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12192000" cy="6858000"/>
  <p:notesSz cx="6858000" cy="9144000"/>
  <p:embeddedFontLst>
    <p:embeddedFont>
      <p:font typeface="Noto Sans SC" panose="020B0200000000000000" charset="-122"/>
      <p:regular r:id="rId40"/>
    </p:embeddedFont>
    <p:embeddedFont>
      <p:font typeface="微软雅黑" panose="020B0503020204020204" charset="-122"/>
      <p:regular r:id="rId41"/>
    </p:embeddedFont>
    <p:embeddedFont>
      <p:font typeface="Calibri" panose="020F050202020403020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5" Type="http://schemas.openxmlformats.org/officeDocument/2006/relationships/font" Target="fonts/font6.fntdata"/><Relationship Id="rId44" Type="http://schemas.openxmlformats.org/officeDocument/2006/relationships/font" Target="fonts/font5.fntdata"/><Relationship Id="rId43" Type="http://schemas.openxmlformats.org/officeDocument/2006/relationships/font" Target="fonts/font4.fntdata"/><Relationship Id="rId42" Type="http://schemas.openxmlformats.org/officeDocument/2006/relationships/font" Target="fonts/font3.fntdata"/><Relationship Id="rId41" Type="http://schemas.openxmlformats.org/officeDocument/2006/relationships/font" Target="fonts/font2.fntdata"/><Relationship Id="rId40" Type="http://schemas.openxmlformats.org/officeDocument/2006/relationships/font" Target="fonts/font1.fntdata"/><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jpeg"/><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jpeg"/><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jpeg"/><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2192000" cy="6858000"/>
          </a:xfrm>
          <a:prstGeom prst="rect">
            <a:avLst/>
          </a:prstGeom>
        </p:spPr>
      </p:pic>
      <p:sp>
        <p:nvSpPr>
          <p:cNvPr id="3" name="TextBox 3"/>
          <p:cNvSpPr txBox="1"/>
          <p:nvPr/>
        </p:nvSpPr>
        <p:spPr>
          <a:xfrm>
            <a:off x="2091017" y="1160398"/>
            <a:ext cx="7783830" cy="2841729"/>
          </a:xfrm>
          <a:prstGeom prst="rect">
            <a:avLst/>
          </a:prstGeom>
          <a:noFill/>
        </p:spPr>
        <p:txBody>
          <a:bodyPr vert="horz" wrap="square" lIns="91440" tIns="45720" rIns="91440" bIns="45720" rtlCol="0" anchor="b" anchorCtr="0">
            <a:noAutofit/>
          </a:bodyPr>
          <a:lstStyle/>
          <a:p>
            <a:pPr algn="ctr">
              <a:lnSpc>
                <a:spcPct val="100000"/>
              </a:lnSpc>
            </a:pPr>
            <a:r>
              <a:rPr lang="en-US" sz="6600" b="1">
                <a:solidFill>
                  <a:srgbClr val="86B2D0">
                    <a:alpha val="100000"/>
                  </a:srgbClr>
                </a:solidFill>
                <a:latin typeface="Noto Sans SC" panose="020B0200000000000000" charset="-122"/>
                <a:ea typeface="Noto Sans SC" panose="020B0200000000000000" charset="-122"/>
                <a:cs typeface="Noto Sans SC" panose="020B0200000000000000" charset="-122"/>
              </a:rPr>
              <a:t>普通白领投资规划</a:t>
            </a:r>
            <a:endParaRPr lang="en-US" sz="6600" b="1">
              <a:solidFill>
                <a:srgbClr val="86B2D0">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风险与收益关系解析</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 name="AutoShape 3"/>
          <p:cNvSpPr/>
          <p:nvPr/>
        </p:nvSpPr>
        <p:spPr>
          <a:xfrm>
            <a:off x="537512" y="1664304"/>
            <a:ext cx="638131" cy="638131"/>
          </a:xfrm>
          <a:prstGeom prst="ellipse">
            <a:avLst/>
          </a:prstGeom>
          <a:solidFill>
            <a:schemeClr val="accent1">
              <a:alpha val="20000"/>
            </a:schemeClr>
          </a:solidFill>
        </p:spPr>
      </p:sp>
      <p:sp>
        <p:nvSpPr>
          <p:cNvPr id="4" name="TextBox 4"/>
          <p:cNvSpPr txBox="1"/>
          <p:nvPr/>
        </p:nvSpPr>
        <p:spPr>
          <a:xfrm>
            <a:off x="1300882" y="1463721"/>
            <a:ext cx="6886575" cy="765904"/>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风险定义与分类</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1300882" y="1998589"/>
            <a:ext cx="6891292" cy="1083679"/>
          </a:xfrm>
          <a:prstGeom prst="rect">
            <a:avLst/>
          </a:prstGeom>
        </p:spPr>
        <p:txBody>
          <a:bodyPr vert="horz" wrap="square" lIns="123825" tIns="123825" rIns="57150" bIns="123825" rtlCol="0" anchor="t" anchorCtr="0">
            <a:noAutofit/>
          </a:bodyPr>
          <a:lstStyle/>
          <a:p>
            <a:pPr>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风险是指投资过程中实际收益与预期收益之间可能存在的差异，包括市场风险、信用风险、流动性风险等。不同类型的投资工具具有不同的风险特征，投资者需根据自身风险承受能力选择合适的投资工具。</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AutoShape 6"/>
          <p:cNvSpPr/>
          <p:nvPr/>
        </p:nvSpPr>
        <p:spPr>
          <a:xfrm>
            <a:off x="537512" y="3384629"/>
            <a:ext cx="638131" cy="638131"/>
          </a:xfrm>
          <a:prstGeom prst="ellipse">
            <a:avLst/>
          </a:prstGeom>
          <a:solidFill>
            <a:schemeClr val="accent1">
              <a:alpha val="20000"/>
            </a:schemeClr>
          </a:solidFill>
        </p:spPr>
      </p:sp>
      <p:sp>
        <p:nvSpPr>
          <p:cNvPr id="7" name="TextBox 7"/>
          <p:cNvSpPr txBox="1"/>
          <p:nvPr/>
        </p:nvSpPr>
        <p:spPr>
          <a:xfrm>
            <a:off x="1300882" y="3182098"/>
            <a:ext cx="6886575" cy="769800"/>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收益定义与衡量</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AutoShape 8"/>
          <p:cNvSpPr/>
          <p:nvPr/>
        </p:nvSpPr>
        <p:spPr>
          <a:xfrm>
            <a:off x="537512" y="5104954"/>
            <a:ext cx="638131" cy="638131"/>
          </a:xfrm>
          <a:prstGeom prst="ellipse">
            <a:avLst/>
          </a:prstGeom>
          <a:solidFill>
            <a:schemeClr val="accent1">
              <a:alpha val="20000"/>
            </a:schemeClr>
          </a:solidFill>
        </p:spPr>
      </p:sp>
      <p:sp>
        <p:nvSpPr>
          <p:cNvPr id="9" name="TextBox 9"/>
          <p:cNvSpPr txBox="1"/>
          <p:nvPr/>
        </p:nvSpPr>
        <p:spPr>
          <a:xfrm>
            <a:off x="1300882" y="4920230"/>
            <a:ext cx="6886575" cy="734184"/>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风险与收益的平衡</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1300882" y="3741456"/>
            <a:ext cx="6891292" cy="1074439"/>
          </a:xfrm>
          <a:prstGeom prst="rect">
            <a:avLst/>
          </a:prstGeom>
        </p:spPr>
        <p:txBody>
          <a:bodyPr vert="horz" wrap="square" lIns="123825" tIns="123825" rIns="57150" bIns="123825" rtlCol="0" anchor="t" anchorCtr="0">
            <a:noAutofit/>
          </a:bodyPr>
          <a:lstStyle/>
          <a:p>
            <a:pPr>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收益是指投资所带来的回报，可以通过资本增值、股息、利息等多种形式实现。衡量收益的指标包括年化收益率、绝对收益、相对收益等。投资者需关注投资的长期回报，而不仅仅是短期波动。</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TextBox 11"/>
          <p:cNvSpPr txBox="1"/>
          <p:nvPr/>
        </p:nvSpPr>
        <p:spPr>
          <a:xfrm>
            <a:off x="1300882" y="5424019"/>
            <a:ext cx="6891292" cy="1092920"/>
          </a:xfrm>
          <a:prstGeom prst="rect">
            <a:avLst/>
          </a:prstGeom>
        </p:spPr>
        <p:txBody>
          <a:bodyPr vert="horz" wrap="square" lIns="123825" tIns="123825" rIns="57150" bIns="123825" rtlCol="0" anchor="t" anchorCtr="0">
            <a:noAutofit/>
          </a:bodyPr>
          <a:lstStyle/>
          <a:p>
            <a:pPr>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风险与收益成正比，高风险通常伴随着高收益，但并不意味着高风险投资一定能获得高回报。投资者需根据自身风险承受能力、投资目标和投资期限等因素，在风险与收益之间找到平衡点。</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12" name="Picture 12"/>
          <p:cNvPicPr>
            <a:picLocks noChangeAspect="1"/>
          </p:cNvPicPr>
          <p:nvPr/>
        </p:nvPicPr>
        <p:blipFill>
          <a:blip r:embed="rId2">
            <a:alphaModFix amt="100000"/>
          </a:blip>
          <a:srcRect l="16667" r="16667"/>
          <a:stretch>
            <a:fillRect/>
          </a:stretch>
        </p:blipFill>
        <p:spPr>
          <a:xfrm>
            <a:off x="8604472" y="1741145"/>
            <a:ext cx="4421505" cy="4421505"/>
          </a:xfrm>
          <a:prstGeom prst="ellipse">
            <a:avLst/>
          </a:prstGeom>
        </p:spPr>
      </p:pic>
      <p:cxnSp>
        <p:nvCxnSpPr>
          <p:cNvPr id="13" name="Connector 13"/>
          <p:cNvCxnSpPr/>
          <p:nvPr/>
        </p:nvCxnSpPr>
        <p:spPr>
          <a:xfrm>
            <a:off x="856577" y="2403263"/>
            <a:ext cx="0" cy="896335"/>
          </a:xfrm>
          <a:prstGeom prst="line">
            <a:avLst/>
          </a:prstGeom>
          <a:ln w="19050">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cxnSp>
        <p:nvCxnSpPr>
          <p:cNvPr id="14" name="Connector 14"/>
          <p:cNvCxnSpPr/>
          <p:nvPr/>
        </p:nvCxnSpPr>
        <p:spPr>
          <a:xfrm>
            <a:off x="856577" y="4124852"/>
            <a:ext cx="0" cy="896335"/>
          </a:xfrm>
          <a:prstGeom prst="line">
            <a:avLst/>
          </a:prstGeom>
          <a:ln w="19050">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sp>
        <p:nvSpPr>
          <p:cNvPr id="15" name="TextBox 15"/>
          <p:cNvSpPr txBox="1"/>
          <p:nvPr/>
        </p:nvSpPr>
        <p:spPr>
          <a:xfrm>
            <a:off x="688937" y="1685237"/>
            <a:ext cx="335280" cy="5962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rPr>
              <a:t>1</a:t>
            </a:r>
            <a:endPar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nvSpPr>
        <p:spPr>
          <a:xfrm>
            <a:off x="588925" y="3405562"/>
            <a:ext cx="535305" cy="5962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rPr>
              <a:t>2</a:t>
            </a:r>
            <a:endPar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TextBox 17"/>
          <p:cNvSpPr txBox="1"/>
          <p:nvPr/>
        </p:nvSpPr>
        <p:spPr>
          <a:xfrm>
            <a:off x="588925" y="5125887"/>
            <a:ext cx="535305" cy="5962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rPr>
              <a:t>3</a:t>
            </a:r>
            <a:endPar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871805" y="1837630"/>
            <a:ext cx="638131" cy="638131"/>
          </a:xfrm>
          <a:prstGeom prst="ellipse">
            <a:avLst/>
          </a:prstGeom>
          <a:solidFill>
            <a:schemeClr val="accent1">
              <a:alpha val="20000"/>
            </a:schemeClr>
          </a:solidFill>
        </p:spPr>
      </p:sp>
      <p:sp>
        <p:nvSpPr>
          <p:cNvPr id="3" name="AutoShape 3"/>
          <p:cNvSpPr/>
          <p:nvPr/>
        </p:nvSpPr>
        <p:spPr>
          <a:xfrm>
            <a:off x="1006549" y="1972374"/>
            <a:ext cx="368642" cy="368642"/>
          </a:xfrm>
          <a:prstGeom prst="ellipse">
            <a:avLst/>
          </a:prstGeom>
          <a:solidFill>
            <a:schemeClr val="accent1">
              <a:alpha val="100000"/>
            </a:schemeClr>
          </a:solidFill>
        </p:spPr>
      </p:sp>
      <p:sp>
        <p:nvSpPr>
          <p:cNvPr id="4" name="AutoShape 4"/>
          <p:cNvSpPr/>
          <p:nvPr/>
        </p:nvSpPr>
        <p:spPr>
          <a:xfrm>
            <a:off x="871805" y="4037476"/>
            <a:ext cx="638131" cy="638131"/>
          </a:xfrm>
          <a:prstGeom prst="ellipse">
            <a:avLst/>
          </a:prstGeom>
          <a:solidFill>
            <a:schemeClr val="accent1">
              <a:alpha val="20000"/>
            </a:schemeClr>
          </a:solidFill>
        </p:spPr>
      </p:sp>
      <p:sp>
        <p:nvSpPr>
          <p:cNvPr id="5" name="AutoShape 5"/>
          <p:cNvSpPr/>
          <p:nvPr/>
        </p:nvSpPr>
        <p:spPr>
          <a:xfrm>
            <a:off x="1006549" y="4172220"/>
            <a:ext cx="368642" cy="368642"/>
          </a:xfrm>
          <a:prstGeom prst="ellipse">
            <a:avLst/>
          </a:prstGeom>
          <a:solidFill>
            <a:schemeClr val="accent1">
              <a:alpha val="100000"/>
            </a:schemeClr>
          </a:solidFill>
        </p:spPr>
      </p:sp>
      <p:sp>
        <p:nvSpPr>
          <p:cNvPr id="6" name="AutoShape 6"/>
          <p:cNvSpPr/>
          <p:nvPr/>
        </p:nvSpPr>
        <p:spPr>
          <a:xfrm>
            <a:off x="6481317" y="1837630"/>
            <a:ext cx="638131" cy="638131"/>
          </a:xfrm>
          <a:prstGeom prst="ellipse">
            <a:avLst/>
          </a:prstGeom>
          <a:solidFill>
            <a:schemeClr val="accent1">
              <a:alpha val="20000"/>
            </a:schemeClr>
          </a:solidFill>
        </p:spPr>
      </p:sp>
      <p:sp>
        <p:nvSpPr>
          <p:cNvPr id="7" name="AutoShape 7"/>
          <p:cNvSpPr/>
          <p:nvPr/>
        </p:nvSpPr>
        <p:spPr>
          <a:xfrm>
            <a:off x="6616062" y="1972374"/>
            <a:ext cx="368642" cy="368642"/>
          </a:xfrm>
          <a:prstGeom prst="ellipse">
            <a:avLst/>
          </a:prstGeom>
          <a:solidFill>
            <a:schemeClr val="accent1">
              <a:alpha val="100000"/>
            </a:schemeClr>
          </a:solidFill>
        </p:spPr>
      </p:sp>
      <p:sp>
        <p:nvSpPr>
          <p:cNvPr id="8" name="AutoShape 8"/>
          <p:cNvSpPr/>
          <p:nvPr/>
        </p:nvSpPr>
        <p:spPr>
          <a:xfrm>
            <a:off x="6481317" y="4037476"/>
            <a:ext cx="638131" cy="638131"/>
          </a:xfrm>
          <a:prstGeom prst="ellipse">
            <a:avLst/>
          </a:prstGeom>
          <a:solidFill>
            <a:schemeClr val="accent1">
              <a:alpha val="20000"/>
            </a:schemeClr>
          </a:solidFill>
        </p:spPr>
      </p:sp>
      <p:sp>
        <p:nvSpPr>
          <p:cNvPr id="9" name="AutoShape 9"/>
          <p:cNvSpPr/>
          <p:nvPr/>
        </p:nvSpPr>
        <p:spPr>
          <a:xfrm>
            <a:off x="6616062" y="4172220"/>
            <a:ext cx="368642" cy="368642"/>
          </a:xfrm>
          <a:prstGeom prst="ellipse">
            <a:avLst/>
          </a:prstGeom>
          <a:solidFill>
            <a:schemeClr val="accent1">
              <a:alpha val="100000"/>
            </a:schemeClr>
          </a:solidFill>
        </p:spPr>
      </p:sp>
      <p:sp>
        <p:nvSpPr>
          <p:cNvPr id="10" name="TextBox 10"/>
          <p:cNvSpPr txBox="1"/>
          <p:nvPr/>
        </p:nvSpPr>
        <p:spPr>
          <a:xfrm>
            <a:off x="1630030" y="1754944"/>
            <a:ext cx="3905833" cy="1839468"/>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价值投资策略：价值投资是一种寻找被市场低估的股票进行投资的方法。投资者通过分析公司的基本面，如财务状况、行业地位、盈利能力等，选择具有投资价值的股票进行长期持有。</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TextBox 11"/>
          <p:cNvSpPr txBox="1"/>
          <p:nvPr/>
        </p:nvSpPr>
        <p:spPr>
          <a:xfrm>
            <a:off x="1643811" y="3927229"/>
            <a:ext cx="3905833" cy="1839468"/>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分散投资策略：分散投资是指将投资资金分配到不同的资产类别、行业或地区中，以降低单一投资带来的风险。通过分散投资，投资者可以在保持一定收益水平的同时，降低投资组合的整体风险。</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2" name="TextBox 12"/>
          <p:cNvSpPr txBox="1"/>
          <p:nvPr/>
        </p:nvSpPr>
        <p:spPr>
          <a:xfrm>
            <a:off x="7220122" y="3927229"/>
            <a:ext cx="3905833" cy="1839468"/>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长期投资策略：长期投资是指投资者持有投资品种较长时间，以获取长期稳定的回报。长期投资策略注重投资的长期价值，避免频繁交易带来的成本和风险。</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TextBox 13"/>
          <p:cNvSpPr txBox="1"/>
          <p:nvPr/>
        </p:nvSpPr>
        <p:spPr>
          <a:xfrm>
            <a:off x="7206341" y="1754944"/>
            <a:ext cx="3905833" cy="1839468"/>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成长投资策略：成长投资是一种关注公司未来增长潜力的投资策略。投资者选择具有高成长性的公司进行投资，期望通过公司的高速增长获得较高的资本增值。</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4" name="TextBox 1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投资策略简述</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1000007" name="Picture 2"/>
          <p:cNvPicPr>
            <a:picLocks noChangeAspect="1"/>
          </p:cNvPicPr>
          <p:nvPr/>
        </p:nvPicPr>
        <p:blipFill>
          <a:blip r:embed="rId2"/>
          <a:srcRect l="58572"/>
          <a:stretch>
            <a:fillRect/>
          </a:stretch>
        </p:blipFill>
        <p:spPr>
          <a:xfrm rot="16200000" flipH="1">
            <a:off x="2664546" y="-2664548"/>
            <a:ext cx="6862906" cy="12192002"/>
          </a:xfrm>
          <a:prstGeom prst="rect">
            <a:avLst/>
          </a:prstGeom>
        </p:spPr>
      </p:pic>
      <p:sp>
        <p:nvSpPr>
          <p:cNvPr id="1000008" name="TextBox 3"/>
          <p:cNvSpPr txBox="1"/>
          <p:nvPr/>
        </p:nvSpPr>
        <p:spPr>
          <a:xfrm>
            <a:off x="4434917" y="1215462"/>
            <a:ext cx="3326130" cy="2225040"/>
          </a:xfrm>
          <a:prstGeom prst="rect">
            <a:avLst/>
          </a:prstGeom>
          <a:noFill/>
        </p:spPr>
        <p:txBody>
          <a:bodyPr vert="horz" wrap="square" lIns="91440" tIns="45720" rIns="91440" bIns="45720" rtlCol="0" anchor="t" anchorCtr="0">
            <a:spAutoFit/>
          </a:bodyPr>
          <a:lstStyle/>
          <a:p>
            <a:pPr algn="ctr">
              <a:lnSpc>
                <a:spcPct val="80000"/>
              </a:lnSpc>
            </a:pPr>
            <a:r>
              <a:rPr lang="en-US" sz="13800" b="1">
                <a:ln w="9525">
                  <a:solidFill>
                    <a:srgbClr val="55819A">
                      <a:alpha val="100000"/>
                    </a:srgbClr>
                  </a:solidFill>
                  <a:prstDash val="solid"/>
                </a:ln>
                <a:solidFill>
                  <a:srgbClr val="DBF1FF">
                    <a:alpha val="100000"/>
                  </a:srgbClr>
                </a:solidFill>
                <a:effectLst>
                  <a:outerShdw dist="38100" dir="2700000">
                    <a:srgbClr val="B3CEE1">
                      <a:alpha val="100000"/>
                    </a:srgbClr>
                  </a:outerShdw>
                </a:effectLst>
                <a:latin typeface="Noto Sans SC" panose="020B0200000000000000" charset="-122"/>
                <a:ea typeface="Noto Sans SC" panose="020B0200000000000000" charset="-122"/>
                <a:cs typeface="Noto Sans SC" panose="020B0200000000000000" charset="-122"/>
              </a:rPr>
              <a:t>03</a:t>
            </a:r>
            <a:endParaRPr lang="en-US" sz="13800" b="1">
              <a:ln w="9525">
                <a:solidFill>
                  <a:srgbClr val="55819A">
                    <a:alpha val="100000"/>
                  </a:srgbClr>
                </a:solidFill>
                <a:prstDash val="solid"/>
              </a:ln>
              <a:solidFill>
                <a:srgbClr val="DBF1FF">
                  <a:alpha val="100000"/>
                </a:srgbClr>
              </a:solidFill>
              <a:effectLst>
                <a:outerShdw dist="38100" dir="2700000">
                  <a:srgbClr val="B3CEE1">
                    <a:alpha val="100000"/>
                  </a:srgbClr>
                </a:outerShdw>
              </a:effectLst>
              <a:latin typeface="Noto Sans SC" panose="020B0200000000000000" charset="-122"/>
              <a:ea typeface="Noto Sans SC" panose="020B0200000000000000" charset="-122"/>
              <a:cs typeface="Noto Sans SC" panose="020B0200000000000000" charset="-122"/>
            </a:endParaRPr>
          </a:p>
        </p:txBody>
      </p:sp>
      <p:sp>
        <p:nvSpPr>
          <p:cNvPr id="1000009" name="TextBox 4"/>
          <p:cNvSpPr txBox="1"/>
          <p:nvPr/>
        </p:nvSpPr>
        <p:spPr>
          <a:xfrm>
            <a:off x="2402697" y="3053220"/>
            <a:ext cx="7386604" cy="1323439"/>
          </a:xfrm>
          <a:prstGeom prst="rect">
            <a:avLst/>
          </a:prstGeom>
          <a:noFill/>
        </p:spPr>
        <p:txBody>
          <a:bodyPr vert="horz" wrap="square" lIns="91440" tIns="45720" rIns="91440" bIns="45720" rtlCol="0" anchor="ctr" anchorCtr="0">
            <a:normAutofit/>
          </a:bodyPr>
          <a:lstStyle/>
          <a:p>
            <a:pPr algn="ctr">
              <a:lnSpc>
                <a:spcPct val="100000"/>
              </a:lnSpc>
            </a:pPr>
            <a:r>
              <a:rPr lang="en-US" sz="5000">
                <a:solidFill>
                  <a:srgbClr val="86B2D0">
                    <a:alpha val="100000"/>
                  </a:srgbClr>
                </a:solidFill>
                <a:latin typeface="Noto Sans SC" panose="020B0200000000000000" charset="-122"/>
                <a:ea typeface="Noto Sans SC" panose="020B0200000000000000" charset="-122"/>
                <a:cs typeface="Noto Sans SC" panose="020B0200000000000000" charset="-122"/>
              </a:rPr>
              <a:t>白领投资规划原则</a:t>
            </a:r>
            <a:endParaRPr lang="en-US" sz="5000">
              <a:solidFill>
                <a:srgbClr val="86B2D0">
                  <a:alpha val="100000"/>
                </a:srgbClr>
              </a:solidFill>
              <a:latin typeface="Noto Sans SC" panose="020B0200000000000000" charset="-122"/>
              <a:ea typeface="Noto Sans SC" panose="020B0200000000000000" charset="-122"/>
              <a:cs typeface="Noto Sans SC" panose="020B0200000000000000" charset="-122"/>
            </a:endParaRPr>
          </a:p>
        </p:txBody>
      </p:sp>
      <p:sp>
        <p:nvSpPr>
          <p:cNvPr id="1000010" name="AutoShape 5"/>
          <p:cNvSpPr/>
          <p:nvPr/>
        </p:nvSpPr>
        <p:spPr>
          <a:xfrm>
            <a:off x="3638682" y="4237117"/>
            <a:ext cx="4162095" cy="461673"/>
          </a:xfrm>
          <a:prstGeom prst="rect">
            <a:avLst/>
          </a:prstGeom>
          <a:noFill/>
        </p:spPr>
        <p:txBody>
          <a:bodyPr vert="horz" wrap="square" lIns="91440" tIns="45720" rIns="91440" bIns="45720" rtlCol="0" anchor="t" anchorCtr="0">
            <a:noAutofit/>
          </a:bodyPr>
          <a:lstStyle/>
          <a:p>
            <a:pPr algn="ctr">
              <a:defRPr/>
            </a:pPr>
            <a:endParaRPr lang="en-US" sz="1100"/>
          </a:p>
          <a:p>
            <a:pPr algn="ctr"/>
            <a:endParaRPr lang="en-US" sz="800">
              <a:solidFill>
                <a:schemeClr val="lt1">
                  <a:alpha val="100000"/>
                  <a:lumMod val="65000"/>
                </a:schemeClr>
              </a:solidFill>
              <a:latin typeface="思源黑体"/>
              <a:ea typeface="思源黑体"/>
              <a:cs typeface="思源黑体"/>
            </a:endParaRPr>
          </a:p>
        </p:txBody>
      </p:sp>
      <p:pic>
        <p:nvPicPr>
          <p:cNvPr id="1000003" name="Picture 6"/>
          <p:cNvPicPr>
            <a:picLocks noChangeAspect="1"/>
          </p:cNvPicPr>
          <p:nvPr/>
        </p:nvPicPr>
        <p:blipFill>
          <a:blip r:embed="rId3"/>
          <a:srcRect l="49954" t="56644" r="31494"/>
          <a:stretch>
            <a:fillRect/>
          </a:stretch>
        </p:blipFill>
        <p:spPr>
          <a:xfrm>
            <a:off x="5092971" y="765054"/>
            <a:ext cx="1072055" cy="18790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1000008"/>
                                        </p:tgtEl>
                                        <p:attrNameLst>
                                          <p:attrName>style.visibility</p:attrName>
                                        </p:attrNameLst>
                                      </p:cBhvr>
                                      <p:to>
                                        <p:strVal val="visible"/>
                                      </p:to>
                                    </p:set>
                                    <p:anim calcmode="lin" valueType="num">
                                      <p:cBhvr>
                                        <p:cTn id="7" dur="500" fill="hold"/>
                                        <p:tgtEl>
                                          <p:spTgt spid="1000008"/>
                                        </p:tgtEl>
                                        <p:attrNameLst>
                                          <p:attrName>ppt_w</p:attrName>
                                        </p:attrNameLst>
                                      </p:cBhvr>
                                      <p:tavLst>
                                        <p:tav tm="0">
                                          <p:val>
                                            <p:fltVal val="0"/>
                                          </p:val>
                                        </p:tav>
                                        <p:tav tm="100000">
                                          <p:val>
                                            <p:strVal val="#ppt_w"/>
                                          </p:val>
                                        </p:tav>
                                      </p:tavLst>
                                    </p:anim>
                                    <p:anim calcmode="lin" valueType="num">
                                      <p:cBhvr>
                                        <p:cTn id="8" dur="500" fill="hold"/>
                                        <p:tgtEl>
                                          <p:spTgt spid="1000008"/>
                                        </p:tgtEl>
                                        <p:attrNameLst>
                                          <p:attrName>ppt_h</p:attrName>
                                        </p:attrNameLst>
                                      </p:cBhvr>
                                      <p:tavLst>
                                        <p:tav tm="0">
                                          <p:val>
                                            <p:fltVal val="0"/>
                                          </p:val>
                                        </p:tav>
                                        <p:tav tm="100000">
                                          <p:val>
                                            <p:strVal val="#ppt_h"/>
                                          </p:val>
                                        </p:tav>
                                      </p:tavLst>
                                    </p:anim>
                                    <p:animEffect transition="in" filter="fade">
                                      <p:cBhvr>
                                        <p:cTn id="9" dur="500"/>
                                        <p:tgtEl>
                                          <p:spTgt spid="1000008"/>
                                        </p:tgtEl>
                                      </p:cBhvr>
                                    </p:animEffect>
                                  </p:childTnLst>
                                </p:cTn>
                              </p:par>
                            </p:childTnLst>
                          </p:cTn>
                        </p:par>
                        <p:par>
                          <p:cTn id="10" fill="hold">
                            <p:stCondLst>
                              <p:cond delay="0"/>
                            </p:stCondLst>
                            <p:childTnLst>
                              <p:par>
                                <p:cTn id="11" presetID="42" presetClass="entr" presetSubtype="0" fill="hold" nodeType="afterEffect">
                                  <p:stCondLst>
                                    <p:cond delay="0"/>
                                  </p:stCondLst>
                                  <p:childTnLst>
                                    <p:set>
                                      <p:cBhvr>
                                        <p:cTn id="12" dur="1" fill="hold">
                                          <p:stCondLst>
                                            <p:cond delay="0"/>
                                          </p:stCondLst>
                                        </p:cTn>
                                        <p:tgtEl>
                                          <p:spTgt spid="1000003"/>
                                        </p:tgtEl>
                                        <p:attrNameLst>
                                          <p:attrName>style.visibility</p:attrName>
                                        </p:attrNameLst>
                                      </p:cBhvr>
                                      <p:to>
                                        <p:strVal val="visible"/>
                                      </p:to>
                                    </p:set>
                                    <p:animEffect transition="in" filter="fade">
                                      <p:cBhvr>
                                        <p:cTn id="13" dur="1000"/>
                                        <p:tgtEl>
                                          <p:spTgt spid="1000003"/>
                                        </p:tgtEl>
                                      </p:cBhvr>
                                    </p:animEffect>
                                    <p:anim calcmode="lin" valueType="num">
                                      <p:cBhvr>
                                        <p:cTn id="14" dur="1000" fill="hold"/>
                                        <p:tgtEl>
                                          <p:spTgt spid="1000003"/>
                                        </p:tgtEl>
                                        <p:attrNameLst>
                                          <p:attrName>ppt_x</p:attrName>
                                        </p:attrNameLst>
                                      </p:cBhvr>
                                      <p:tavLst>
                                        <p:tav tm="0">
                                          <p:val>
                                            <p:strVal val="#ppt_x"/>
                                          </p:val>
                                        </p:tav>
                                        <p:tav tm="100000">
                                          <p:val>
                                            <p:strVal val="#ppt_x"/>
                                          </p:val>
                                        </p:tav>
                                      </p:tavLst>
                                    </p:anim>
                                    <p:anim calcmode="lin" valueType="num">
                                      <p:cBhvr>
                                        <p:cTn id="15" dur="1000" fill="hold"/>
                                        <p:tgtEl>
                                          <p:spTgt spid="100000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4" fill="hold" grpId="2" nodeType="afterEffect">
                                  <p:stCondLst>
                                    <p:cond delay="0"/>
                                  </p:stCondLst>
                                  <p:iterate type="lt">
                                    <p:tmPct val="10000"/>
                                  </p:iterate>
                                  <p:childTnLst>
                                    <p:set>
                                      <p:cBhvr>
                                        <p:cTn id="18" dur="1" fill="hold">
                                          <p:stCondLst>
                                            <p:cond delay="0"/>
                                          </p:stCondLst>
                                        </p:cTn>
                                        <p:tgtEl>
                                          <p:spTgt spid="1000009"/>
                                        </p:tgtEl>
                                        <p:attrNameLst>
                                          <p:attrName>style.visibility</p:attrName>
                                        </p:attrNameLst>
                                      </p:cBhvr>
                                      <p:to>
                                        <p:strVal val="visible"/>
                                      </p:to>
                                    </p:set>
                                    <p:anim calcmode="lin" valueType="num">
                                      <p:cBhvr additive="base">
                                        <p:cTn id="19" dur="500" fill="hold"/>
                                        <p:tgtEl>
                                          <p:spTgt spid="1000009"/>
                                        </p:tgtEl>
                                        <p:attrNameLst>
                                          <p:attrName>ppt_x</p:attrName>
                                        </p:attrNameLst>
                                      </p:cBhvr>
                                      <p:tavLst>
                                        <p:tav tm="0">
                                          <p:val>
                                            <p:strVal val="#ppt_x"/>
                                          </p:val>
                                        </p:tav>
                                        <p:tav tm="100000">
                                          <p:val>
                                            <p:strVal val="#ppt_x"/>
                                          </p:val>
                                        </p:tav>
                                      </p:tavLst>
                                    </p:anim>
                                    <p:anim calcmode="lin" valueType="num">
                                      <p:cBhvr additive="base">
                                        <p:cTn id="20" dur="500" fill="hold"/>
                                        <p:tgtEl>
                                          <p:spTgt spid="1000009"/>
                                        </p:tgtEl>
                                        <p:attrNameLst>
                                          <p:attrName>ppt_y</p:attrName>
                                        </p:attrNameLst>
                                      </p:cBhvr>
                                      <p:tavLst>
                                        <p:tav tm="0">
                                          <p:val>
                                            <p:strVal val="1+#ppt_h/2"/>
                                          </p:val>
                                        </p:tav>
                                        <p:tav tm="100000">
                                          <p:val>
                                            <p:strVal val="#ppt_y"/>
                                          </p:val>
                                        </p:tav>
                                      </p:tavLst>
                                    </p:anim>
                                  </p:childTnLst>
                                </p:cTn>
                              </p:par>
                              <p:par>
                                <p:cTn id="21" presetID="26" presetClass="emph" presetSubtype="0" fill="hold" grpId="3" nodeType="withEffect">
                                  <p:stCondLst>
                                    <p:cond delay="500"/>
                                  </p:stCondLst>
                                  <p:iterate type="lt">
                                    <p:tmPct val="10000"/>
                                  </p:iterate>
                                  <p:childTnLst>
                                    <p:animEffect transition="out" filter="fade">
                                      <p:cBhvr>
                                        <p:cTn id="22" dur="500" tmFilter="0, 0; .2, .5; .8, .5; 1, 0"/>
                                        <p:tgtEl>
                                          <p:spTgt spid="1000009"/>
                                        </p:tgtEl>
                                      </p:cBhvr>
                                    </p:animEffect>
                                    <p:animScale>
                                      <p:cBhvr>
                                        <p:cTn id="23" dur="250" autoRev="1" fill="hold"/>
                                        <p:tgtEl>
                                          <p:spTgt spid="1000009"/>
                                        </p:tgtEl>
                                      </p:cBhvr>
                                      <p:by x="105000" y="105000"/>
                                    </p:animScale>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1000010"/>
                                        </p:tgtEl>
                                        <p:attrNameLst>
                                          <p:attrName>style.visibility</p:attrName>
                                        </p:attrNameLst>
                                      </p:cBhvr>
                                      <p:to>
                                        <p:strVal val="visible"/>
                                      </p:to>
                                    </p:set>
                                    <p:animEffect transition="in" filter="randombar(horizontal)">
                                      <p:cBhvr>
                                        <p:cTn id="27" dur="500"/>
                                        <p:tgtEl>
                                          <p:spTgt spid="1000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4297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量入为出，合理分配资金</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 name="AutoShape 3"/>
          <p:cNvSpPr/>
          <p:nvPr/>
        </p:nvSpPr>
        <p:spPr>
          <a:xfrm>
            <a:off x="592974" y="2169076"/>
            <a:ext cx="3456116" cy="4146148"/>
          </a:xfrm>
          <a:prstGeom prst="roundRect">
            <a:avLst>
              <a:gd name="adj" fmla="val 7847"/>
            </a:avLst>
          </a:prstGeom>
          <a:noFill/>
          <a:ln w="12668">
            <a:solidFill>
              <a:schemeClr val="accent1">
                <a:alpha val="100000"/>
              </a:schemeClr>
            </a:solidFill>
            <a:prstDash val="solid"/>
          </a:ln>
        </p:spPr>
        <p:txBody>
          <a:bodyPr vert="horz" wrap="square" rtlCol="0" anchor="ctr" anchorCtr="0">
            <a:noAutofit/>
          </a:bodyPr>
          <a:lstStyle/>
          <a:p>
            <a:pPr algn="ctr">
              <a:lnSpc>
                <a:spcPct val="100000"/>
              </a:lnSpc>
              <a:spcBef>
                <a:spcPts val="375"/>
              </a:spcBef>
              <a:defRPr/>
            </a:pPr>
            <a:endParaRPr lang="en-US" sz="1100"/>
          </a:p>
        </p:txBody>
      </p:sp>
      <p:sp>
        <p:nvSpPr>
          <p:cNvPr id="4" name="TextBox 4"/>
          <p:cNvSpPr txBox="1"/>
          <p:nvPr/>
        </p:nvSpPr>
        <p:spPr>
          <a:xfrm>
            <a:off x="808710" y="2748604"/>
            <a:ext cx="3024645" cy="57943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梳理个人收支</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733628" y="3345379"/>
            <a:ext cx="3174808" cy="2713563"/>
          </a:xfrm>
          <a:prstGeom prst="rect">
            <a:avLst/>
          </a:prstGeom>
        </p:spPr>
        <p:txBody>
          <a:bodyPr vert="horz" wrap="square" lIns="114300" tIns="57150" rIns="114300" bIns="57150" rtlCol="0" anchor="ctr" anchorCtr="0">
            <a:noAutofit/>
          </a:bodyPr>
          <a:lstStyle/>
          <a:p>
            <a:pPr algn="ctr">
              <a:lnSpc>
                <a:spcPct val="150000"/>
              </a:lnSpc>
              <a:spcBef>
                <a:spcPts val="375"/>
              </a:spcBef>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首先，需要详细记录每月的收入和支出，包括固定支出（如房租、水电费、饮食等）和可自由支配的资金。通过制作财务报表，清晰了解资金的流向，为投资规划提供数据支持。</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6" name="Picture 6"/>
          <p:cNvPicPr>
            <a:picLocks noChangeAspect="1"/>
          </p:cNvPicPr>
          <p:nvPr/>
        </p:nvPicPr>
        <p:blipFill>
          <a:blip r:embed="rId2">
            <a:alphaModFix amt="100000"/>
          </a:blip>
          <a:srcRect l="16750" r="16750"/>
          <a:stretch>
            <a:fillRect/>
          </a:stretch>
        </p:blipFill>
        <p:spPr>
          <a:xfrm>
            <a:off x="1583319" y="1148842"/>
            <a:ext cx="1475427" cy="1475427"/>
          </a:xfrm>
          <a:prstGeom prst="ellipse">
            <a:avLst/>
          </a:prstGeom>
        </p:spPr>
      </p:pic>
      <p:sp>
        <p:nvSpPr>
          <p:cNvPr id="7" name="AutoShape 7"/>
          <p:cNvSpPr/>
          <p:nvPr/>
        </p:nvSpPr>
        <p:spPr>
          <a:xfrm>
            <a:off x="4495337" y="2169076"/>
            <a:ext cx="3456116" cy="4146148"/>
          </a:xfrm>
          <a:prstGeom prst="roundRect">
            <a:avLst>
              <a:gd name="adj" fmla="val 7847"/>
            </a:avLst>
          </a:prstGeom>
          <a:noFill/>
          <a:ln w="12668">
            <a:solidFill>
              <a:schemeClr val="accent1">
                <a:alpha val="100000"/>
              </a:schemeClr>
            </a:solidFill>
            <a:prstDash val="solid"/>
          </a:ln>
        </p:spPr>
        <p:txBody>
          <a:bodyPr vert="horz" wrap="square" rtlCol="0" anchor="ctr" anchorCtr="0">
            <a:noAutofit/>
          </a:bodyPr>
          <a:lstStyle/>
          <a:p>
            <a:pPr algn="ctr">
              <a:lnSpc>
                <a:spcPct val="100000"/>
              </a:lnSpc>
              <a:spcBef>
                <a:spcPts val="375"/>
              </a:spcBef>
              <a:defRPr/>
            </a:pPr>
            <a:endParaRPr lang="en-US" sz="1100"/>
          </a:p>
        </p:txBody>
      </p:sp>
      <p:sp>
        <p:nvSpPr>
          <p:cNvPr id="8" name="TextBox 8"/>
          <p:cNvSpPr txBox="1"/>
          <p:nvPr/>
        </p:nvSpPr>
        <p:spPr>
          <a:xfrm>
            <a:off x="4711072" y="2748604"/>
            <a:ext cx="3024645" cy="57943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设立紧急备用金</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4635991" y="3345379"/>
            <a:ext cx="3174808" cy="2713563"/>
          </a:xfrm>
          <a:prstGeom prst="rect">
            <a:avLst/>
          </a:prstGeom>
        </p:spPr>
        <p:txBody>
          <a:bodyPr vert="horz" wrap="square" lIns="114300" tIns="57150" rIns="114300" bIns="57150" rtlCol="0" anchor="ctr" anchorCtr="0">
            <a:noAutofit/>
          </a:bodyPr>
          <a:lstStyle/>
          <a:p>
            <a:pPr algn="ctr">
              <a:lnSpc>
                <a:spcPct val="150000"/>
              </a:lnSpc>
              <a:spcBef>
                <a:spcPts val="375"/>
              </a:spcBef>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在投资之前，应预留一部分资金作为紧急备用金，一般建议为3-6个月的生活费用。这部分资金可以存入银行活期或货币市场基金，确保资金的流动性和安全性。</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10" name="Picture 10"/>
          <p:cNvPicPr>
            <a:picLocks noChangeAspect="1"/>
          </p:cNvPicPr>
          <p:nvPr/>
        </p:nvPicPr>
        <p:blipFill>
          <a:blip r:embed="rId3">
            <a:alphaModFix amt="100000"/>
          </a:blip>
          <a:srcRect l="16625" r="16625"/>
          <a:stretch>
            <a:fillRect/>
          </a:stretch>
        </p:blipFill>
        <p:spPr>
          <a:xfrm>
            <a:off x="5485681" y="1148842"/>
            <a:ext cx="1475427" cy="1475427"/>
          </a:xfrm>
          <a:prstGeom prst="ellipse">
            <a:avLst/>
          </a:prstGeom>
        </p:spPr>
      </p:pic>
      <p:sp>
        <p:nvSpPr>
          <p:cNvPr id="11" name="AutoShape 11"/>
          <p:cNvSpPr/>
          <p:nvPr/>
        </p:nvSpPr>
        <p:spPr>
          <a:xfrm>
            <a:off x="8351496" y="2169076"/>
            <a:ext cx="3456116" cy="4146148"/>
          </a:xfrm>
          <a:prstGeom prst="roundRect">
            <a:avLst>
              <a:gd name="adj" fmla="val 7847"/>
            </a:avLst>
          </a:prstGeom>
          <a:noFill/>
          <a:ln w="12668">
            <a:solidFill>
              <a:schemeClr val="accent1">
                <a:alpha val="100000"/>
              </a:schemeClr>
            </a:solidFill>
            <a:prstDash val="solid"/>
          </a:ln>
        </p:spPr>
        <p:txBody>
          <a:bodyPr vert="horz" wrap="square" rtlCol="0" anchor="ctr" anchorCtr="0">
            <a:noAutofit/>
          </a:bodyPr>
          <a:lstStyle/>
          <a:p>
            <a:pPr algn="ctr">
              <a:lnSpc>
                <a:spcPct val="100000"/>
              </a:lnSpc>
              <a:spcBef>
                <a:spcPts val="375"/>
              </a:spcBef>
              <a:defRPr/>
            </a:pPr>
            <a:endParaRPr lang="en-US" sz="1100"/>
          </a:p>
        </p:txBody>
      </p:sp>
      <p:sp>
        <p:nvSpPr>
          <p:cNvPr id="12" name="TextBox 12"/>
          <p:cNvSpPr txBox="1"/>
          <p:nvPr/>
        </p:nvSpPr>
        <p:spPr>
          <a:xfrm>
            <a:off x="8567232" y="2748604"/>
            <a:ext cx="3024645" cy="57943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合理规划投资资金</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TextBox 13"/>
          <p:cNvSpPr txBox="1"/>
          <p:nvPr/>
        </p:nvSpPr>
        <p:spPr>
          <a:xfrm>
            <a:off x="8492150" y="3345379"/>
            <a:ext cx="3174808" cy="2713563"/>
          </a:xfrm>
          <a:prstGeom prst="rect">
            <a:avLst/>
          </a:prstGeom>
        </p:spPr>
        <p:txBody>
          <a:bodyPr vert="horz" wrap="square" lIns="114300" tIns="57150" rIns="114300" bIns="57150" rtlCol="0" anchor="ctr" anchorCtr="0">
            <a:noAutofit/>
          </a:bodyPr>
          <a:lstStyle/>
          <a:p>
            <a:pPr algn="ctr">
              <a:lnSpc>
                <a:spcPct val="150000"/>
              </a:lnSpc>
              <a:spcBef>
                <a:spcPts val="375"/>
              </a:spcBef>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根据个人的财务状况和投资目标，合理规划用于投资的资金比例。通常建议将可投资资金分为短期、中期和长期投资，以满足不同的财务需求。</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14" name="Picture 14"/>
          <p:cNvPicPr>
            <a:picLocks noChangeAspect="1"/>
          </p:cNvPicPr>
          <p:nvPr/>
        </p:nvPicPr>
        <p:blipFill>
          <a:blip r:embed="rId4">
            <a:alphaModFix amt="100000"/>
          </a:blip>
          <a:srcRect l="16667" r="16667"/>
          <a:stretch>
            <a:fillRect/>
          </a:stretch>
        </p:blipFill>
        <p:spPr>
          <a:xfrm>
            <a:off x="9341840" y="1148842"/>
            <a:ext cx="1475427" cy="1475427"/>
          </a:xfrm>
          <a:prstGeom prst="ellipse">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明确投资目标与风险承受能力</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3" name="Picture 3"/>
          <p:cNvPicPr>
            <a:picLocks noChangeAspect="1"/>
          </p:cNvPicPr>
          <p:nvPr/>
        </p:nvPicPr>
        <p:blipFill>
          <a:blip r:embed="rId2"/>
          <a:srcRect l="32537" r="32537"/>
          <a:stretch>
            <a:fillRect/>
          </a:stretch>
        </p:blipFill>
        <p:spPr>
          <a:xfrm>
            <a:off x="548374" y="1306384"/>
            <a:ext cx="2540518" cy="4849454"/>
          </a:xfrm>
          <a:prstGeom prst="rect">
            <a:avLst/>
          </a:prstGeom>
        </p:spPr>
      </p:pic>
      <p:sp>
        <p:nvSpPr>
          <p:cNvPr id="4" name="TextBox 4"/>
          <p:cNvSpPr txBox="1"/>
          <p:nvPr/>
        </p:nvSpPr>
        <p:spPr>
          <a:xfrm>
            <a:off x="3340584" y="1688405"/>
            <a:ext cx="8109936" cy="115124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投资目标应具体、可衡量、可实现、相关且有时限（SMART原则）。例如，短期目标可能是储备一笔旅游资金，中期目标可能是购买一辆汽车，长期目标可能是为退休后的生活做准备。</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3340584" y="1249667"/>
            <a:ext cx="7146070" cy="44997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设定SMART投资目标</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3334188" y="3389806"/>
            <a:ext cx="8109936" cy="115124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风险承受能力取决于个人的年龄、收入稳定性、家庭状况、投资经验以及心理承受能力等因素。年轻白领可能更愿意承担风险以追求高回报，而接近退休的白领则可能更偏好低风险投资。</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TextBox 7"/>
          <p:cNvSpPr txBox="1"/>
          <p:nvPr/>
        </p:nvSpPr>
        <p:spPr>
          <a:xfrm>
            <a:off x="3334188" y="2951068"/>
            <a:ext cx="7146070" cy="44997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评估风险承受能力</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3327792" y="5099311"/>
            <a:ext cx="8109936" cy="115124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根据设定的投资目标和评估的风险承受能力，选择合适的投资产品和策略。例如，对于风险承受能力较低的投资者，可以选择银行定期存款、债券型基金等稳健型投资产品；而对于风险承受能力较高的投资者，则可以适当配置股票、股票型基金等风险较高的投资产品。</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3327792" y="4660573"/>
            <a:ext cx="7146070" cy="44997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匹配投资目标与风险承受能力</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多元化投资组合构建</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 name="AutoShape 3"/>
          <p:cNvSpPr/>
          <p:nvPr/>
        </p:nvSpPr>
        <p:spPr>
          <a:xfrm>
            <a:off x="974058" y="1246531"/>
            <a:ext cx="10286584" cy="1680414"/>
          </a:xfrm>
          <a:prstGeom prst="roundRect">
            <a:avLst>
              <a:gd name="adj" fmla="val 16667"/>
            </a:avLst>
          </a:prstGeom>
          <a:solidFill>
            <a:schemeClr val="lt2">
              <a:alpha val="80000"/>
            </a:schemeClr>
          </a:solidFill>
        </p:spPr>
        <p:txBody>
          <a:bodyPr vert="horz" wrap="square" rtlCol="0" anchor="ctr" anchorCtr="0">
            <a:noAutofit/>
          </a:bodyPr>
          <a:lstStyle/>
          <a:p>
            <a:pPr algn="ctr">
              <a:lnSpc>
                <a:spcPct val="100000"/>
              </a:lnSpc>
              <a:spcBef>
                <a:spcPts val="375"/>
              </a:spcBef>
              <a:defRPr/>
            </a:pPr>
            <a:endParaRPr lang="en-US" sz="1100"/>
          </a:p>
        </p:txBody>
      </p:sp>
      <p:sp>
        <p:nvSpPr>
          <p:cNvPr id="4" name="AutoShape 4"/>
          <p:cNvSpPr/>
          <p:nvPr/>
        </p:nvSpPr>
        <p:spPr>
          <a:xfrm rot="1800000">
            <a:off x="569611" y="1606273"/>
            <a:ext cx="808893" cy="701803"/>
          </a:xfrm>
          <a:prstGeom prst="hexagon">
            <a:avLst>
              <a:gd name="adj" fmla="val 28663"/>
              <a:gd name="vf" fmla="val 115470"/>
            </a:avLst>
          </a:prstGeom>
          <a:solidFill>
            <a:schemeClr val="accent1">
              <a:alpha val="100000"/>
            </a:schemeClr>
          </a:solidFill>
        </p:spPr>
      </p:sp>
      <p:sp>
        <p:nvSpPr>
          <p:cNvPr id="5" name="AutoShape 5"/>
          <p:cNvSpPr/>
          <p:nvPr/>
        </p:nvSpPr>
        <p:spPr>
          <a:xfrm>
            <a:off x="444528" y="1626422"/>
            <a:ext cx="1059059" cy="661505"/>
          </a:xfrm>
          <a:prstGeom prst="rect">
            <a:avLst/>
          </a:prstGeom>
          <a:noFill/>
        </p:spPr>
        <p:txBody>
          <a:bodyPr vert="horz" wrap="square" lIns="95250" tIns="47625" rIns="95250" bIns="47625" rtlCol="0" anchor="ctr" anchorCtr="1">
            <a:noAutofit/>
          </a:bodyPr>
          <a:lstStyle/>
          <a:p>
            <a:pPr algn="ctr">
              <a:spcBef>
                <a:spcPts val="375"/>
              </a:spcBef>
              <a:defRPr/>
            </a:pPr>
            <a:r>
              <a:rPr lang="en-US" sz="2700">
                <a:solidFill>
                  <a:srgbClr val="FFFFFF">
                    <a:alpha val="100000"/>
                  </a:srgbClr>
                </a:solidFill>
                <a:latin typeface="Noto Sans SC" panose="020B0200000000000000" charset="-122"/>
                <a:ea typeface="Noto Sans SC" panose="020B0200000000000000" charset="-122"/>
                <a:cs typeface="Noto Sans SC" panose="020B0200000000000000" charset="-122"/>
              </a:rPr>
              <a:t>01</a:t>
            </a:r>
            <a:endParaRPr lang="en-US" sz="1100"/>
          </a:p>
        </p:txBody>
      </p:sp>
      <p:sp>
        <p:nvSpPr>
          <p:cNvPr id="6" name="TextBox 6"/>
          <p:cNvSpPr txBox="1"/>
          <p:nvPr/>
        </p:nvSpPr>
        <p:spPr>
          <a:xfrm>
            <a:off x="1764307" y="1768865"/>
            <a:ext cx="9193296" cy="1062967"/>
          </a:xfrm>
          <a:prstGeom prst="rect">
            <a:avLst/>
          </a:prstGeom>
        </p:spPr>
        <p:txBody>
          <a:bodyPr vert="horz" wrap="square" lIns="0" tIns="0" rIns="0" bIns="0"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多元化投资组合是实现长期财富增长和风险控制的关键策略之一。通过将资金投资于不同的资产类别（如股票、债券、基金、房地产等）和行业、地区，可以降低单一投资品种或市场波动对整体投资组合的影响。</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TextBox 7"/>
          <p:cNvSpPr txBox="1"/>
          <p:nvPr/>
        </p:nvSpPr>
        <p:spPr>
          <a:xfrm>
            <a:off x="1760497" y="1366658"/>
            <a:ext cx="6534537" cy="342900"/>
          </a:xfrm>
          <a:prstGeom prst="rect">
            <a:avLst/>
          </a:prstGeom>
        </p:spPr>
        <p:txBody>
          <a:bodyPr vert="horz" wrap="square" lIns="0" tIns="0" rIns="0" bIns="0" rtlCol="0" anchor="ctr" anchorCtr="0">
            <a:noAutofit/>
          </a:bodyPr>
          <a:lstStyle/>
          <a:p>
            <a:pPr>
              <a:lnSpc>
                <a:spcPct val="100000"/>
              </a:lnSpc>
              <a:spcBef>
                <a:spcPts val="375"/>
              </a:spcBef>
            </a:pPr>
            <a:r>
              <a:rPr lang="en-US" sz="2100" b="1">
                <a:solidFill>
                  <a:schemeClr val="accent1">
                    <a:alpha val="100000"/>
                  </a:schemeClr>
                </a:solidFill>
                <a:latin typeface="Noto Sans SC" panose="020B0200000000000000" charset="-122"/>
                <a:ea typeface="Noto Sans SC" panose="020B0200000000000000" charset="-122"/>
                <a:cs typeface="Noto Sans SC" panose="020B0200000000000000" charset="-122"/>
              </a:rPr>
              <a:t>分散投资降低风险</a:t>
            </a:r>
            <a:endParaRPr lang="en-US" sz="21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AutoShape 8"/>
          <p:cNvSpPr/>
          <p:nvPr/>
        </p:nvSpPr>
        <p:spPr>
          <a:xfrm>
            <a:off x="1255826" y="3051285"/>
            <a:ext cx="10286584" cy="1680414"/>
          </a:xfrm>
          <a:prstGeom prst="roundRect">
            <a:avLst>
              <a:gd name="adj" fmla="val 16667"/>
            </a:avLst>
          </a:prstGeom>
          <a:solidFill>
            <a:schemeClr val="lt2">
              <a:alpha val="80000"/>
            </a:schemeClr>
          </a:solidFill>
        </p:spPr>
        <p:txBody>
          <a:bodyPr vert="horz" wrap="square" rtlCol="0" anchor="ctr" anchorCtr="0">
            <a:noAutofit/>
          </a:bodyPr>
          <a:lstStyle/>
          <a:p>
            <a:pPr algn="ctr">
              <a:lnSpc>
                <a:spcPct val="100000"/>
              </a:lnSpc>
              <a:spcBef>
                <a:spcPts val="375"/>
              </a:spcBef>
              <a:defRPr/>
            </a:pPr>
            <a:endParaRPr lang="en-US" sz="1100"/>
          </a:p>
        </p:txBody>
      </p:sp>
      <p:sp>
        <p:nvSpPr>
          <p:cNvPr id="9" name="AutoShape 9"/>
          <p:cNvSpPr/>
          <p:nvPr/>
        </p:nvSpPr>
        <p:spPr>
          <a:xfrm rot="1800000">
            <a:off x="851379" y="3411028"/>
            <a:ext cx="808893" cy="701803"/>
          </a:xfrm>
          <a:prstGeom prst="hexagon">
            <a:avLst>
              <a:gd name="adj" fmla="val 28663"/>
              <a:gd name="vf" fmla="val 115470"/>
            </a:avLst>
          </a:prstGeom>
          <a:solidFill>
            <a:schemeClr val="accent1">
              <a:alpha val="100000"/>
            </a:schemeClr>
          </a:solidFill>
        </p:spPr>
      </p:sp>
      <p:sp>
        <p:nvSpPr>
          <p:cNvPr id="10" name="AutoShape 10"/>
          <p:cNvSpPr/>
          <p:nvPr/>
        </p:nvSpPr>
        <p:spPr>
          <a:xfrm>
            <a:off x="726296" y="3431176"/>
            <a:ext cx="1059059" cy="661505"/>
          </a:xfrm>
          <a:prstGeom prst="rect">
            <a:avLst/>
          </a:prstGeom>
          <a:noFill/>
        </p:spPr>
        <p:txBody>
          <a:bodyPr vert="horz" wrap="square" lIns="95250" tIns="47625" rIns="95250" bIns="47625" rtlCol="0" anchor="ctr" anchorCtr="1">
            <a:noAutofit/>
          </a:bodyPr>
          <a:lstStyle/>
          <a:p>
            <a:pPr algn="ctr">
              <a:spcBef>
                <a:spcPts val="375"/>
              </a:spcBef>
              <a:defRPr/>
            </a:pPr>
            <a:r>
              <a:rPr lang="en-US" sz="2700">
                <a:solidFill>
                  <a:srgbClr val="FFFFFF">
                    <a:alpha val="100000"/>
                  </a:srgbClr>
                </a:solidFill>
                <a:latin typeface="Noto Sans SC" panose="020B0200000000000000" charset="-122"/>
                <a:ea typeface="Noto Sans SC" panose="020B0200000000000000" charset="-122"/>
                <a:cs typeface="Noto Sans SC" panose="020B0200000000000000" charset="-122"/>
              </a:rPr>
              <a:t>02</a:t>
            </a:r>
            <a:endParaRPr lang="en-US" sz="1100"/>
          </a:p>
        </p:txBody>
      </p:sp>
      <p:sp>
        <p:nvSpPr>
          <p:cNvPr id="11" name="TextBox 11"/>
          <p:cNvSpPr txBox="1"/>
          <p:nvPr/>
        </p:nvSpPr>
        <p:spPr>
          <a:xfrm>
            <a:off x="2046075" y="3573620"/>
            <a:ext cx="9193296" cy="1062967"/>
          </a:xfrm>
          <a:prstGeom prst="rect">
            <a:avLst/>
          </a:prstGeom>
        </p:spPr>
        <p:txBody>
          <a:bodyPr vert="horz" wrap="square" lIns="0" tIns="0" rIns="0" bIns="0"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根据个人的投资目标和风险承受能力，选择合适的投资品种。例如，股票具有较高的风险和收益潜力，适合风险承受能力较高的投资者；债券则具有较低的风险和稳定的收益，适合风险承受能力较低的投资者。此外，基金（如股票型基金、债券型基金、混合型基金等）也是实现多元化投资的重要工具。</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2" name="TextBox 12"/>
          <p:cNvSpPr txBox="1"/>
          <p:nvPr/>
        </p:nvSpPr>
        <p:spPr>
          <a:xfrm>
            <a:off x="2042265" y="3171413"/>
            <a:ext cx="6534537" cy="342900"/>
          </a:xfrm>
          <a:prstGeom prst="rect">
            <a:avLst/>
          </a:prstGeom>
        </p:spPr>
        <p:txBody>
          <a:bodyPr vert="horz" wrap="square" lIns="0" tIns="0" rIns="0" bIns="0" rtlCol="0" anchor="ctr" anchorCtr="0">
            <a:noAutofit/>
          </a:bodyPr>
          <a:lstStyle/>
          <a:p>
            <a:pPr>
              <a:lnSpc>
                <a:spcPct val="100000"/>
              </a:lnSpc>
              <a:spcBef>
                <a:spcPts val="375"/>
              </a:spcBef>
            </a:pPr>
            <a:r>
              <a:rPr lang="en-US" sz="2100" b="1">
                <a:solidFill>
                  <a:schemeClr val="accent1">
                    <a:alpha val="100000"/>
                  </a:schemeClr>
                </a:solidFill>
                <a:latin typeface="Noto Sans SC" panose="020B0200000000000000" charset="-122"/>
                <a:ea typeface="Noto Sans SC" panose="020B0200000000000000" charset="-122"/>
                <a:cs typeface="Noto Sans SC" panose="020B0200000000000000" charset="-122"/>
              </a:rPr>
              <a:t>选择适合的投资品种</a:t>
            </a:r>
            <a:endParaRPr lang="en-US" sz="21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AutoShape 13"/>
          <p:cNvSpPr/>
          <p:nvPr/>
        </p:nvSpPr>
        <p:spPr>
          <a:xfrm>
            <a:off x="1547403" y="4876796"/>
            <a:ext cx="10286584" cy="1680414"/>
          </a:xfrm>
          <a:prstGeom prst="roundRect">
            <a:avLst>
              <a:gd name="adj" fmla="val 16667"/>
            </a:avLst>
          </a:prstGeom>
          <a:solidFill>
            <a:schemeClr val="lt2">
              <a:alpha val="80000"/>
            </a:schemeClr>
          </a:solidFill>
        </p:spPr>
        <p:txBody>
          <a:bodyPr vert="horz" wrap="square" rtlCol="0" anchor="ctr" anchorCtr="0">
            <a:noAutofit/>
          </a:bodyPr>
          <a:lstStyle/>
          <a:p>
            <a:pPr algn="ctr">
              <a:lnSpc>
                <a:spcPct val="100000"/>
              </a:lnSpc>
              <a:spcBef>
                <a:spcPts val="375"/>
              </a:spcBef>
              <a:defRPr/>
            </a:pPr>
            <a:endParaRPr lang="en-US" sz="1100"/>
          </a:p>
        </p:txBody>
      </p:sp>
      <p:sp>
        <p:nvSpPr>
          <p:cNvPr id="14" name="AutoShape 14"/>
          <p:cNvSpPr/>
          <p:nvPr/>
        </p:nvSpPr>
        <p:spPr>
          <a:xfrm rot="1800000">
            <a:off x="1142957" y="5236539"/>
            <a:ext cx="808893" cy="701803"/>
          </a:xfrm>
          <a:prstGeom prst="hexagon">
            <a:avLst>
              <a:gd name="adj" fmla="val 28663"/>
              <a:gd name="vf" fmla="val 115470"/>
            </a:avLst>
          </a:prstGeom>
          <a:solidFill>
            <a:schemeClr val="accent1">
              <a:alpha val="100000"/>
            </a:schemeClr>
          </a:solidFill>
        </p:spPr>
      </p:sp>
      <p:sp>
        <p:nvSpPr>
          <p:cNvPr id="15" name="AutoShape 15"/>
          <p:cNvSpPr/>
          <p:nvPr/>
        </p:nvSpPr>
        <p:spPr>
          <a:xfrm>
            <a:off x="1017873" y="5256687"/>
            <a:ext cx="1059059" cy="661505"/>
          </a:xfrm>
          <a:prstGeom prst="rect">
            <a:avLst/>
          </a:prstGeom>
          <a:noFill/>
        </p:spPr>
        <p:txBody>
          <a:bodyPr vert="horz" wrap="square" lIns="95250" tIns="47625" rIns="95250" bIns="47625" rtlCol="0" anchor="ctr" anchorCtr="1">
            <a:noAutofit/>
          </a:bodyPr>
          <a:lstStyle/>
          <a:p>
            <a:pPr algn="ctr">
              <a:spcBef>
                <a:spcPts val="375"/>
              </a:spcBef>
              <a:defRPr/>
            </a:pPr>
            <a:r>
              <a:rPr lang="en-US" sz="2700">
                <a:solidFill>
                  <a:srgbClr val="FFFFFF">
                    <a:alpha val="100000"/>
                  </a:srgbClr>
                </a:solidFill>
                <a:latin typeface="Noto Sans SC" panose="020B0200000000000000" charset="-122"/>
                <a:ea typeface="Noto Sans SC" panose="020B0200000000000000" charset="-122"/>
                <a:cs typeface="Noto Sans SC" panose="020B0200000000000000" charset="-122"/>
              </a:rPr>
              <a:t>03</a:t>
            </a:r>
            <a:endParaRPr lang="en-US" sz="1100"/>
          </a:p>
        </p:txBody>
      </p:sp>
      <p:sp>
        <p:nvSpPr>
          <p:cNvPr id="16" name="TextBox 16"/>
          <p:cNvSpPr txBox="1"/>
          <p:nvPr/>
        </p:nvSpPr>
        <p:spPr>
          <a:xfrm>
            <a:off x="2337652" y="5399131"/>
            <a:ext cx="9193296" cy="1062967"/>
          </a:xfrm>
          <a:prstGeom prst="rect">
            <a:avLst/>
          </a:prstGeom>
        </p:spPr>
        <p:txBody>
          <a:bodyPr vert="horz" wrap="square" lIns="0" tIns="0" rIns="0" bIns="0"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市场和经济状况是不断变化的，因此定期审视和调整投资组合是必要的。投资者可以根据市场情况、投资目标和风险承受能力的变化，对投资组合进行重新平衡或调整投资策略，以适应新的市场环境。</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7" name="TextBox 17"/>
          <p:cNvSpPr txBox="1"/>
          <p:nvPr/>
        </p:nvSpPr>
        <p:spPr>
          <a:xfrm>
            <a:off x="2333842" y="4996923"/>
            <a:ext cx="6534537" cy="342900"/>
          </a:xfrm>
          <a:prstGeom prst="rect">
            <a:avLst/>
          </a:prstGeom>
        </p:spPr>
        <p:txBody>
          <a:bodyPr vert="horz" wrap="square" lIns="0" tIns="0" rIns="0" bIns="0" rtlCol="0" anchor="ctr" anchorCtr="0">
            <a:noAutofit/>
          </a:bodyPr>
          <a:lstStyle/>
          <a:p>
            <a:pPr>
              <a:lnSpc>
                <a:spcPct val="100000"/>
              </a:lnSpc>
              <a:spcBef>
                <a:spcPts val="375"/>
              </a:spcBef>
            </a:pPr>
            <a:r>
              <a:rPr lang="en-US" sz="2100" b="1">
                <a:solidFill>
                  <a:schemeClr val="accent1">
                    <a:alpha val="100000"/>
                  </a:schemeClr>
                </a:solidFill>
                <a:latin typeface="Noto Sans SC" panose="020B0200000000000000" charset="-122"/>
                <a:ea typeface="Noto Sans SC" panose="020B0200000000000000" charset="-122"/>
                <a:cs typeface="Noto Sans SC" panose="020B0200000000000000" charset="-122"/>
              </a:rPr>
              <a:t>定期调整投资组合</a:t>
            </a:r>
            <a:endParaRPr lang="en-US" sz="21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1000007" name="Picture 2"/>
          <p:cNvPicPr>
            <a:picLocks noChangeAspect="1"/>
          </p:cNvPicPr>
          <p:nvPr/>
        </p:nvPicPr>
        <p:blipFill>
          <a:blip r:embed="rId2"/>
          <a:srcRect l="58572"/>
          <a:stretch>
            <a:fillRect/>
          </a:stretch>
        </p:blipFill>
        <p:spPr>
          <a:xfrm rot="16200000" flipH="1">
            <a:off x="2664546" y="-2664548"/>
            <a:ext cx="6862906" cy="12192002"/>
          </a:xfrm>
          <a:prstGeom prst="rect">
            <a:avLst/>
          </a:prstGeom>
        </p:spPr>
      </p:pic>
      <p:sp>
        <p:nvSpPr>
          <p:cNvPr id="1000008" name="TextBox 3"/>
          <p:cNvSpPr txBox="1"/>
          <p:nvPr/>
        </p:nvSpPr>
        <p:spPr>
          <a:xfrm>
            <a:off x="4434917" y="1215462"/>
            <a:ext cx="3326130" cy="2225040"/>
          </a:xfrm>
          <a:prstGeom prst="rect">
            <a:avLst/>
          </a:prstGeom>
          <a:noFill/>
        </p:spPr>
        <p:txBody>
          <a:bodyPr vert="horz" wrap="square" lIns="91440" tIns="45720" rIns="91440" bIns="45720" rtlCol="0" anchor="t" anchorCtr="0">
            <a:spAutoFit/>
          </a:bodyPr>
          <a:lstStyle/>
          <a:p>
            <a:pPr algn="ctr">
              <a:lnSpc>
                <a:spcPct val="80000"/>
              </a:lnSpc>
            </a:pPr>
            <a:r>
              <a:rPr lang="en-US" sz="13800" b="1">
                <a:ln w="9525">
                  <a:solidFill>
                    <a:srgbClr val="55819A">
                      <a:alpha val="100000"/>
                    </a:srgbClr>
                  </a:solidFill>
                  <a:prstDash val="solid"/>
                </a:ln>
                <a:solidFill>
                  <a:srgbClr val="DBF1FF">
                    <a:alpha val="100000"/>
                  </a:srgbClr>
                </a:solidFill>
                <a:effectLst>
                  <a:outerShdw dist="38100" dir="2700000">
                    <a:srgbClr val="B3CEE1">
                      <a:alpha val="100000"/>
                    </a:srgbClr>
                  </a:outerShdw>
                </a:effectLst>
                <a:latin typeface="Noto Sans SC" panose="020B0200000000000000" charset="-122"/>
                <a:ea typeface="Noto Sans SC" panose="020B0200000000000000" charset="-122"/>
                <a:cs typeface="Noto Sans SC" panose="020B0200000000000000" charset="-122"/>
              </a:rPr>
              <a:t>04</a:t>
            </a:r>
            <a:endParaRPr lang="en-US" sz="13800" b="1">
              <a:ln w="9525">
                <a:solidFill>
                  <a:srgbClr val="55819A">
                    <a:alpha val="100000"/>
                  </a:srgbClr>
                </a:solidFill>
                <a:prstDash val="solid"/>
              </a:ln>
              <a:solidFill>
                <a:srgbClr val="DBF1FF">
                  <a:alpha val="100000"/>
                </a:srgbClr>
              </a:solidFill>
              <a:effectLst>
                <a:outerShdw dist="38100" dir="2700000">
                  <a:srgbClr val="B3CEE1">
                    <a:alpha val="100000"/>
                  </a:srgbClr>
                </a:outerShdw>
              </a:effectLst>
              <a:latin typeface="Noto Sans SC" panose="020B0200000000000000" charset="-122"/>
              <a:ea typeface="Noto Sans SC" panose="020B0200000000000000" charset="-122"/>
              <a:cs typeface="Noto Sans SC" panose="020B0200000000000000" charset="-122"/>
            </a:endParaRPr>
          </a:p>
        </p:txBody>
      </p:sp>
      <p:sp>
        <p:nvSpPr>
          <p:cNvPr id="1000009" name="TextBox 4"/>
          <p:cNvSpPr txBox="1"/>
          <p:nvPr/>
        </p:nvSpPr>
        <p:spPr>
          <a:xfrm>
            <a:off x="2402697" y="3053220"/>
            <a:ext cx="7386604" cy="1323439"/>
          </a:xfrm>
          <a:prstGeom prst="rect">
            <a:avLst/>
          </a:prstGeom>
          <a:noFill/>
        </p:spPr>
        <p:txBody>
          <a:bodyPr vert="horz" wrap="square" lIns="91440" tIns="45720" rIns="91440" bIns="45720" rtlCol="0" anchor="ctr" anchorCtr="0">
            <a:normAutofit/>
          </a:bodyPr>
          <a:lstStyle/>
          <a:p>
            <a:pPr algn="ctr">
              <a:lnSpc>
                <a:spcPct val="100000"/>
              </a:lnSpc>
            </a:pPr>
            <a:r>
              <a:rPr lang="en-US" sz="5000">
                <a:solidFill>
                  <a:srgbClr val="86B2D0">
                    <a:alpha val="100000"/>
                  </a:srgbClr>
                </a:solidFill>
                <a:latin typeface="Noto Sans SC" panose="020B0200000000000000" charset="-122"/>
                <a:ea typeface="Noto Sans SC" panose="020B0200000000000000" charset="-122"/>
                <a:cs typeface="Noto Sans SC" panose="020B0200000000000000" charset="-122"/>
              </a:rPr>
              <a:t>具体投资渠道分析</a:t>
            </a:r>
            <a:endParaRPr lang="en-US" sz="5000">
              <a:solidFill>
                <a:srgbClr val="86B2D0">
                  <a:alpha val="100000"/>
                </a:srgbClr>
              </a:solidFill>
              <a:latin typeface="Noto Sans SC" panose="020B0200000000000000" charset="-122"/>
              <a:ea typeface="Noto Sans SC" panose="020B0200000000000000" charset="-122"/>
              <a:cs typeface="Noto Sans SC" panose="020B0200000000000000" charset="-122"/>
            </a:endParaRPr>
          </a:p>
        </p:txBody>
      </p:sp>
      <p:sp>
        <p:nvSpPr>
          <p:cNvPr id="1000010" name="AutoShape 5"/>
          <p:cNvSpPr/>
          <p:nvPr/>
        </p:nvSpPr>
        <p:spPr>
          <a:xfrm>
            <a:off x="3638682" y="4237117"/>
            <a:ext cx="4162095" cy="461673"/>
          </a:xfrm>
          <a:prstGeom prst="rect">
            <a:avLst/>
          </a:prstGeom>
          <a:noFill/>
        </p:spPr>
        <p:txBody>
          <a:bodyPr vert="horz" wrap="square" lIns="91440" tIns="45720" rIns="91440" bIns="45720" rtlCol="0" anchor="t" anchorCtr="0">
            <a:noAutofit/>
          </a:bodyPr>
          <a:lstStyle/>
          <a:p>
            <a:pPr algn="ctr">
              <a:defRPr/>
            </a:pPr>
            <a:endParaRPr lang="en-US" sz="1100"/>
          </a:p>
          <a:p>
            <a:pPr algn="ctr"/>
            <a:endParaRPr lang="en-US" sz="800">
              <a:solidFill>
                <a:schemeClr val="lt1">
                  <a:alpha val="100000"/>
                  <a:lumMod val="65000"/>
                </a:schemeClr>
              </a:solidFill>
              <a:latin typeface="思源黑体"/>
              <a:ea typeface="思源黑体"/>
              <a:cs typeface="思源黑体"/>
            </a:endParaRPr>
          </a:p>
        </p:txBody>
      </p:sp>
      <p:pic>
        <p:nvPicPr>
          <p:cNvPr id="1000003" name="Picture 6"/>
          <p:cNvPicPr>
            <a:picLocks noChangeAspect="1"/>
          </p:cNvPicPr>
          <p:nvPr/>
        </p:nvPicPr>
        <p:blipFill>
          <a:blip r:embed="rId3"/>
          <a:srcRect l="49954" t="56644" r="31494"/>
          <a:stretch>
            <a:fillRect/>
          </a:stretch>
        </p:blipFill>
        <p:spPr>
          <a:xfrm>
            <a:off x="5092971" y="765054"/>
            <a:ext cx="1072055" cy="18790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1000008"/>
                                        </p:tgtEl>
                                        <p:attrNameLst>
                                          <p:attrName>style.visibility</p:attrName>
                                        </p:attrNameLst>
                                      </p:cBhvr>
                                      <p:to>
                                        <p:strVal val="visible"/>
                                      </p:to>
                                    </p:set>
                                    <p:anim calcmode="lin" valueType="num">
                                      <p:cBhvr>
                                        <p:cTn id="7" dur="500" fill="hold"/>
                                        <p:tgtEl>
                                          <p:spTgt spid="1000008"/>
                                        </p:tgtEl>
                                        <p:attrNameLst>
                                          <p:attrName>ppt_w</p:attrName>
                                        </p:attrNameLst>
                                      </p:cBhvr>
                                      <p:tavLst>
                                        <p:tav tm="0">
                                          <p:val>
                                            <p:fltVal val="0"/>
                                          </p:val>
                                        </p:tav>
                                        <p:tav tm="100000">
                                          <p:val>
                                            <p:strVal val="#ppt_w"/>
                                          </p:val>
                                        </p:tav>
                                      </p:tavLst>
                                    </p:anim>
                                    <p:anim calcmode="lin" valueType="num">
                                      <p:cBhvr>
                                        <p:cTn id="8" dur="500" fill="hold"/>
                                        <p:tgtEl>
                                          <p:spTgt spid="1000008"/>
                                        </p:tgtEl>
                                        <p:attrNameLst>
                                          <p:attrName>ppt_h</p:attrName>
                                        </p:attrNameLst>
                                      </p:cBhvr>
                                      <p:tavLst>
                                        <p:tav tm="0">
                                          <p:val>
                                            <p:fltVal val="0"/>
                                          </p:val>
                                        </p:tav>
                                        <p:tav tm="100000">
                                          <p:val>
                                            <p:strVal val="#ppt_h"/>
                                          </p:val>
                                        </p:tav>
                                      </p:tavLst>
                                    </p:anim>
                                    <p:animEffect transition="in" filter="fade">
                                      <p:cBhvr>
                                        <p:cTn id="9" dur="500"/>
                                        <p:tgtEl>
                                          <p:spTgt spid="1000008"/>
                                        </p:tgtEl>
                                      </p:cBhvr>
                                    </p:animEffect>
                                  </p:childTnLst>
                                </p:cTn>
                              </p:par>
                            </p:childTnLst>
                          </p:cTn>
                        </p:par>
                        <p:par>
                          <p:cTn id="10" fill="hold">
                            <p:stCondLst>
                              <p:cond delay="0"/>
                            </p:stCondLst>
                            <p:childTnLst>
                              <p:par>
                                <p:cTn id="11" presetID="42" presetClass="entr" presetSubtype="0" fill="hold" nodeType="afterEffect">
                                  <p:stCondLst>
                                    <p:cond delay="0"/>
                                  </p:stCondLst>
                                  <p:childTnLst>
                                    <p:set>
                                      <p:cBhvr>
                                        <p:cTn id="12" dur="1" fill="hold">
                                          <p:stCondLst>
                                            <p:cond delay="0"/>
                                          </p:stCondLst>
                                        </p:cTn>
                                        <p:tgtEl>
                                          <p:spTgt spid="1000003"/>
                                        </p:tgtEl>
                                        <p:attrNameLst>
                                          <p:attrName>style.visibility</p:attrName>
                                        </p:attrNameLst>
                                      </p:cBhvr>
                                      <p:to>
                                        <p:strVal val="visible"/>
                                      </p:to>
                                    </p:set>
                                    <p:animEffect transition="in" filter="fade">
                                      <p:cBhvr>
                                        <p:cTn id="13" dur="1000"/>
                                        <p:tgtEl>
                                          <p:spTgt spid="1000003"/>
                                        </p:tgtEl>
                                      </p:cBhvr>
                                    </p:animEffect>
                                    <p:anim calcmode="lin" valueType="num">
                                      <p:cBhvr>
                                        <p:cTn id="14" dur="1000" fill="hold"/>
                                        <p:tgtEl>
                                          <p:spTgt spid="1000003"/>
                                        </p:tgtEl>
                                        <p:attrNameLst>
                                          <p:attrName>ppt_x</p:attrName>
                                        </p:attrNameLst>
                                      </p:cBhvr>
                                      <p:tavLst>
                                        <p:tav tm="0">
                                          <p:val>
                                            <p:strVal val="#ppt_x"/>
                                          </p:val>
                                        </p:tav>
                                        <p:tav tm="100000">
                                          <p:val>
                                            <p:strVal val="#ppt_x"/>
                                          </p:val>
                                        </p:tav>
                                      </p:tavLst>
                                    </p:anim>
                                    <p:anim calcmode="lin" valueType="num">
                                      <p:cBhvr>
                                        <p:cTn id="15" dur="1000" fill="hold"/>
                                        <p:tgtEl>
                                          <p:spTgt spid="100000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4" fill="hold" grpId="2" nodeType="afterEffect">
                                  <p:stCondLst>
                                    <p:cond delay="0"/>
                                  </p:stCondLst>
                                  <p:iterate type="lt">
                                    <p:tmPct val="10000"/>
                                  </p:iterate>
                                  <p:childTnLst>
                                    <p:set>
                                      <p:cBhvr>
                                        <p:cTn id="18" dur="1" fill="hold">
                                          <p:stCondLst>
                                            <p:cond delay="0"/>
                                          </p:stCondLst>
                                        </p:cTn>
                                        <p:tgtEl>
                                          <p:spTgt spid="1000009"/>
                                        </p:tgtEl>
                                        <p:attrNameLst>
                                          <p:attrName>style.visibility</p:attrName>
                                        </p:attrNameLst>
                                      </p:cBhvr>
                                      <p:to>
                                        <p:strVal val="visible"/>
                                      </p:to>
                                    </p:set>
                                    <p:anim calcmode="lin" valueType="num">
                                      <p:cBhvr additive="base">
                                        <p:cTn id="19" dur="500" fill="hold"/>
                                        <p:tgtEl>
                                          <p:spTgt spid="1000009"/>
                                        </p:tgtEl>
                                        <p:attrNameLst>
                                          <p:attrName>ppt_x</p:attrName>
                                        </p:attrNameLst>
                                      </p:cBhvr>
                                      <p:tavLst>
                                        <p:tav tm="0">
                                          <p:val>
                                            <p:strVal val="#ppt_x"/>
                                          </p:val>
                                        </p:tav>
                                        <p:tav tm="100000">
                                          <p:val>
                                            <p:strVal val="#ppt_x"/>
                                          </p:val>
                                        </p:tav>
                                      </p:tavLst>
                                    </p:anim>
                                    <p:anim calcmode="lin" valueType="num">
                                      <p:cBhvr additive="base">
                                        <p:cTn id="20" dur="500" fill="hold"/>
                                        <p:tgtEl>
                                          <p:spTgt spid="1000009"/>
                                        </p:tgtEl>
                                        <p:attrNameLst>
                                          <p:attrName>ppt_y</p:attrName>
                                        </p:attrNameLst>
                                      </p:cBhvr>
                                      <p:tavLst>
                                        <p:tav tm="0">
                                          <p:val>
                                            <p:strVal val="1+#ppt_h/2"/>
                                          </p:val>
                                        </p:tav>
                                        <p:tav tm="100000">
                                          <p:val>
                                            <p:strVal val="#ppt_y"/>
                                          </p:val>
                                        </p:tav>
                                      </p:tavLst>
                                    </p:anim>
                                  </p:childTnLst>
                                </p:cTn>
                              </p:par>
                              <p:par>
                                <p:cTn id="21" presetID="26" presetClass="emph" presetSubtype="0" fill="hold" grpId="3" nodeType="withEffect">
                                  <p:stCondLst>
                                    <p:cond delay="500"/>
                                  </p:stCondLst>
                                  <p:iterate type="lt">
                                    <p:tmPct val="10000"/>
                                  </p:iterate>
                                  <p:childTnLst>
                                    <p:animEffect transition="out" filter="fade">
                                      <p:cBhvr>
                                        <p:cTn id="22" dur="500" tmFilter="0, 0; .2, .5; .8, .5; 1, 0"/>
                                        <p:tgtEl>
                                          <p:spTgt spid="1000009"/>
                                        </p:tgtEl>
                                      </p:cBhvr>
                                    </p:animEffect>
                                    <p:animScale>
                                      <p:cBhvr>
                                        <p:cTn id="23" dur="250" autoRev="1" fill="hold"/>
                                        <p:tgtEl>
                                          <p:spTgt spid="1000009"/>
                                        </p:tgtEl>
                                      </p:cBhvr>
                                      <p:by x="105000" y="105000"/>
                                    </p:animScale>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1000010"/>
                                        </p:tgtEl>
                                        <p:attrNameLst>
                                          <p:attrName>style.visibility</p:attrName>
                                        </p:attrNameLst>
                                      </p:cBhvr>
                                      <p:to>
                                        <p:strVal val="visible"/>
                                      </p:to>
                                    </p:set>
                                    <p:animEffect transition="in" filter="randombar(horizontal)">
                                      <p:cBhvr>
                                        <p:cTn id="27" dur="500"/>
                                        <p:tgtEl>
                                          <p:spTgt spid="1000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股票投资技巧与风险规避</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 name="TextBox 3"/>
          <p:cNvSpPr txBox="1"/>
          <p:nvPr/>
        </p:nvSpPr>
        <p:spPr>
          <a:xfrm>
            <a:off x="5828906" y="1179728"/>
            <a:ext cx="5548808" cy="5208952"/>
          </a:xfrm>
          <a:prstGeom prst="rect">
            <a:avLst/>
          </a:prstGeom>
        </p:spPr>
        <p:txBody>
          <a:bodyPr vert="horz" wrap="square" lIns="123825" tIns="123825" rIns="57150" bIns="123825" rtlCol="0" anchor="t" anchorCtr="0">
            <a:normAutofit/>
          </a:bodyPr>
          <a:lstStyle/>
          <a:p>
            <a:pPr>
              <a:lnSpc>
                <a:spcPct val="140000"/>
              </a:lnSpc>
            </a:pPr>
            <a:r>
              <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rPr>
              <a:t>分散投资</a:t>
            </a:r>
            <a:endPar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不要将所有资金集中投资于少数几只股票，而应构建多元化的投资组合，分散风险。可以选择不同行业、不同规模、不同风格的股票进行投资。</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rPr>
              <a:t>深入研究企业</a:t>
            </a:r>
            <a:endPar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在投资股票前，对目标企业进行全面深入的研究，包括其行业地位、竞争优势、财务状况、管理层能力等。通过分析企业的基本面，选择具有持续盈利能力和良好发展前景的公司进行投资。</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rPr>
              <a:t>关注宏观经济和政策</a:t>
            </a:r>
            <a:endPar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宏观经济形势和政策对股市有着重要的影响。投资者应关注经济数据的变化、货币政策和财政政策的调整等，以便把握市场整体趋势。例如，在经济复苏期，可适当增加股票投资比例；在经济衰退期，可增加防御性资产的配置。</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4" name="Picture 4"/>
          <p:cNvPicPr>
            <a:picLocks noChangeAspect="1"/>
          </p:cNvPicPr>
          <p:nvPr/>
        </p:nvPicPr>
        <p:blipFill>
          <a:blip r:embed="rId2">
            <a:alphaModFix amt="100000"/>
          </a:blip>
          <a:srcRect t="21849" b="21849"/>
          <a:stretch>
            <a:fillRect/>
          </a:stretch>
        </p:blipFill>
        <p:spPr>
          <a:xfrm>
            <a:off x="702758" y="1182984"/>
            <a:ext cx="4663894" cy="2507593"/>
          </a:xfrm>
          <a:prstGeom prst="rect">
            <a:avLst/>
          </a:prstGeom>
        </p:spPr>
      </p:pic>
      <p:pic>
        <p:nvPicPr>
          <p:cNvPr id="5" name="Picture 5"/>
          <p:cNvPicPr>
            <a:picLocks noChangeAspect="1"/>
          </p:cNvPicPr>
          <p:nvPr/>
        </p:nvPicPr>
        <p:blipFill>
          <a:blip r:embed="rId3">
            <a:alphaModFix amt="100000"/>
          </a:blip>
          <a:srcRect t="21849" b="21849"/>
          <a:stretch>
            <a:fillRect/>
          </a:stretch>
        </p:blipFill>
        <p:spPr>
          <a:xfrm>
            <a:off x="702758" y="3881087"/>
            <a:ext cx="4663894" cy="250759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8727915" cy="856184"/>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股票投资技巧与风险规避</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 name="TextBox 3"/>
          <p:cNvSpPr txBox="1"/>
          <p:nvPr/>
        </p:nvSpPr>
        <p:spPr>
          <a:xfrm>
            <a:off x="529829" y="1200966"/>
            <a:ext cx="8364532" cy="3314040"/>
          </a:xfrm>
          <a:prstGeom prst="rect">
            <a:avLst/>
          </a:prstGeom>
        </p:spPr>
        <p:txBody>
          <a:bodyPr vert="horz" wrap="square" lIns="123825" tIns="123825" rIns="57150" bIns="123825" rtlCol="0" anchor="t" anchorCtr="0">
            <a:normAutofit/>
          </a:bodyPr>
          <a:lstStyle/>
          <a:p>
            <a:pPr>
              <a:lnSpc>
                <a:spcPct val="140000"/>
              </a:lnSpc>
            </a:pPr>
            <a:r>
              <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rPr>
              <a:t>设置止损止盈</a:t>
            </a:r>
            <a:endPar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在买入股票时，就设定好止损和止盈价位。当股价下跌到止损位时，及时卖出股票，限制损失进一步扩大；当股价上涨到止盈位时，适时获利了结。止损和止盈的设置可以根据股票的波动情况、投资者的风险承受能力以及技术分析等因素来确定。</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4" name="Picture 4"/>
          <p:cNvPicPr>
            <a:picLocks noChangeAspect="1"/>
          </p:cNvPicPr>
          <p:nvPr/>
        </p:nvPicPr>
        <p:blipFill>
          <a:blip r:embed="rId2">
            <a:alphaModFix amt="100000"/>
          </a:blip>
          <a:srcRect t="18329" r="10714" b="54717"/>
          <a:stretch>
            <a:fillRect/>
          </a:stretch>
        </p:blipFill>
        <p:spPr>
          <a:xfrm>
            <a:off x="-227" y="4888258"/>
            <a:ext cx="10008917" cy="1991767"/>
          </a:xfrm>
          <a:prstGeom prst="rect">
            <a:avLst/>
          </a:prstGeom>
        </p:spPr>
      </p:pic>
      <p:pic>
        <p:nvPicPr>
          <p:cNvPr id="5" name="Picture 5"/>
          <p:cNvPicPr>
            <a:picLocks noChangeAspect="1"/>
          </p:cNvPicPr>
          <p:nvPr/>
        </p:nvPicPr>
        <p:blipFill>
          <a:blip r:embed="rId3">
            <a:alphaModFix amt="100000"/>
          </a:blip>
          <a:srcRect/>
          <a:stretch>
            <a:fillRect/>
          </a:stretch>
        </p:blipFill>
        <p:spPr>
          <a:xfrm>
            <a:off x="10008690" y="0"/>
            <a:ext cx="2209637" cy="4888258"/>
          </a:xfrm>
          <a:prstGeom prst="rect">
            <a:avLst/>
          </a:prstGeom>
        </p:spPr>
      </p:pic>
      <p:sp>
        <p:nvSpPr>
          <p:cNvPr id="6" name="AutoShape 6"/>
          <p:cNvSpPr/>
          <p:nvPr/>
        </p:nvSpPr>
        <p:spPr>
          <a:xfrm>
            <a:off x="9546545" y="5890550"/>
            <a:ext cx="1214210" cy="99798"/>
          </a:xfrm>
          <a:prstGeom prst="rect">
            <a:avLst/>
          </a:prstGeom>
          <a:solidFill>
            <a:schemeClr val="accent1">
              <a:alpha val="100000"/>
            </a:schemeClr>
          </a:solid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538667" y="1819508"/>
            <a:ext cx="5461334" cy="1920000"/>
          </a:xfrm>
          <a:prstGeom prst="roundRect">
            <a:avLst>
              <a:gd name="adj" fmla="val 12222"/>
            </a:avLst>
          </a:prstGeom>
          <a:solidFill>
            <a:schemeClr val="lt2">
              <a:alpha val="100000"/>
            </a:schemeClr>
          </a:solidFill>
        </p:spPr>
      </p:sp>
      <p:sp>
        <p:nvSpPr>
          <p:cNvPr id="3" name="TextBox 3"/>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基金定投策略及选择要点</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794041" y="2045910"/>
            <a:ext cx="4950584" cy="1467196"/>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考察长期业绩：选择那些在过去较长时间内表现稳定且优秀的基金。可以查看基金的年化收益率、波动率等指标，历史业绩虽不代表未来，但长期业绩优秀的基金会更有说服力。</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AutoShape 5"/>
          <p:cNvSpPr/>
          <p:nvPr/>
        </p:nvSpPr>
        <p:spPr>
          <a:xfrm>
            <a:off x="6211833" y="1819508"/>
            <a:ext cx="5461334" cy="1920000"/>
          </a:xfrm>
          <a:prstGeom prst="roundRect">
            <a:avLst>
              <a:gd name="adj" fmla="val 12222"/>
            </a:avLst>
          </a:prstGeom>
          <a:solidFill>
            <a:schemeClr val="lt2">
              <a:alpha val="100000"/>
            </a:schemeClr>
          </a:solidFill>
        </p:spPr>
      </p:sp>
      <p:sp>
        <p:nvSpPr>
          <p:cNvPr id="6" name="TextBox 6"/>
          <p:cNvSpPr txBox="1"/>
          <p:nvPr/>
        </p:nvSpPr>
        <p:spPr>
          <a:xfrm>
            <a:off x="6467208" y="2045910"/>
            <a:ext cx="4950584" cy="1467196"/>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评估基金经理：基金经理的管理水平和投资经验对基金的表现至关重要。选择那些有丰富经验和良好口碑的基金经理。</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AutoShape 7"/>
          <p:cNvSpPr/>
          <p:nvPr/>
        </p:nvSpPr>
        <p:spPr>
          <a:xfrm>
            <a:off x="538667" y="3962758"/>
            <a:ext cx="5461334" cy="1920000"/>
          </a:xfrm>
          <a:prstGeom prst="roundRect">
            <a:avLst>
              <a:gd name="adj" fmla="val 12222"/>
            </a:avLst>
          </a:prstGeom>
          <a:solidFill>
            <a:schemeClr val="lt2">
              <a:alpha val="100000"/>
            </a:schemeClr>
          </a:solidFill>
        </p:spPr>
      </p:sp>
      <p:sp>
        <p:nvSpPr>
          <p:cNvPr id="8" name="TextBox 8"/>
          <p:cNvSpPr txBox="1"/>
          <p:nvPr/>
        </p:nvSpPr>
        <p:spPr>
          <a:xfrm>
            <a:off x="794041" y="4189160"/>
            <a:ext cx="4950584" cy="1467196"/>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确定定投频率和金额：根据自己的财务状况和投资目标，制定合理的定投计划。确定定投的频率（如每月、每周）和金额，确保定投计划不会对自己的日常生活造成负担。</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AutoShape 9"/>
          <p:cNvSpPr/>
          <p:nvPr/>
        </p:nvSpPr>
        <p:spPr>
          <a:xfrm>
            <a:off x="6211833" y="3962758"/>
            <a:ext cx="5461334" cy="1920000"/>
          </a:xfrm>
          <a:prstGeom prst="roundRect">
            <a:avLst>
              <a:gd name="adj" fmla="val 12222"/>
            </a:avLst>
          </a:prstGeom>
          <a:solidFill>
            <a:schemeClr val="lt2">
              <a:alpha val="100000"/>
            </a:schemeClr>
          </a:solidFill>
        </p:spPr>
      </p:sp>
      <p:sp>
        <p:nvSpPr>
          <p:cNvPr id="10" name="TextBox 10"/>
          <p:cNvSpPr txBox="1"/>
          <p:nvPr/>
        </p:nvSpPr>
        <p:spPr>
          <a:xfrm>
            <a:off x="6467208" y="4189160"/>
            <a:ext cx="4950584" cy="1467196"/>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保持耐心和信心：基金定投的效果通常要在长期持有后才能显现出来。因此，投资者需要保持耐心和信心，不要因为一时的亏损就放弃定投计划。同时，定期审视和调整策略，确保投资组合始终符合自己的需求。</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154" t="3081" r="58103" b="1871"/>
          <a:stretch>
            <a:fillRect/>
          </a:stretch>
        </p:blipFill>
        <p:spPr>
          <a:xfrm rot="5400000" flipV="1">
            <a:off x="2667001" y="-2667000"/>
            <a:ext cx="6857999" cy="12191999"/>
          </a:xfrm>
          <a:prstGeom prst="rect">
            <a:avLst/>
          </a:prstGeom>
        </p:spPr>
      </p:pic>
      <p:sp>
        <p:nvSpPr>
          <p:cNvPr id="3" name="TextBox 3"/>
          <p:cNvSpPr txBox="1"/>
          <p:nvPr/>
        </p:nvSpPr>
        <p:spPr>
          <a:xfrm>
            <a:off x="4797854" y="1420503"/>
            <a:ext cx="6026631" cy="4818050"/>
          </a:xfrm>
          <a:prstGeom prst="rect">
            <a:avLst/>
          </a:prstGeom>
        </p:spPr>
        <p:txBody>
          <a:bodyPr vert="horz" wrap="square" lIns="91440" tIns="45720" rIns="91440" bIns="45720" rtlCol="0" anchor="t" anchorCtr="0">
            <a:normAutofit/>
          </a:bodyPr>
          <a:lstStyle/>
          <a:p>
            <a:pPr marL="228600" lvl="1" indent="-228600" algn="l">
              <a:lnSpc>
                <a:spcPct val="140000"/>
              </a:lnSpc>
              <a:buFont typeface="Arial" panose="020B0604020202020204"/>
              <a:buChar char="•"/>
            </a:pPr>
            <a:r>
              <a:rPr lang="en-US" sz="2325">
                <a:solidFill>
                  <a:srgbClr val="152815">
                    <a:alpha val="100000"/>
                  </a:srgbClr>
                </a:solidFill>
                <a:latin typeface="Noto Sans SC" panose="020B0200000000000000" charset="-122"/>
                <a:ea typeface="Noto Sans SC" panose="020B0200000000000000" charset="-122"/>
                <a:cs typeface="Noto Sans SC" panose="020B0200000000000000" charset="-122"/>
              </a:rPr>
              <a:t>投资规划概述</a:t>
            </a:r>
            <a:endParaRPr lang="en-US" sz="2325">
              <a:solidFill>
                <a:srgbClr val="152815">
                  <a:alpha val="100000"/>
                </a:srgbClr>
              </a:solidFill>
              <a:latin typeface="Noto Sans SC" panose="020B0200000000000000" charset="-122"/>
              <a:ea typeface="Noto Sans SC" panose="020B0200000000000000" charset="-122"/>
              <a:cs typeface="Noto Sans SC" panose="020B0200000000000000" charset="-122"/>
            </a:endParaRPr>
          </a:p>
          <a:p>
            <a:pPr marL="228600" lvl="1" indent="-228600" algn="l">
              <a:lnSpc>
                <a:spcPct val="140000"/>
              </a:lnSpc>
              <a:buFont typeface="Arial" panose="020B0604020202020204"/>
              <a:buChar char="•"/>
            </a:pPr>
            <a:r>
              <a:rPr lang="en-US" sz="2325">
                <a:solidFill>
                  <a:srgbClr val="152815">
                    <a:alpha val="100000"/>
                  </a:srgbClr>
                </a:solidFill>
                <a:latin typeface="Noto Sans SC" panose="020B0200000000000000" charset="-122"/>
                <a:ea typeface="Noto Sans SC" panose="020B0200000000000000" charset="-122"/>
                <a:cs typeface="Noto Sans SC" panose="020B0200000000000000" charset="-122"/>
              </a:rPr>
              <a:t>投资基础知识普及</a:t>
            </a:r>
            <a:endParaRPr lang="en-US" sz="2325">
              <a:solidFill>
                <a:srgbClr val="152815">
                  <a:alpha val="100000"/>
                </a:srgbClr>
              </a:solidFill>
              <a:latin typeface="Noto Sans SC" panose="020B0200000000000000" charset="-122"/>
              <a:ea typeface="Noto Sans SC" panose="020B0200000000000000" charset="-122"/>
              <a:cs typeface="Noto Sans SC" panose="020B0200000000000000" charset="-122"/>
            </a:endParaRPr>
          </a:p>
          <a:p>
            <a:pPr marL="228600" lvl="1" indent="-228600" algn="l">
              <a:lnSpc>
                <a:spcPct val="140000"/>
              </a:lnSpc>
              <a:buFont typeface="Arial" panose="020B0604020202020204"/>
              <a:buChar char="•"/>
            </a:pPr>
            <a:r>
              <a:rPr lang="en-US" sz="2325">
                <a:solidFill>
                  <a:srgbClr val="152815">
                    <a:alpha val="100000"/>
                  </a:srgbClr>
                </a:solidFill>
                <a:latin typeface="Noto Sans SC" panose="020B0200000000000000" charset="-122"/>
                <a:ea typeface="Noto Sans SC" panose="020B0200000000000000" charset="-122"/>
                <a:cs typeface="Noto Sans SC" panose="020B0200000000000000" charset="-122"/>
              </a:rPr>
              <a:t>白领投资规划原则</a:t>
            </a:r>
            <a:endParaRPr lang="en-US" sz="2325">
              <a:solidFill>
                <a:srgbClr val="152815">
                  <a:alpha val="100000"/>
                </a:srgbClr>
              </a:solidFill>
              <a:latin typeface="Noto Sans SC" panose="020B0200000000000000" charset="-122"/>
              <a:ea typeface="Noto Sans SC" panose="020B0200000000000000" charset="-122"/>
              <a:cs typeface="Noto Sans SC" panose="020B0200000000000000" charset="-122"/>
            </a:endParaRPr>
          </a:p>
          <a:p>
            <a:pPr marL="228600" lvl="1" indent="-228600" algn="l">
              <a:lnSpc>
                <a:spcPct val="140000"/>
              </a:lnSpc>
              <a:buFont typeface="Arial" panose="020B0604020202020204"/>
              <a:buChar char="•"/>
            </a:pPr>
            <a:r>
              <a:rPr lang="en-US" sz="2325">
                <a:solidFill>
                  <a:srgbClr val="152815">
                    <a:alpha val="100000"/>
                  </a:srgbClr>
                </a:solidFill>
                <a:latin typeface="Noto Sans SC" panose="020B0200000000000000" charset="-122"/>
                <a:ea typeface="Noto Sans SC" panose="020B0200000000000000" charset="-122"/>
                <a:cs typeface="Noto Sans SC" panose="020B0200000000000000" charset="-122"/>
              </a:rPr>
              <a:t>具体投资渠道分析</a:t>
            </a:r>
            <a:endParaRPr lang="en-US" sz="2325">
              <a:solidFill>
                <a:srgbClr val="152815">
                  <a:alpha val="100000"/>
                </a:srgbClr>
              </a:solidFill>
              <a:latin typeface="Noto Sans SC" panose="020B0200000000000000" charset="-122"/>
              <a:ea typeface="Noto Sans SC" panose="020B0200000000000000" charset="-122"/>
              <a:cs typeface="Noto Sans SC" panose="020B0200000000000000" charset="-122"/>
            </a:endParaRPr>
          </a:p>
          <a:p>
            <a:pPr marL="228600" lvl="1" indent="-228600" algn="l">
              <a:lnSpc>
                <a:spcPct val="140000"/>
              </a:lnSpc>
              <a:buFont typeface="Arial" panose="020B0604020202020204"/>
              <a:buChar char="•"/>
            </a:pPr>
            <a:r>
              <a:rPr lang="en-US" sz="2325">
                <a:solidFill>
                  <a:srgbClr val="152815">
                    <a:alpha val="100000"/>
                  </a:srgbClr>
                </a:solidFill>
                <a:latin typeface="Noto Sans SC" panose="020B0200000000000000" charset="-122"/>
                <a:ea typeface="Noto Sans SC" panose="020B0200000000000000" charset="-122"/>
                <a:cs typeface="Noto Sans SC" panose="020B0200000000000000" charset="-122"/>
              </a:rPr>
              <a:t>投资实战操作指南</a:t>
            </a:r>
            <a:endParaRPr lang="en-US" sz="2325">
              <a:solidFill>
                <a:srgbClr val="152815">
                  <a:alpha val="100000"/>
                </a:srgbClr>
              </a:solidFill>
              <a:latin typeface="Noto Sans SC" panose="020B0200000000000000" charset="-122"/>
              <a:ea typeface="Noto Sans SC" panose="020B0200000000000000" charset="-122"/>
              <a:cs typeface="Noto Sans SC" panose="020B0200000000000000" charset="-122"/>
            </a:endParaRPr>
          </a:p>
          <a:p>
            <a:pPr marL="228600" lvl="1" indent="-228600" algn="l">
              <a:lnSpc>
                <a:spcPct val="140000"/>
              </a:lnSpc>
              <a:buFont typeface="Arial" panose="020B0604020202020204"/>
              <a:buChar char="•"/>
            </a:pPr>
            <a:r>
              <a:rPr lang="en-US" sz="2325">
                <a:solidFill>
                  <a:srgbClr val="152815">
                    <a:alpha val="100000"/>
                  </a:srgbClr>
                </a:solidFill>
                <a:latin typeface="Noto Sans SC" panose="020B0200000000000000" charset="-122"/>
                <a:ea typeface="Noto Sans SC" panose="020B0200000000000000" charset="-122"/>
                <a:cs typeface="Noto Sans SC" panose="020B0200000000000000" charset="-122"/>
              </a:rPr>
              <a:t>投资心理与风险管理</a:t>
            </a:r>
            <a:endParaRPr lang="en-US" sz="2325">
              <a:solidFill>
                <a:srgbClr val="152815">
                  <a:alpha val="100000"/>
                </a:srgbClr>
              </a:solidFill>
              <a:latin typeface="Noto Sans SC" panose="020B0200000000000000" charset="-122"/>
              <a:ea typeface="Noto Sans SC" panose="020B0200000000000000" charset="-122"/>
              <a:cs typeface="Noto Sans SC" panose="020B0200000000000000" charset="-122"/>
            </a:endParaRPr>
          </a:p>
          <a:p>
            <a:pPr marL="228600" lvl="1" indent="-228600" algn="l">
              <a:lnSpc>
                <a:spcPct val="140000"/>
              </a:lnSpc>
              <a:buFont typeface="Arial" panose="020B0604020202020204"/>
              <a:buChar char="•"/>
            </a:pPr>
            <a:r>
              <a:rPr lang="en-US" sz="2325">
                <a:solidFill>
                  <a:srgbClr val="152815">
                    <a:alpha val="100000"/>
                  </a:srgbClr>
                </a:solidFill>
                <a:latin typeface="Noto Sans SC" panose="020B0200000000000000" charset="-122"/>
                <a:ea typeface="Noto Sans SC" panose="020B0200000000000000" charset="-122"/>
                <a:cs typeface="Noto Sans SC" panose="020B0200000000000000" charset="-122"/>
              </a:rPr>
              <a:t>总结与展望</a:t>
            </a:r>
            <a:endParaRPr lang="en-US" sz="2325">
              <a:solidFill>
                <a:srgbClr val="152815">
                  <a:alpha val="100000"/>
                </a:srgb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1759765" y="2892742"/>
            <a:ext cx="2375062" cy="1072515"/>
          </a:xfrm>
          <a:prstGeom prst="rect">
            <a:avLst/>
          </a:prstGeom>
        </p:spPr>
        <p:txBody>
          <a:bodyPr vert="horz" wrap="square" lIns="91440" tIns="45720" rIns="91440" bIns="45720" rtlCol="0" anchor="ctr" anchorCtr="0">
            <a:normAutofit/>
          </a:bodyPr>
          <a:lstStyle/>
          <a:p>
            <a:pPr algn="l">
              <a:lnSpc>
                <a:spcPct val="100000"/>
              </a:lnSpc>
              <a:spcBef>
                <a:spcPts val="375"/>
              </a:spcBef>
            </a:pPr>
            <a:r>
              <a:rPr lang="en-US" sz="5475">
                <a:solidFill>
                  <a:schemeClr val="accent1">
                    <a:alpha val="100000"/>
                  </a:schemeClr>
                </a:solidFill>
                <a:latin typeface="Noto Sans SC" panose="020B0200000000000000" charset="-122"/>
                <a:ea typeface="Noto Sans SC" panose="020B0200000000000000" charset="-122"/>
                <a:cs typeface="Noto Sans SC" panose="020B0200000000000000" charset="-122"/>
              </a:rPr>
              <a:t>目录</a:t>
            </a:r>
            <a:endParaRPr lang="en-US" sz="5475">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2733355" y="2120356"/>
            <a:ext cx="7382690" cy="1531407"/>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债券投资可以获取固定的利息收入，也可以在市场买卖中赚取差价。债券投资具有风险较低、本金安全性高、流动性好、收益稳定等特点。</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 name="TextBox 3"/>
          <p:cNvSpPr txBox="1"/>
          <p:nvPr/>
        </p:nvSpPr>
        <p:spPr>
          <a:xfrm>
            <a:off x="2733355" y="1579345"/>
            <a:ext cx="7382690" cy="490334"/>
          </a:xfrm>
          <a:prstGeom prst="rect">
            <a:avLst/>
          </a:prstGeom>
        </p:spPr>
        <p:txBody>
          <a:bodyPr vert="horz" wrap="square" lIns="66008" tIns="33052" rIns="66008" bIns="33052" rtlCol="0" anchor="ctr" anchorCtr="0">
            <a:noAutofit/>
          </a:bodyPr>
          <a:lstStyle/>
          <a:p>
            <a:pPr algn="l">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债券投资优势</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2733355" y="4698953"/>
            <a:ext cx="7382690" cy="1531407"/>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投资者在选择债券时，应考虑债券种类、债券期限、债券收益水平以及投资结构等因素。一般来说，政府债券风险较小，公司债券风险较大但收益也较高；债券期限越长，利率越高、风险越大；合理的投资结构可以减少债券投资的风险，增加流动性、实现投资收益的最大化。</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2733355" y="4157942"/>
            <a:ext cx="7382690" cy="490334"/>
          </a:xfrm>
          <a:prstGeom prst="rect">
            <a:avLst/>
          </a:prstGeom>
        </p:spPr>
        <p:txBody>
          <a:bodyPr vert="horz" wrap="square" lIns="66008" tIns="33052" rIns="66008" bIns="33052" rtlCol="0" anchor="ctr" anchorCtr="0">
            <a:noAutofit/>
          </a:bodyPr>
          <a:lstStyle/>
          <a:p>
            <a:pPr algn="l">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债券投资注意事项</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AutoShape 6"/>
          <p:cNvSpPr/>
          <p:nvPr/>
        </p:nvSpPr>
        <p:spPr>
          <a:xfrm>
            <a:off x="1587997" y="4238210"/>
            <a:ext cx="939495" cy="939495"/>
          </a:xfrm>
          <a:prstGeom prst="ellipse">
            <a:avLst/>
          </a:prstGeom>
          <a:solidFill>
            <a:schemeClr val="accent1">
              <a:alpha val="100000"/>
            </a:schemeClr>
          </a:solidFill>
        </p:spPr>
      </p:sp>
      <p:sp>
        <p:nvSpPr>
          <p:cNvPr id="7" name="AutoShape 7"/>
          <p:cNvSpPr/>
          <p:nvPr/>
        </p:nvSpPr>
        <p:spPr>
          <a:xfrm>
            <a:off x="1587997" y="1592132"/>
            <a:ext cx="939495" cy="939495"/>
          </a:xfrm>
          <a:prstGeom prst="ellipse">
            <a:avLst/>
          </a:prstGeom>
          <a:solidFill>
            <a:schemeClr val="accent1">
              <a:alpha val="100000"/>
            </a:schemeClr>
          </a:solidFill>
        </p:spPr>
      </p:sp>
      <p:sp>
        <p:nvSpPr>
          <p:cNvPr id="8" name="Freeform 8"/>
          <p:cNvSpPr/>
          <p:nvPr/>
        </p:nvSpPr>
        <p:spPr>
          <a:xfrm>
            <a:off x="1794154" y="4444368"/>
            <a:ext cx="527181" cy="527181"/>
          </a:xfrm>
          <a:custGeom>
            <a:avLst/>
            <a:gdLst/>
            <a:ahLst/>
            <a:cxnLst/>
            <a:rect l="l" t="t" r="r" b="b"/>
            <a:pathLst>
              <a:path w="304800" h="304800">
                <a:moveTo>
                  <a:pt x="304800" y="171155"/>
                </a:moveTo>
                <a:lnTo>
                  <a:pt x="304800" y="133055"/>
                </a:lnTo>
                <a:lnTo>
                  <a:pt x="259261" y="114081"/>
                </a:lnTo>
                <a:cubicBezTo>
                  <a:pt x="257994" y="110509"/>
                  <a:pt x="256661" y="107051"/>
                  <a:pt x="255022" y="103661"/>
                </a:cubicBezTo>
                <a:lnTo>
                  <a:pt x="273406" y="57893"/>
                </a:lnTo>
                <a:lnTo>
                  <a:pt x="246459" y="30956"/>
                </a:lnTo>
                <a:lnTo>
                  <a:pt x="201101" y="49635"/>
                </a:lnTo>
                <a:cubicBezTo>
                  <a:pt x="197644" y="47958"/>
                  <a:pt x="194110" y="46549"/>
                  <a:pt x="190462" y="45244"/>
                </a:cubicBezTo>
                <a:lnTo>
                  <a:pt x="171155" y="0"/>
                </a:lnTo>
                <a:lnTo>
                  <a:pt x="133055" y="0"/>
                </a:lnTo>
                <a:lnTo>
                  <a:pt x="114224" y="45091"/>
                </a:lnTo>
                <a:cubicBezTo>
                  <a:pt x="110433" y="46434"/>
                  <a:pt x="106785" y="47844"/>
                  <a:pt x="103175" y="49559"/>
                </a:cubicBezTo>
                <a:lnTo>
                  <a:pt x="57893" y="31366"/>
                </a:lnTo>
                <a:lnTo>
                  <a:pt x="30956" y="58303"/>
                </a:lnTo>
                <a:lnTo>
                  <a:pt x="49416" y="103175"/>
                </a:lnTo>
                <a:cubicBezTo>
                  <a:pt x="47625" y="106861"/>
                  <a:pt x="46177" y="110614"/>
                  <a:pt x="44796" y="114491"/>
                </a:cubicBezTo>
                <a:lnTo>
                  <a:pt x="0" y="133645"/>
                </a:lnTo>
                <a:lnTo>
                  <a:pt x="0" y="171745"/>
                </a:lnTo>
                <a:lnTo>
                  <a:pt x="44834" y="190424"/>
                </a:lnTo>
                <a:cubicBezTo>
                  <a:pt x="46215" y="194291"/>
                  <a:pt x="47701" y="198053"/>
                  <a:pt x="49482" y="201740"/>
                </a:cubicBezTo>
                <a:lnTo>
                  <a:pt x="31366" y="246907"/>
                </a:lnTo>
                <a:lnTo>
                  <a:pt x="58303" y="273844"/>
                </a:lnTo>
                <a:lnTo>
                  <a:pt x="103289" y="255318"/>
                </a:lnTo>
                <a:cubicBezTo>
                  <a:pt x="106899" y="257032"/>
                  <a:pt x="110585" y="258404"/>
                  <a:pt x="114376" y="259709"/>
                </a:cubicBezTo>
                <a:lnTo>
                  <a:pt x="133645" y="304800"/>
                </a:lnTo>
                <a:lnTo>
                  <a:pt x="171745" y="304800"/>
                </a:lnTo>
                <a:lnTo>
                  <a:pt x="190605" y="259480"/>
                </a:lnTo>
                <a:cubicBezTo>
                  <a:pt x="194215" y="258137"/>
                  <a:pt x="197787" y="256727"/>
                  <a:pt x="201206" y="255089"/>
                </a:cubicBezTo>
                <a:lnTo>
                  <a:pt x="246898" y="273396"/>
                </a:lnTo>
                <a:lnTo>
                  <a:pt x="273834" y="246459"/>
                </a:lnTo>
                <a:lnTo>
                  <a:pt x="255079" y="200997"/>
                </a:lnTo>
                <a:cubicBezTo>
                  <a:pt x="256680" y="197577"/>
                  <a:pt x="257985" y="194110"/>
                  <a:pt x="259251" y="190576"/>
                </a:cubicBezTo>
                <a:lnTo>
                  <a:pt x="304800" y="171155"/>
                </a:lnTo>
                <a:close/>
              </a:path>
              <a:path w="304800" h="304800">
                <a:moveTo>
                  <a:pt x="152105" y="209550"/>
                </a:moveTo>
                <a:cubicBezTo>
                  <a:pt x="120558" y="209550"/>
                  <a:pt x="94955" y="183947"/>
                  <a:pt x="94955" y="152400"/>
                </a:cubicBezTo>
                <a:cubicBezTo>
                  <a:pt x="94955" y="120853"/>
                  <a:pt x="120558" y="95250"/>
                  <a:pt x="152105" y="95250"/>
                </a:cubicBezTo>
                <a:cubicBezTo>
                  <a:pt x="183652" y="95250"/>
                  <a:pt x="209255" y="120853"/>
                  <a:pt x="209255" y="152400"/>
                </a:cubicBezTo>
                <a:cubicBezTo>
                  <a:pt x="209255" y="183947"/>
                  <a:pt x="183652" y="209550"/>
                  <a:pt x="152105" y="209550"/>
                </a:cubicBezTo>
              </a:path>
            </a:pathLst>
          </a:custGeom>
          <a:solidFill>
            <a:srgbClr val="FDFCFC">
              <a:alpha val="100000"/>
            </a:srgbClr>
          </a:solidFill>
        </p:spPr>
      </p:sp>
      <p:sp>
        <p:nvSpPr>
          <p:cNvPr id="9" name="Freeform 9"/>
          <p:cNvSpPr/>
          <p:nvPr/>
        </p:nvSpPr>
        <p:spPr>
          <a:xfrm>
            <a:off x="1853309" y="1857445"/>
            <a:ext cx="408870" cy="408870"/>
          </a:xfrm>
          <a:custGeom>
            <a:avLst/>
            <a:gdLst/>
            <a:ahLst/>
            <a:cxnLst/>
            <a:rect l="l" t="t" r="r" b="b"/>
            <a:pathLst>
              <a:path w="304800" h="304800">
                <a:moveTo>
                  <a:pt x="0" y="91440"/>
                </a:moveTo>
                <a:lnTo>
                  <a:pt x="152400" y="0"/>
                </a:lnTo>
                <a:lnTo>
                  <a:pt x="304800" y="91440"/>
                </a:lnTo>
                <a:lnTo>
                  <a:pt x="304800" y="121920"/>
                </a:lnTo>
                <a:lnTo>
                  <a:pt x="0" y="121920"/>
                </a:lnTo>
                <a:lnTo>
                  <a:pt x="0" y="91440"/>
                </a:lnTo>
                <a:close/>
              </a:path>
              <a:path w="304800" h="304800">
                <a:moveTo>
                  <a:pt x="0" y="274320"/>
                </a:moveTo>
                <a:lnTo>
                  <a:pt x="304800" y="274320"/>
                </a:lnTo>
                <a:lnTo>
                  <a:pt x="304800" y="304800"/>
                </a:lnTo>
                <a:lnTo>
                  <a:pt x="0" y="304800"/>
                </a:lnTo>
                <a:lnTo>
                  <a:pt x="0" y="274320"/>
                </a:lnTo>
                <a:close/>
              </a:path>
              <a:path w="304800" h="304800">
                <a:moveTo>
                  <a:pt x="30480" y="243840"/>
                </a:moveTo>
                <a:lnTo>
                  <a:pt x="274320" y="243840"/>
                </a:lnTo>
                <a:lnTo>
                  <a:pt x="274320" y="274320"/>
                </a:lnTo>
                <a:lnTo>
                  <a:pt x="30480" y="274320"/>
                </a:lnTo>
                <a:lnTo>
                  <a:pt x="30480" y="243840"/>
                </a:lnTo>
                <a:close/>
              </a:path>
              <a:path w="304800" h="304800">
                <a:moveTo>
                  <a:pt x="30480" y="121920"/>
                </a:moveTo>
                <a:lnTo>
                  <a:pt x="91440" y="121920"/>
                </a:lnTo>
                <a:lnTo>
                  <a:pt x="91440" y="243840"/>
                </a:lnTo>
                <a:lnTo>
                  <a:pt x="30480" y="243840"/>
                </a:lnTo>
                <a:lnTo>
                  <a:pt x="30480" y="121920"/>
                </a:lnTo>
                <a:close/>
              </a:path>
              <a:path w="304800" h="304800">
                <a:moveTo>
                  <a:pt x="121920" y="121920"/>
                </a:moveTo>
                <a:lnTo>
                  <a:pt x="182880" y="121920"/>
                </a:lnTo>
                <a:lnTo>
                  <a:pt x="182880" y="243840"/>
                </a:lnTo>
                <a:lnTo>
                  <a:pt x="121920" y="243840"/>
                </a:lnTo>
                <a:lnTo>
                  <a:pt x="121920" y="121920"/>
                </a:lnTo>
                <a:close/>
              </a:path>
              <a:path w="304800" h="304800">
                <a:moveTo>
                  <a:pt x="213360" y="121920"/>
                </a:moveTo>
                <a:lnTo>
                  <a:pt x="274320" y="121920"/>
                </a:lnTo>
                <a:lnTo>
                  <a:pt x="274320" y="243840"/>
                </a:lnTo>
                <a:lnTo>
                  <a:pt x="213360" y="243840"/>
                </a:lnTo>
                <a:lnTo>
                  <a:pt x="213360" y="121920"/>
                </a:lnTo>
              </a:path>
            </a:pathLst>
          </a:custGeom>
          <a:solidFill>
            <a:srgbClr val="FDFCFC">
              <a:alpha val="100000"/>
            </a:srgbClr>
          </a:solidFill>
        </p:spPr>
      </p:sp>
      <p:sp>
        <p:nvSpPr>
          <p:cNvPr id="10" name="TextBox 1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债券投资优势与注意事项</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8738993" y="3493684"/>
            <a:ext cx="3040146" cy="2772169"/>
          </a:xfrm>
          <a:prstGeom prst="rect">
            <a:avLst/>
          </a:prstGeom>
          <a:solidFill>
            <a:schemeClr val="lt2">
              <a:alpha val="100000"/>
            </a:schemeClr>
          </a:solidFill>
        </p:spPr>
      </p:sp>
      <p:sp>
        <p:nvSpPr>
          <p:cNvPr id="3" name="TextBox 3"/>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其他投资渠道简介（如黄金、房产等）</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534431" y="1493674"/>
            <a:ext cx="5561342" cy="4423901"/>
          </a:xfrm>
          <a:prstGeom prst="rect">
            <a:avLst/>
          </a:prstGeom>
        </p:spPr>
        <p:txBody>
          <a:bodyPr vert="horz" wrap="square" lIns="123825" tIns="123825" rIns="57150" bIns="123825" rtlCol="0" anchor="t" anchorCtr="0">
            <a:normAutofit/>
          </a:bodyPr>
          <a:lstStyle/>
          <a:p>
            <a:pPr>
              <a:lnSpc>
                <a:spcPct val="140000"/>
              </a:lnSpc>
            </a:pPr>
            <a:r>
              <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rPr>
              <a:t>黄金投资</a:t>
            </a:r>
            <a:endPar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黄金作为永恒的财富象征，具有市场公开、好变现、兑付轻、价值高、抗通货膨胀能力强等特点。但金价波动较大，价格容易受国际局势影响。</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rPr>
              <a:t>房产投资</a:t>
            </a:r>
            <a:endPar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房产投资具有保值增值的特点，但投资门槛较高，流动性相对较差。投资者需要考虑房产的地理位置、周边环境、配套设施等因素，以及市场供需关系、政策调控等因素对房产价值的影响。</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5" name="Picture 5"/>
          <p:cNvPicPr>
            <a:picLocks noChangeAspect="1"/>
          </p:cNvPicPr>
          <p:nvPr/>
        </p:nvPicPr>
        <p:blipFill>
          <a:blip r:embed="rId2">
            <a:alphaModFix amt="100000"/>
          </a:blip>
          <a:srcRect/>
          <a:stretch>
            <a:fillRect/>
          </a:stretch>
        </p:blipFill>
        <p:spPr>
          <a:xfrm>
            <a:off x="6898504" y="1493674"/>
            <a:ext cx="4586005" cy="448858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5765057" y="1844815"/>
            <a:ext cx="5367290" cy="3901440"/>
          </a:xfrm>
          <a:prstGeom prst="rect">
            <a:avLst/>
          </a:prstGeom>
        </p:spPr>
        <p:txBody>
          <a:bodyPr vert="horz" wrap="square" lIns="123825" tIns="123825" rIns="57150" bIns="123825" rtlCol="0" anchor="t" anchorCtr="0">
            <a:normAutofit/>
          </a:bodyPr>
          <a:lstStyle/>
          <a:p>
            <a:pPr>
              <a:lnSpc>
                <a:spcPct val="140000"/>
              </a:lnSpc>
            </a:pPr>
            <a:r>
              <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rPr>
              <a:t>银行理财</a:t>
            </a:r>
            <a:endPar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银行理财作为一种传统的理财方式，风险非常低，安全有保障。但收益与投资时间成正比，短期的收益低，流动性差等。根据投资金额、投资年限和投资方式的不同，银行理财可以分为银行储蓄、大额存单以及创新型理财产品等几个类型。</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rPr>
              <a:t>信托投资</a:t>
            </a:r>
            <a:endPar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信托投资是将资产托付给信托公司去打理的理财方式。信托的优点是风险相对较低，收益相对较高。但门槛较高，最低100万，且正常情况下不能提前终止。目前大部分的信托产品年化收益率在5%~10%之间。</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3" name="Picture 3"/>
          <p:cNvPicPr>
            <a:picLocks noChangeAspect="1"/>
          </p:cNvPicPr>
          <p:nvPr/>
        </p:nvPicPr>
        <p:blipFill>
          <a:blip r:embed="rId2">
            <a:alphaModFix amt="98000"/>
          </a:blip>
          <a:srcRect/>
          <a:stretch>
            <a:fillRect/>
          </a:stretch>
        </p:blipFill>
        <p:spPr>
          <a:xfrm>
            <a:off x="665674" y="1468856"/>
            <a:ext cx="4857392" cy="4857392"/>
          </a:xfrm>
          <a:prstGeom prst="diamond">
            <a:avLst/>
          </a:prstGeom>
        </p:spPr>
      </p:pic>
      <p:sp>
        <p:nvSpPr>
          <p:cNvPr id="4" name="TextBox 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其他投资渠道简介（如黄金、房产等）</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1000007" name="Picture 2"/>
          <p:cNvPicPr>
            <a:picLocks noChangeAspect="1"/>
          </p:cNvPicPr>
          <p:nvPr/>
        </p:nvPicPr>
        <p:blipFill>
          <a:blip r:embed="rId2"/>
          <a:srcRect l="58572"/>
          <a:stretch>
            <a:fillRect/>
          </a:stretch>
        </p:blipFill>
        <p:spPr>
          <a:xfrm rot="16200000" flipH="1">
            <a:off x="2664546" y="-2664548"/>
            <a:ext cx="6862906" cy="12192002"/>
          </a:xfrm>
          <a:prstGeom prst="rect">
            <a:avLst/>
          </a:prstGeom>
        </p:spPr>
      </p:pic>
      <p:sp>
        <p:nvSpPr>
          <p:cNvPr id="1000008" name="TextBox 3"/>
          <p:cNvSpPr txBox="1"/>
          <p:nvPr/>
        </p:nvSpPr>
        <p:spPr>
          <a:xfrm>
            <a:off x="4434917" y="1215462"/>
            <a:ext cx="3326130" cy="2225040"/>
          </a:xfrm>
          <a:prstGeom prst="rect">
            <a:avLst/>
          </a:prstGeom>
          <a:noFill/>
        </p:spPr>
        <p:txBody>
          <a:bodyPr vert="horz" wrap="square" lIns="91440" tIns="45720" rIns="91440" bIns="45720" rtlCol="0" anchor="t" anchorCtr="0">
            <a:spAutoFit/>
          </a:bodyPr>
          <a:lstStyle/>
          <a:p>
            <a:pPr algn="ctr">
              <a:lnSpc>
                <a:spcPct val="80000"/>
              </a:lnSpc>
            </a:pPr>
            <a:r>
              <a:rPr lang="en-US" sz="13800" b="1">
                <a:ln w="9525">
                  <a:solidFill>
                    <a:srgbClr val="55819A">
                      <a:alpha val="100000"/>
                    </a:srgbClr>
                  </a:solidFill>
                  <a:prstDash val="solid"/>
                </a:ln>
                <a:solidFill>
                  <a:srgbClr val="DBF1FF">
                    <a:alpha val="100000"/>
                  </a:srgbClr>
                </a:solidFill>
                <a:effectLst>
                  <a:outerShdw dist="38100" dir="2700000">
                    <a:srgbClr val="B3CEE1">
                      <a:alpha val="100000"/>
                    </a:srgbClr>
                  </a:outerShdw>
                </a:effectLst>
                <a:latin typeface="Noto Sans SC" panose="020B0200000000000000" charset="-122"/>
                <a:ea typeface="Noto Sans SC" panose="020B0200000000000000" charset="-122"/>
                <a:cs typeface="Noto Sans SC" panose="020B0200000000000000" charset="-122"/>
              </a:rPr>
              <a:t>05</a:t>
            </a:r>
            <a:endParaRPr lang="en-US" sz="13800" b="1">
              <a:ln w="9525">
                <a:solidFill>
                  <a:srgbClr val="55819A">
                    <a:alpha val="100000"/>
                  </a:srgbClr>
                </a:solidFill>
                <a:prstDash val="solid"/>
              </a:ln>
              <a:solidFill>
                <a:srgbClr val="DBF1FF">
                  <a:alpha val="100000"/>
                </a:srgbClr>
              </a:solidFill>
              <a:effectLst>
                <a:outerShdw dist="38100" dir="2700000">
                  <a:srgbClr val="B3CEE1">
                    <a:alpha val="100000"/>
                  </a:srgbClr>
                </a:outerShdw>
              </a:effectLst>
              <a:latin typeface="Noto Sans SC" panose="020B0200000000000000" charset="-122"/>
              <a:ea typeface="Noto Sans SC" panose="020B0200000000000000" charset="-122"/>
              <a:cs typeface="Noto Sans SC" panose="020B0200000000000000" charset="-122"/>
            </a:endParaRPr>
          </a:p>
        </p:txBody>
      </p:sp>
      <p:sp>
        <p:nvSpPr>
          <p:cNvPr id="1000009" name="TextBox 4"/>
          <p:cNvSpPr txBox="1"/>
          <p:nvPr/>
        </p:nvSpPr>
        <p:spPr>
          <a:xfrm>
            <a:off x="2402697" y="3053220"/>
            <a:ext cx="7386604" cy="1323439"/>
          </a:xfrm>
          <a:prstGeom prst="rect">
            <a:avLst/>
          </a:prstGeom>
          <a:noFill/>
        </p:spPr>
        <p:txBody>
          <a:bodyPr vert="horz" wrap="square" lIns="91440" tIns="45720" rIns="91440" bIns="45720" rtlCol="0" anchor="ctr" anchorCtr="0">
            <a:normAutofit/>
          </a:bodyPr>
          <a:lstStyle/>
          <a:p>
            <a:pPr algn="ctr">
              <a:lnSpc>
                <a:spcPct val="100000"/>
              </a:lnSpc>
            </a:pPr>
            <a:r>
              <a:rPr lang="en-US" sz="5000">
                <a:solidFill>
                  <a:srgbClr val="86B2D0">
                    <a:alpha val="100000"/>
                  </a:srgbClr>
                </a:solidFill>
                <a:latin typeface="Noto Sans SC" panose="020B0200000000000000" charset="-122"/>
                <a:ea typeface="Noto Sans SC" panose="020B0200000000000000" charset="-122"/>
                <a:cs typeface="Noto Sans SC" panose="020B0200000000000000" charset="-122"/>
              </a:rPr>
              <a:t>投资实战操作指南</a:t>
            </a:r>
            <a:endParaRPr lang="en-US" sz="5000">
              <a:solidFill>
                <a:srgbClr val="86B2D0">
                  <a:alpha val="100000"/>
                </a:srgbClr>
              </a:solidFill>
              <a:latin typeface="Noto Sans SC" panose="020B0200000000000000" charset="-122"/>
              <a:ea typeface="Noto Sans SC" panose="020B0200000000000000" charset="-122"/>
              <a:cs typeface="Noto Sans SC" panose="020B0200000000000000" charset="-122"/>
            </a:endParaRPr>
          </a:p>
        </p:txBody>
      </p:sp>
      <p:sp>
        <p:nvSpPr>
          <p:cNvPr id="1000010" name="AutoShape 5"/>
          <p:cNvSpPr/>
          <p:nvPr/>
        </p:nvSpPr>
        <p:spPr>
          <a:xfrm>
            <a:off x="3638682" y="4237117"/>
            <a:ext cx="4162095" cy="461673"/>
          </a:xfrm>
          <a:prstGeom prst="rect">
            <a:avLst/>
          </a:prstGeom>
          <a:noFill/>
        </p:spPr>
        <p:txBody>
          <a:bodyPr vert="horz" wrap="square" lIns="91440" tIns="45720" rIns="91440" bIns="45720" rtlCol="0" anchor="t" anchorCtr="0">
            <a:noAutofit/>
          </a:bodyPr>
          <a:lstStyle/>
          <a:p>
            <a:pPr algn="ctr">
              <a:defRPr/>
            </a:pPr>
            <a:endParaRPr lang="en-US" sz="1100"/>
          </a:p>
          <a:p>
            <a:pPr algn="ctr"/>
            <a:endParaRPr lang="en-US" sz="800">
              <a:solidFill>
                <a:schemeClr val="lt1">
                  <a:alpha val="100000"/>
                  <a:lumMod val="65000"/>
                </a:schemeClr>
              </a:solidFill>
              <a:latin typeface="思源黑体"/>
              <a:ea typeface="思源黑体"/>
              <a:cs typeface="思源黑体"/>
            </a:endParaRPr>
          </a:p>
        </p:txBody>
      </p:sp>
      <p:pic>
        <p:nvPicPr>
          <p:cNvPr id="1000003" name="Picture 6"/>
          <p:cNvPicPr>
            <a:picLocks noChangeAspect="1"/>
          </p:cNvPicPr>
          <p:nvPr/>
        </p:nvPicPr>
        <p:blipFill>
          <a:blip r:embed="rId3"/>
          <a:srcRect l="49954" t="56644" r="31494"/>
          <a:stretch>
            <a:fillRect/>
          </a:stretch>
        </p:blipFill>
        <p:spPr>
          <a:xfrm>
            <a:off x="5092971" y="765054"/>
            <a:ext cx="1072055" cy="18790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1000008"/>
                                        </p:tgtEl>
                                        <p:attrNameLst>
                                          <p:attrName>style.visibility</p:attrName>
                                        </p:attrNameLst>
                                      </p:cBhvr>
                                      <p:to>
                                        <p:strVal val="visible"/>
                                      </p:to>
                                    </p:set>
                                    <p:anim calcmode="lin" valueType="num">
                                      <p:cBhvr>
                                        <p:cTn id="7" dur="500" fill="hold"/>
                                        <p:tgtEl>
                                          <p:spTgt spid="1000008"/>
                                        </p:tgtEl>
                                        <p:attrNameLst>
                                          <p:attrName>ppt_w</p:attrName>
                                        </p:attrNameLst>
                                      </p:cBhvr>
                                      <p:tavLst>
                                        <p:tav tm="0">
                                          <p:val>
                                            <p:fltVal val="0"/>
                                          </p:val>
                                        </p:tav>
                                        <p:tav tm="100000">
                                          <p:val>
                                            <p:strVal val="#ppt_w"/>
                                          </p:val>
                                        </p:tav>
                                      </p:tavLst>
                                    </p:anim>
                                    <p:anim calcmode="lin" valueType="num">
                                      <p:cBhvr>
                                        <p:cTn id="8" dur="500" fill="hold"/>
                                        <p:tgtEl>
                                          <p:spTgt spid="1000008"/>
                                        </p:tgtEl>
                                        <p:attrNameLst>
                                          <p:attrName>ppt_h</p:attrName>
                                        </p:attrNameLst>
                                      </p:cBhvr>
                                      <p:tavLst>
                                        <p:tav tm="0">
                                          <p:val>
                                            <p:fltVal val="0"/>
                                          </p:val>
                                        </p:tav>
                                        <p:tav tm="100000">
                                          <p:val>
                                            <p:strVal val="#ppt_h"/>
                                          </p:val>
                                        </p:tav>
                                      </p:tavLst>
                                    </p:anim>
                                    <p:animEffect transition="in" filter="fade">
                                      <p:cBhvr>
                                        <p:cTn id="9" dur="500"/>
                                        <p:tgtEl>
                                          <p:spTgt spid="1000008"/>
                                        </p:tgtEl>
                                      </p:cBhvr>
                                    </p:animEffect>
                                  </p:childTnLst>
                                </p:cTn>
                              </p:par>
                            </p:childTnLst>
                          </p:cTn>
                        </p:par>
                        <p:par>
                          <p:cTn id="10" fill="hold">
                            <p:stCondLst>
                              <p:cond delay="0"/>
                            </p:stCondLst>
                            <p:childTnLst>
                              <p:par>
                                <p:cTn id="11" presetID="42" presetClass="entr" presetSubtype="0" fill="hold" nodeType="afterEffect">
                                  <p:stCondLst>
                                    <p:cond delay="0"/>
                                  </p:stCondLst>
                                  <p:childTnLst>
                                    <p:set>
                                      <p:cBhvr>
                                        <p:cTn id="12" dur="1" fill="hold">
                                          <p:stCondLst>
                                            <p:cond delay="0"/>
                                          </p:stCondLst>
                                        </p:cTn>
                                        <p:tgtEl>
                                          <p:spTgt spid="1000003"/>
                                        </p:tgtEl>
                                        <p:attrNameLst>
                                          <p:attrName>style.visibility</p:attrName>
                                        </p:attrNameLst>
                                      </p:cBhvr>
                                      <p:to>
                                        <p:strVal val="visible"/>
                                      </p:to>
                                    </p:set>
                                    <p:animEffect transition="in" filter="fade">
                                      <p:cBhvr>
                                        <p:cTn id="13" dur="1000"/>
                                        <p:tgtEl>
                                          <p:spTgt spid="1000003"/>
                                        </p:tgtEl>
                                      </p:cBhvr>
                                    </p:animEffect>
                                    <p:anim calcmode="lin" valueType="num">
                                      <p:cBhvr>
                                        <p:cTn id="14" dur="1000" fill="hold"/>
                                        <p:tgtEl>
                                          <p:spTgt spid="1000003"/>
                                        </p:tgtEl>
                                        <p:attrNameLst>
                                          <p:attrName>ppt_x</p:attrName>
                                        </p:attrNameLst>
                                      </p:cBhvr>
                                      <p:tavLst>
                                        <p:tav tm="0">
                                          <p:val>
                                            <p:strVal val="#ppt_x"/>
                                          </p:val>
                                        </p:tav>
                                        <p:tav tm="100000">
                                          <p:val>
                                            <p:strVal val="#ppt_x"/>
                                          </p:val>
                                        </p:tav>
                                      </p:tavLst>
                                    </p:anim>
                                    <p:anim calcmode="lin" valueType="num">
                                      <p:cBhvr>
                                        <p:cTn id="15" dur="1000" fill="hold"/>
                                        <p:tgtEl>
                                          <p:spTgt spid="100000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4" fill="hold" grpId="2" nodeType="afterEffect">
                                  <p:stCondLst>
                                    <p:cond delay="0"/>
                                  </p:stCondLst>
                                  <p:iterate type="lt">
                                    <p:tmPct val="10000"/>
                                  </p:iterate>
                                  <p:childTnLst>
                                    <p:set>
                                      <p:cBhvr>
                                        <p:cTn id="18" dur="1" fill="hold">
                                          <p:stCondLst>
                                            <p:cond delay="0"/>
                                          </p:stCondLst>
                                        </p:cTn>
                                        <p:tgtEl>
                                          <p:spTgt spid="1000009"/>
                                        </p:tgtEl>
                                        <p:attrNameLst>
                                          <p:attrName>style.visibility</p:attrName>
                                        </p:attrNameLst>
                                      </p:cBhvr>
                                      <p:to>
                                        <p:strVal val="visible"/>
                                      </p:to>
                                    </p:set>
                                    <p:anim calcmode="lin" valueType="num">
                                      <p:cBhvr additive="base">
                                        <p:cTn id="19" dur="500" fill="hold"/>
                                        <p:tgtEl>
                                          <p:spTgt spid="1000009"/>
                                        </p:tgtEl>
                                        <p:attrNameLst>
                                          <p:attrName>ppt_x</p:attrName>
                                        </p:attrNameLst>
                                      </p:cBhvr>
                                      <p:tavLst>
                                        <p:tav tm="0">
                                          <p:val>
                                            <p:strVal val="#ppt_x"/>
                                          </p:val>
                                        </p:tav>
                                        <p:tav tm="100000">
                                          <p:val>
                                            <p:strVal val="#ppt_x"/>
                                          </p:val>
                                        </p:tav>
                                      </p:tavLst>
                                    </p:anim>
                                    <p:anim calcmode="lin" valueType="num">
                                      <p:cBhvr additive="base">
                                        <p:cTn id="20" dur="500" fill="hold"/>
                                        <p:tgtEl>
                                          <p:spTgt spid="1000009"/>
                                        </p:tgtEl>
                                        <p:attrNameLst>
                                          <p:attrName>ppt_y</p:attrName>
                                        </p:attrNameLst>
                                      </p:cBhvr>
                                      <p:tavLst>
                                        <p:tav tm="0">
                                          <p:val>
                                            <p:strVal val="1+#ppt_h/2"/>
                                          </p:val>
                                        </p:tav>
                                        <p:tav tm="100000">
                                          <p:val>
                                            <p:strVal val="#ppt_y"/>
                                          </p:val>
                                        </p:tav>
                                      </p:tavLst>
                                    </p:anim>
                                  </p:childTnLst>
                                </p:cTn>
                              </p:par>
                              <p:par>
                                <p:cTn id="21" presetID="26" presetClass="emph" presetSubtype="0" fill="hold" grpId="3" nodeType="withEffect">
                                  <p:stCondLst>
                                    <p:cond delay="500"/>
                                  </p:stCondLst>
                                  <p:iterate type="lt">
                                    <p:tmPct val="10000"/>
                                  </p:iterate>
                                  <p:childTnLst>
                                    <p:animEffect transition="out" filter="fade">
                                      <p:cBhvr>
                                        <p:cTn id="22" dur="500" tmFilter="0, 0; .2, .5; .8, .5; 1, 0"/>
                                        <p:tgtEl>
                                          <p:spTgt spid="1000009"/>
                                        </p:tgtEl>
                                      </p:cBhvr>
                                    </p:animEffect>
                                    <p:animScale>
                                      <p:cBhvr>
                                        <p:cTn id="23" dur="250" autoRev="1" fill="hold"/>
                                        <p:tgtEl>
                                          <p:spTgt spid="1000009"/>
                                        </p:tgtEl>
                                      </p:cBhvr>
                                      <p:by x="105000" y="105000"/>
                                    </p:animScale>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1000010"/>
                                        </p:tgtEl>
                                        <p:attrNameLst>
                                          <p:attrName>style.visibility</p:attrName>
                                        </p:attrNameLst>
                                      </p:cBhvr>
                                      <p:to>
                                        <p:strVal val="visible"/>
                                      </p:to>
                                    </p:set>
                                    <p:animEffect transition="in" filter="randombar(horizontal)">
                                      <p:cBhvr>
                                        <p:cTn id="27" dur="500"/>
                                        <p:tgtEl>
                                          <p:spTgt spid="1000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6667" b="16667"/>
          <a:stretch>
            <a:fillRect/>
          </a:stretch>
        </p:blipFill>
        <p:spPr>
          <a:xfrm>
            <a:off x="4070039" y="1545914"/>
            <a:ext cx="3861422" cy="3861422"/>
          </a:xfrm>
          <a:prstGeom prst="diamond">
            <a:avLst/>
          </a:prstGeom>
        </p:spPr>
      </p:pic>
      <p:sp>
        <p:nvSpPr>
          <p:cNvPr id="3" name="TextBox 3"/>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市场分析与信息获取途径</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216800" y="2235958"/>
            <a:ext cx="3905833" cy="1129392"/>
          </a:xfrm>
          <a:prstGeom prst="rect">
            <a:avLst/>
          </a:prstGeom>
        </p:spPr>
        <p:txBody>
          <a:bodyPr vert="horz" wrap="square" lIns="114300" tIns="57150" rIns="114300" bIns="57150" rtlCol="0" anchor="t" anchorCtr="0">
            <a:normAutofit/>
          </a:bodyPr>
          <a:lstStyle/>
          <a:p>
            <a:pPr algn="r">
              <a:lnSpc>
                <a:spcPct val="140000"/>
              </a:lnSpc>
            </a:pPr>
            <a:r>
              <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rPr>
              <a:t>定期查阅如艾瑞咨询、易观智库等权威研究机构的行业报告和数据报告，了解市场趋势和机会，把握投资方向。</a:t>
            </a:r>
            <a:endPar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216800" y="1629875"/>
            <a:ext cx="3905833" cy="502799"/>
          </a:xfrm>
          <a:prstGeom prst="rect">
            <a:avLst/>
          </a:prstGeom>
        </p:spPr>
        <p:txBody>
          <a:bodyPr vert="horz" wrap="square" lIns="114300" tIns="57150" rIns="114300" bIns="57150" rtlCol="0" anchor="ctr" anchorCtr="0">
            <a:noAutofit/>
          </a:bodyPr>
          <a:lstStyle/>
          <a:p>
            <a:pPr algn="r">
              <a:lnSpc>
                <a:spcPct val="120000"/>
              </a:lnSpc>
            </a:pPr>
            <a:r>
              <a:rPr lang="en-US" sz="2100" b="1">
                <a:solidFill>
                  <a:schemeClr val="accent1">
                    <a:alpha val="100000"/>
                  </a:schemeClr>
                </a:solidFill>
                <a:latin typeface="Noto Sans SC" panose="020B0200000000000000" charset="-122"/>
                <a:ea typeface="Noto Sans SC" panose="020B0200000000000000" charset="-122"/>
                <a:cs typeface="Noto Sans SC" panose="020B0200000000000000" charset="-122"/>
              </a:rPr>
              <a:t>关注研究机构报告</a:t>
            </a:r>
            <a:endParaRPr lang="en-US" sz="21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8027972" y="2207383"/>
            <a:ext cx="3905833" cy="1129392"/>
          </a:xfrm>
          <a:prstGeom prst="rect">
            <a:avLst/>
          </a:prstGeom>
        </p:spPr>
        <p:txBody>
          <a:bodyPr vert="horz" wrap="square" lIns="114300" tIns="57150" rIns="114300" bIns="57150" rtlCol="0" anchor="t" anchorCtr="0">
            <a:normAutofit/>
          </a:bodyPr>
          <a:lstStyle/>
          <a:p>
            <a:pPr>
              <a:lnSpc>
                <a:spcPct val="140000"/>
              </a:lnSpc>
            </a:pPr>
            <a:r>
              <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rPr>
              <a:t>在新闻平台上设置与投资相关的关键词提醒，如行业动态、公司新闻、政策变化等，及时获取最新资讯。</a:t>
            </a:r>
            <a:endPar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TextBox 7"/>
          <p:cNvSpPr txBox="1"/>
          <p:nvPr/>
        </p:nvSpPr>
        <p:spPr>
          <a:xfrm>
            <a:off x="7988535" y="5255554"/>
            <a:ext cx="3905833" cy="1143173"/>
          </a:xfrm>
          <a:prstGeom prst="rect">
            <a:avLst/>
          </a:prstGeom>
        </p:spPr>
        <p:txBody>
          <a:bodyPr vert="horz" wrap="square" lIns="114300" tIns="57150" rIns="114300" bIns="57150" rtlCol="0" anchor="t" anchorCtr="0">
            <a:norm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收集目标用户的反馈和评价，结合市场调研数据，了解市场需求和消费趋势，为投资提供数据支持。</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7988535" y="1629875"/>
            <a:ext cx="3905833" cy="502799"/>
          </a:xfrm>
          <a:prstGeom prst="rect">
            <a:avLst/>
          </a:prstGeom>
        </p:spPr>
        <p:txBody>
          <a:bodyPr vert="horz" wrap="square" lIns="114300" tIns="57150" rIns="114300" bIns="57150" rtlCol="0" anchor="ctr" anchorCtr="0">
            <a:noAutofit/>
          </a:bodyPr>
          <a:lstStyle/>
          <a:p>
            <a:pPr algn="l">
              <a:lnSpc>
                <a:spcPct val="120000"/>
              </a:lnSpc>
            </a:pPr>
            <a:r>
              <a:rPr lang="en-US" sz="2100" b="1">
                <a:solidFill>
                  <a:schemeClr val="accent1">
                    <a:alpha val="100000"/>
                  </a:schemeClr>
                </a:solidFill>
                <a:latin typeface="Noto Sans SC" panose="020B0200000000000000" charset="-122"/>
                <a:ea typeface="Noto Sans SC" panose="020B0200000000000000" charset="-122"/>
                <a:cs typeface="Noto Sans SC" panose="020B0200000000000000" charset="-122"/>
              </a:rPr>
              <a:t>新闻平台关键词提醒</a:t>
            </a:r>
            <a:endParaRPr lang="en-US" sz="21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156774" y="5284129"/>
            <a:ext cx="3905833" cy="1143173"/>
          </a:xfrm>
          <a:prstGeom prst="rect">
            <a:avLst/>
          </a:prstGeom>
        </p:spPr>
        <p:txBody>
          <a:bodyPr vert="horz" wrap="square" lIns="114300" tIns="57150" rIns="114300" bIns="57150" rtlCol="0" anchor="t" anchorCtr="0">
            <a:normAutofit/>
          </a:bodyPr>
          <a:lstStyle/>
          <a:p>
            <a:pPr algn="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关注行业内有影响力的大咖和专家，通过他们的社交媒体、博客或演讲获取专业见解和分析，辅助投资决策。</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177362" y="4706621"/>
            <a:ext cx="3905833" cy="502799"/>
          </a:xfrm>
          <a:prstGeom prst="rect">
            <a:avLst/>
          </a:prstGeom>
        </p:spPr>
        <p:txBody>
          <a:bodyPr vert="horz" wrap="square" lIns="114300" tIns="57150" rIns="114300" bIns="57150" rtlCol="0" anchor="ctr" anchorCtr="0">
            <a:noAutofit/>
          </a:bodyPr>
          <a:lstStyle/>
          <a:p>
            <a:pPr algn="r">
              <a:lnSpc>
                <a:spcPct val="120000"/>
              </a:lnSpc>
            </a:pPr>
            <a:r>
              <a:rPr lang="en-US" sz="2100" b="1">
                <a:solidFill>
                  <a:schemeClr val="accent1">
                    <a:alpha val="100000"/>
                  </a:schemeClr>
                </a:solidFill>
                <a:latin typeface="Noto Sans SC" panose="020B0200000000000000" charset="-122"/>
                <a:ea typeface="Noto Sans SC" panose="020B0200000000000000" charset="-122"/>
                <a:cs typeface="Noto Sans SC" panose="020B0200000000000000" charset="-122"/>
              </a:rPr>
              <a:t>跟随行业大咖观点</a:t>
            </a:r>
            <a:endParaRPr lang="en-US" sz="21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AutoShape 11"/>
          <p:cNvSpPr/>
          <p:nvPr/>
        </p:nvSpPr>
        <p:spPr>
          <a:xfrm>
            <a:off x="4364358" y="1629875"/>
            <a:ext cx="682752" cy="682752"/>
          </a:xfrm>
          <a:prstGeom prst="ellipse">
            <a:avLst/>
          </a:prstGeom>
          <a:noFill/>
          <a:ln w="19050">
            <a:solidFill>
              <a:schemeClr val="accent1">
                <a:alpha val="100000"/>
              </a:schemeClr>
            </a:solidFill>
            <a:prstDash val="solid"/>
          </a:ln>
        </p:spPr>
      </p:sp>
      <p:sp>
        <p:nvSpPr>
          <p:cNvPr id="12" name="TextBox 12"/>
          <p:cNvSpPr txBox="1"/>
          <p:nvPr/>
        </p:nvSpPr>
        <p:spPr>
          <a:xfrm>
            <a:off x="4170154" y="1730269"/>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rPr>
              <a:t>01</a:t>
            </a:r>
            <a:endPar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AutoShape 13"/>
          <p:cNvSpPr/>
          <p:nvPr/>
        </p:nvSpPr>
        <p:spPr>
          <a:xfrm>
            <a:off x="7178908" y="1629875"/>
            <a:ext cx="682752" cy="682752"/>
          </a:xfrm>
          <a:prstGeom prst="ellipse">
            <a:avLst/>
          </a:prstGeom>
          <a:noFill/>
          <a:ln w="19050">
            <a:solidFill>
              <a:schemeClr val="accent1">
                <a:alpha val="100000"/>
              </a:schemeClr>
            </a:solidFill>
            <a:prstDash val="solid"/>
          </a:ln>
        </p:spPr>
      </p:sp>
      <p:sp>
        <p:nvSpPr>
          <p:cNvPr id="14" name="TextBox 14"/>
          <p:cNvSpPr txBox="1"/>
          <p:nvPr/>
        </p:nvSpPr>
        <p:spPr>
          <a:xfrm>
            <a:off x="6984704" y="1730269"/>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rPr>
              <a:t>02</a:t>
            </a:r>
            <a:endPar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5" name="AutoShape 15"/>
          <p:cNvSpPr/>
          <p:nvPr/>
        </p:nvSpPr>
        <p:spPr>
          <a:xfrm>
            <a:off x="7139471" y="4678046"/>
            <a:ext cx="682752" cy="682752"/>
          </a:xfrm>
          <a:prstGeom prst="ellipse">
            <a:avLst/>
          </a:prstGeom>
          <a:noFill/>
          <a:ln w="19050">
            <a:solidFill>
              <a:schemeClr val="accent1">
                <a:alpha val="100000"/>
              </a:schemeClr>
            </a:solidFill>
            <a:prstDash val="solid"/>
          </a:ln>
        </p:spPr>
      </p:sp>
      <p:sp>
        <p:nvSpPr>
          <p:cNvPr id="16" name="TextBox 16"/>
          <p:cNvSpPr txBox="1"/>
          <p:nvPr/>
        </p:nvSpPr>
        <p:spPr>
          <a:xfrm>
            <a:off x="6945267" y="4778440"/>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rPr>
              <a:t>04</a:t>
            </a:r>
            <a:endPar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7" name="AutoShape 17"/>
          <p:cNvSpPr/>
          <p:nvPr/>
        </p:nvSpPr>
        <p:spPr>
          <a:xfrm>
            <a:off x="4324921" y="4678046"/>
            <a:ext cx="682752" cy="682752"/>
          </a:xfrm>
          <a:prstGeom prst="ellipse">
            <a:avLst/>
          </a:prstGeom>
          <a:noFill/>
          <a:ln w="19050">
            <a:solidFill>
              <a:schemeClr val="accent1">
                <a:alpha val="100000"/>
              </a:schemeClr>
            </a:solidFill>
            <a:prstDash val="solid"/>
          </a:ln>
        </p:spPr>
      </p:sp>
      <p:sp>
        <p:nvSpPr>
          <p:cNvPr id="18" name="TextBox 18"/>
          <p:cNvSpPr txBox="1"/>
          <p:nvPr/>
        </p:nvSpPr>
        <p:spPr>
          <a:xfrm>
            <a:off x="4130717" y="4778440"/>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rPr>
              <a:t>03</a:t>
            </a:r>
            <a:endPar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9" name="TextBox 19"/>
          <p:cNvSpPr txBox="1"/>
          <p:nvPr/>
        </p:nvSpPr>
        <p:spPr>
          <a:xfrm>
            <a:off x="7988535" y="4801871"/>
            <a:ext cx="3905833" cy="502799"/>
          </a:xfrm>
          <a:prstGeom prst="rect">
            <a:avLst/>
          </a:prstGeom>
        </p:spPr>
        <p:txBody>
          <a:bodyPr vert="horz" wrap="square" lIns="114300" tIns="57150" rIns="114300" bIns="57150" rtlCol="0" anchor="ctr" anchorCtr="0">
            <a:noAutofit/>
          </a:bodyPr>
          <a:lstStyle/>
          <a:p>
            <a:pPr algn="l">
              <a:lnSpc>
                <a:spcPct val="120000"/>
              </a:lnSpc>
            </a:pPr>
            <a:r>
              <a:rPr lang="en-US" sz="2100" b="1">
                <a:solidFill>
                  <a:schemeClr val="accent1">
                    <a:alpha val="100000"/>
                  </a:schemeClr>
                </a:solidFill>
                <a:latin typeface="Noto Sans SC" panose="020B0200000000000000" charset="-122"/>
                <a:ea typeface="Noto Sans SC" panose="020B0200000000000000" charset="-122"/>
                <a:cs typeface="Noto Sans SC" panose="020B0200000000000000" charset="-122"/>
              </a:rPr>
              <a:t>分析用户反馈与市场调研</a:t>
            </a:r>
            <a:endParaRPr lang="en-US" sz="21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grpSp>
        <p:nvGrpSpPr>
          <p:cNvPr id="2" name="Group 2"/>
          <p:cNvGrpSpPr/>
          <p:nvPr/>
        </p:nvGrpSpPr>
        <p:grpSpPr>
          <a:xfrm rot="0">
            <a:off x="5360789" y="2041874"/>
            <a:ext cx="1412051" cy="958882"/>
            <a:chOff x="5360789" y="2041874"/>
            <a:chExt cx="1412051" cy="958882"/>
          </a:xfrm>
        </p:grpSpPr>
        <p:sp>
          <p:nvSpPr>
            <p:cNvPr id="3" name="AutoShape 3"/>
            <p:cNvSpPr/>
            <p:nvPr/>
          </p:nvSpPr>
          <p:spPr>
            <a:xfrm>
              <a:off x="5360834" y="2041874"/>
              <a:ext cx="1412006" cy="958882"/>
            </a:xfrm>
            <a:prstGeom prst="rect">
              <a:avLst/>
            </a:prstGeom>
            <a:solidFill>
              <a:schemeClr val="accent1">
                <a:alpha val="100000"/>
              </a:schemeClr>
            </a:solidFill>
          </p:spPr>
        </p:sp>
        <p:sp>
          <p:nvSpPr>
            <p:cNvPr id="4" name="AutoShape 4"/>
            <p:cNvSpPr/>
            <p:nvPr/>
          </p:nvSpPr>
          <p:spPr>
            <a:xfrm>
              <a:off x="5840455" y="2127885"/>
              <a:ext cx="452764" cy="830961"/>
            </a:xfrm>
            <a:prstGeom prst="rect">
              <a:avLst/>
            </a:prstGeom>
            <a:noFill/>
          </p:spPr>
        </p:sp>
        <p:cxnSp>
          <p:nvCxnSpPr>
            <p:cNvPr id="5" name="Connector 5"/>
            <p:cNvCxnSpPr/>
            <p:nvPr/>
          </p:nvCxnSpPr>
          <p:spPr>
            <a:xfrm>
              <a:off x="5360789" y="3000732"/>
              <a:ext cx="1412027" cy="0"/>
            </a:xfrm>
            <a:prstGeom prst="line">
              <a:avLst/>
            </a:prstGeom>
            <a:ln w="25762">
              <a:solidFill>
                <a:schemeClr val="lt1"/>
              </a:solidFill>
              <a:prstDash val="solid"/>
              <a:headEnd type="none"/>
              <a:tailEnd type="none"/>
            </a:ln>
          </p:spPr>
          <p:style>
            <a:lnRef idx="0">
              <a:schemeClr val="lt1"/>
            </a:lnRef>
            <a:fillRef idx="1">
              <a:schemeClr val="lt1"/>
            </a:fillRef>
            <a:effectRef idx="0">
              <a:schemeClr val="lt1"/>
            </a:effectRef>
            <a:fontRef idx="minor">
              <a:schemeClr val="lt1"/>
            </a:fontRef>
          </p:style>
        </p:cxnSp>
      </p:grpSp>
      <p:grpSp>
        <p:nvGrpSpPr>
          <p:cNvPr id="6" name="Group 6"/>
          <p:cNvGrpSpPr/>
          <p:nvPr/>
        </p:nvGrpSpPr>
        <p:grpSpPr>
          <a:xfrm rot="0">
            <a:off x="5360789" y="2995898"/>
            <a:ext cx="1412051" cy="958882"/>
            <a:chOff x="5360789" y="2995898"/>
            <a:chExt cx="1412051" cy="958882"/>
          </a:xfrm>
        </p:grpSpPr>
        <p:sp>
          <p:nvSpPr>
            <p:cNvPr id="7" name="AutoShape 7"/>
            <p:cNvSpPr/>
            <p:nvPr/>
          </p:nvSpPr>
          <p:spPr>
            <a:xfrm>
              <a:off x="5360834" y="2995898"/>
              <a:ext cx="1412006" cy="958882"/>
            </a:xfrm>
            <a:prstGeom prst="rect">
              <a:avLst/>
            </a:prstGeom>
            <a:solidFill>
              <a:schemeClr val="accent2">
                <a:alpha val="100000"/>
              </a:schemeClr>
            </a:solidFill>
          </p:spPr>
        </p:sp>
        <p:sp>
          <p:nvSpPr>
            <p:cNvPr id="8" name="AutoShape 8"/>
            <p:cNvSpPr/>
            <p:nvPr/>
          </p:nvSpPr>
          <p:spPr>
            <a:xfrm>
              <a:off x="5840455" y="3083528"/>
              <a:ext cx="452764" cy="830961"/>
            </a:xfrm>
            <a:prstGeom prst="rect">
              <a:avLst/>
            </a:prstGeom>
            <a:noFill/>
          </p:spPr>
        </p:sp>
        <p:cxnSp>
          <p:nvCxnSpPr>
            <p:cNvPr id="9" name="Connector 9"/>
            <p:cNvCxnSpPr/>
            <p:nvPr/>
          </p:nvCxnSpPr>
          <p:spPr>
            <a:xfrm>
              <a:off x="5360789" y="3954760"/>
              <a:ext cx="1412027" cy="0"/>
            </a:xfrm>
            <a:prstGeom prst="line">
              <a:avLst/>
            </a:prstGeom>
            <a:ln w="25762">
              <a:solidFill>
                <a:schemeClr val="lt1"/>
              </a:solidFill>
              <a:prstDash val="solid"/>
              <a:headEnd type="none"/>
              <a:tailEnd type="none"/>
            </a:ln>
          </p:spPr>
          <p:style>
            <a:lnRef idx="0">
              <a:schemeClr val="lt1"/>
            </a:lnRef>
            <a:fillRef idx="1">
              <a:schemeClr val="lt1"/>
            </a:fillRef>
            <a:effectRef idx="0">
              <a:schemeClr val="lt1"/>
            </a:effectRef>
            <a:fontRef idx="minor">
              <a:schemeClr val="lt1"/>
            </a:fontRef>
          </p:style>
        </p:cxnSp>
      </p:grpSp>
      <p:grpSp>
        <p:nvGrpSpPr>
          <p:cNvPr id="10" name="Group 10"/>
          <p:cNvGrpSpPr/>
          <p:nvPr/>
        </p:nvGrpSpPr>
        <p:grpSpPr>
          <a:xfrm rot="0">
            <a:off x="5360789" y="3954780"/>
            <a:ext cx="1412051" cy="958882"/>
            <a:chOff x="5360789" y="3954780"/>
            <a:chExt cx="1412051" cy="958882"/>
          </a:xfrm>
          <a:solidFill>
            <a:schemeClr val="accent1">
              <a:alpha val="100000"/>
            </a:schemeClr>
          </a:solidFill>
        </p:grpSpPr>
        <p:sp>
          <p:nvSpPr>
            <p:cNvPr id="11" name="AutoShape 11"/>
            <p:cNvSpPr/>
            <p:nvPr/>
          </p:nvSpPr>
          <p:spPr>
            <a:xfrm>
              <a:off x="5360834" y="3954780"/>
              <a:ext cx="1412006" cy="958882"/>
            </a:xfrm>
            <a:prstGeom prst="rect">
              <a:avLst/>
            </a:prstGeom>
            <a:grpFill/>
          </p:spPr>
        </p:sp>
        <p:sp>
          <p:nvSpPr>
            <p:cNvPr id="12" name="AutoShape 12"/>
            <p:cNvSpPr/>
            <p:nvPr/>
          </p:nvSpPr>
          <p:spPr>
            <a:xfrm>
              <a:off x="5840455" y="4087178"/>
              <a:ext cx="452764" cy="769429"/>
            </a:xfrm>
            <a:prstGeom prst="rect">
              <a:avLst/>
            </a:prstGeom>
            <a:grpFill/>
          </p:spPr>
        </p:sp>
        <p:cxnSp>
          <p:nvCxnSpPr>
            <p:cNvPr id="13" name="Connector 13"/>
            <p:cNvCxnSpPr/>
            <p:nvPr/>
          </p:nvCxnSpPr>
          <p:spPr>
            <a:xfrm>
              <a:off x="5360789" y="4913624"/>
              <a:ext cx="1412027" cy="0"/>
            </a:xfrm>
            <a:prstGeom prst="line">
              <a:avLst/>
            </a:prstGeom>
            <a:ln w="25762">
              <a:solidFill>
                <a:schemeClr val="lt1"/>
              </a:solidFill>
              <a:prstDash val="solid"/>
              <a:headEnd type="none"/>
              <a:tailEnd type="none"/>
            </a:ln>
          </p:spPr>
          <p:style>
            <a:lnRef idx="0">
              <a:schemeClr val="lt1"/>
            </a:lnRef>
            <a:fillRef idx="1">
              <a:schemeClr val="lt1"/>
            </a:fillRef>
            <a:effectRef idx="0">
              <a:schemeClr val="lt1"/>
            </a:effectRef>
            <a:fontRef idx="minor">
              <a:schemeClr val="lt1"/>
            </a:fontRef>
          </p:style>
        </p:cxnSp>
      </p:grpSp>
      <p:grpSp>
        <p:nvGrpSpPr>
          <p:cNvPr id="14" name="Group 14"/>
          <p:cNvGrpSpPr/>
          <p:nvPr/>
        </p:nvGrpSpPr>
        <p:grpSpPr>
          <a:xfrm rot="0">
            <a:off x="5360834" y="4913662"/>
            <a:ext cx="1412006" cy="958882"/>
            <a:chOff x="5360834" y="4913662"/>
            <a:chExt cx="1412006" cy="958882"/>
          </a:xfrm>
          <a:solidFill>
            <a:schemeClr val="accent2">
              <a:alpha val="100000"/>
            </a:schemeClr>
          </a:solidFill>
        </p:grpSpPr>
        <p:sp>
          <p:nvSpPr>
            <p:cNvPr id="15" name="AutoShape 15"/>
            <p:cNvSpPr/>
            <p:nvPr/>
          </p:nvSpPr>
          <p:spPr>
            <a:xfrm>
              <a:off x="5360834" y="4913662"/>
              <a:ext cx="1412006" cy="958882"/>
            </a:xfrm>
            <a:prstGeom prst="rect">
              <a:avLst/>
            </a:prstGeom>
            <a:grpFill/>
          </p:spPr>
        </p:sp>
        <p:sp>
          <p:nvSpPr>
            <p:cNvPr id="16" name="AutoShape 16"/>
            <p:cNvSpPr/>
            <p:nvPr/>
          </p:nvSpPr>
          <p:spPr>
            <a:xfrm>
              <a:off x="5840455" y="5045678"/>
              <a:ext cx="452764" cy="769429"/>
            </a:xfrm>
            <a:prstGeom prst="rect">
              <a:avLst/>
            </a:prstGeom>
            <a:grpFill/>
          </p:spPr>
        </p:sp>
      </p:grpSp>
      <p:sp>
        <p:nvSpPr>
          <p:cNvPr id="17" name="TextBox 17"/>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交易软件使用及操作技巧</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grpSp>
        <p:nvGrpSpPr>
          <p:cNvPr id="18" name="Group 18"/>
          <p:cNvGrpSpPr/>
          <p:nvPr/>
        </p:nvGrpSpPr>
        <p:grpSpPr>
          <a:xfrm rot="0">
            <a:off x="6731977" y="3219926"/>
            <a:ext cx="1350622" cy="510730"/>
            <a:chOff x="6731977" y="3219926"/>
            <a:chExt cx="1350622" cy="510730"/>
          </a:xfrm>
        </p:grpSpPr>
        <p:sp>
          <p:nvSpPr>
            <p:cNvPr id="19" name="AutoShape 19"/>
            <p:cNvSpPr/>
            <p:nvPr/>
          </p:nvSpPr>
          <p:spPr>
            <a:xfrm rot="5400000">
              <a:off x="6731977" y="3219926"/>
              <a:ext cx="592455" cy="510730"/>
            </a:xfrm>
            <a:prstGeom prst="triangle">
              <a:avLst>
                <a:gd name="adj" fmla="val 50000"/>
              </a:avLst>
            </a:prstGeom>
            <a:solidFill>
              <a:schemeClr val="accent2">
                <a:alpha val="100000"/>
              </a:schemeClr>
            </a:solidFill>
          </p:spPr>
        </p:sp>
        <p:cxnSp>
          <p:nvCxnSpPr>
            <p:cNvPr id="20" name="Connector 20"/>
            <p:cNvCxnSpPr/>
            <p:nvPr/>
          </p:nvCxnSpPr>
          <p:spPr>
            <a:xfrm>
              <a:off x="7419780" y="3475328"/>
              <a:ext cx="662819" cy="0"/>
            </a:xfrm>
            <a:prstGeom prst="line">
              <a:avLst/>
            </a:prstGeom>
            <a:ln w="38100">
              <a:solidFill>
                <a:schemeClr val="accent2"/>
              </a:solidFill>
              <a:prstDash val="sysDot"/>
              <a:headEnd type="oval"/>
              <a:tailEnd type="oval"/>
            </a:ln>
          </p:spPr>
          <p:style>
            <a:lnRef idx="0">
              <a:schemeClr val="accent2"/>
            </a:lnRef>
            <a:fillRef idx="1">
              <a:schemeClr val="accent2"/>
            </a:fillRef>
            <a:effectRef idx="0">
              <a:schemeClr val="accent2"/>
            </a:effectRef>
            <a:fontRef idx="minor">
              <a:schemeClr val="lt1"/>
            </a:fontRef>
          </p:style>
        </p:cxnSp>
      </p:grpSp>
      <p:sp>
        <p:nvSpPr>
          <p:cNvPr id="21" name="TextBox 21"/>
          <p:cNvSpPr txBox="1"/>
          <p:nvPr/>
        </p:nvSpPr>
        <p:spPr>
          <a:xfrm>
            <a:off x="1012866" y="1573460"/>
            <a:ext cx="2931336" cy="585350"/>
          </a:xfrm>
          <a:prstGeom prst="rect">
            <a:avLst/>
          </a:prstGeom>
        </p:spPr>
        <p:txBody>
          <a:bodyPr vert="horz" wrap="square" lIns="66008" tIns="33052" rIns="66008" bIns="33052" rtlCol="0" anchor="ctr" anchorCtr="0">
            <a:noAutofit/>
          </a:bodyPr>
          <a:lstStyle/>
          <a:p>
            <a:pPr algn="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熟悉交易软件界面</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2" name="TextBox 22"/>
          <p:cNvSpPr txBox="1"/>
          <p:nvPr/>
        </p:nvSpPr>
        <p:spPr>
          <a:xfrm>
            <a:off x="1012866" y="2144863"/>
            <a:ext cx="2931336" cy="1464812"/>
          </a:xfrm>
          <a:prstGeom prst="rect">
            <a:avLst/>
          </a:prstGeom>
        </p:spPr>
        <p:txBody>
          <a:bodyPr vert="horz" wrap="square" lIns="66008" tIns="33052" rIns="66008" bIns="33052" rtlCol="0" anchor="t" anchorCtr="0">
            <a:noAutofit/>
          </a:bodyPr>
          <a:lstStyle/>
          <a:p>
            <a:pPr algn="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熟练掌握交易软件的登录、行情查看、股票筛选、买入卖出等基本操作，确保交易过程顺畅。</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3" name="TextBox 23"/>
          <p:cNvSpPr txBox="1"/>
          <p:nvPr/>
        </p:nvSpPr>
        <p:spPr>
          <a:xfrm>
            <a:off x="1012866" y="4098312"/>
            <a:ext cx="2931336" cy="57211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监控交易状态</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4" name="TextBox 24"/>
          <p:cNvSpPr txBox="1"/>
          <p:nvPr/>
        </p:nvSpPr>
        <p:spPr>
          <a:xfrm>
            <a:off x="1012866" y="4637428"/>
            <a:ext cx="2931336" cy="1495703"/>
          </a:xfrm>
          <a:prstGeom prst="rect">
            <a:avLst/>
          </a:prstGeom>
        </p:spPr>
        <p:txBody>
          <a:bodyPr vert="horz" wrap="square" lIns="66008" tIns="33052" rIns="66008" bIns="33052" rtlCol="0" anchor="t" anchorCtr="0">
            <a:noAutofit/>
          </a:bodyPr>
          <a:lstStyle/>
          <a:p>
            <a:pPr algn="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及时查看订单状态、持仓情况和账户余额，确保交易信息准确无误，避免因操作失误导致的损失。</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5" name="TextBox 25"/>
          <p:cNvSpPr txBox="1"/>
          <p:nvPr/>
        </p:nvSpPr>
        <p:spPr>
          <a:xfrm>
            <a:off x="8285898" y="2009327"/>
            <a:ext cx="2931336" cy="571776"/>
          </a:xfrm>
          <a:prstGeom prst="rect">
            <a:avLst/>
          </a:prstGeom>
        </p:spPr>
        <p:txBody>
          <a:bodyPr vert="horz" wrap="square" lIns="66008" tIns="33052" rIns="66008" bIns="33052" rtlCol="0" anchor="ctr" anchorCtr="0">
            <a:noAutofit/>
          </a:bodyPr>
          <a:lstStyle/>
          <a:p>
            <a:pPr algn="l">
              <a:lnSpc>
                <a:spcPct val="120000"/>
              </a:lnSpc>
            </a:pPr>
            <a:r>
              <a:rPr lang="en-US" sz="2400" b="1">
                <a:solidFill>
                  <a:schemeClr val="accent2">
                    <a:alpha val="100000"/>
                  </a:schemeClr>
                </a:solidFill>
                <a:latin typeface="Noto Sans SC" panose="020B0200000000000000" charset="-122"/>
                <a:ea typeface="Noto Sans SC" panose="020B0200000000000000" charset="-122"/>
                <a:cs typeface="Noto Sans SC" panose="020B0200000000000000" charset="-122"/>
              </a:rPr>
              <a:t>利用交易软件功能</a:t>
            </a:r>
            <a:endParaRPr lang="en-US" sz="2400" b="1">
              <a:solidFill>
                <a:schemeClr val="accent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6" name="TextBox 26"/>
          <p:cNvSpPr txBox="1"/>
          <p:nvPr/>
        </p:nvSpPr>
        <p:spPr>
          <a:xfrm>
            <a:off x="8285898" y="2522153"/>
            <a:ext cx="2931336" cy="1505533"/>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学会使用交易软件提供的一键下单、挂单交易、快速设置止盈止损等功能，提高交易效率和风险控制能力。</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7" name="TextBox 27"/>
          <p:cNvSpPr txBox="1"/>
          <p:nvPr/>
        </p:nvSpPr>
        <p:spPr>
          <a:xfrm>
            <a:off x="8285898" y="4379878"/>
            <a:ext cx="2931336" cy="586020"/>
          </a:xfrm>
          <a:prstGeom prst="rect">
            <a:avLst/>
          </a:prstGeom>
        </p:spPr>
        <p:txBody>
          <a:bodyPr vert="horz" wrap="square" lIns="66008" tIns="33052" rIns="66008" bIns="33052" rtlCol="0" anchor="ctr" anchorCtr="0">
            <a:noAutofit/>
          </a:bodyPr>
          <a:lstStyle/>
          <a:p>
            <a:pPr algn="l">
              <a:lnSpc>
                <a:spcPct val="120000"/>
              </a:lnSpc>
            </a:pPr>
            <a:r>
              <a:rPr lang="en-US" sz="2400" b="1">
                <a:solidFill>
                  <a:schemeClr val="accent2">
                    <a:alpha val="100000"/>
                  </a:schemeClr>
                </a:solidFill>
                <a:latin typeface="Noto Sans SC" panose="020B0200000000000000" charset="-122"/>
                <a:ea typeface="Noto Sans SC" panose="020B0200000000000000" charset="-122"/>
                <a:cs typeface="Noto Sans SC" panose="020B0200000000000000" charset="-122"/>
              </a:rPr>
              <a:t>模拟交易练习</a:t>
            </a:r>
            <a:endParaRPr lang="en-US" sz="2400" b="1">
              <a:solidFill>
                <a:schemeClr val="accent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8" name="TextBox 28"/>
          <p:cNvSpPr txBox="1"/>
          <p:nvPr/>
        </p:nvSpPr>
        <p:spPr>
          <a:xfrm>
            <a:off x="8285898" y="4912423"/>
            <a:ext cx="2931336" cy="1491959"/>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在实际操作前，建议先进行模拟交易练习，熟悉交易流程和市场波动，提高投资实战能力。</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9" name="Freeform 29"/>
          <p:cNvSpPr/>
          <p:nvPr/>
        </p:nvSpPr>
        <p:spPr>
          <a:xfrm>
            <a:off x="5804877" y="2259378"/>
            <a:ext cx="523875" cy="523875"/>
          </a:xfrm>
          <a:custGeom>
            <a:avLst/>
            <a:gdLst/>
            <a:ahLst/>
            <a:cxnLst/>
            <a:rect l="l" t="t" r="r" b="b"/>
            <a:pathLst>
              <a:path w="304800" h="304800">
                <a:moveTo>
                  <a:pt x="152400" y="28575"/>
                </a:moveTo>
                <a:cubicBezTo>
                  <a:pt x="84011" y="28575"/>
                  <a:pt x="28575" y="84011"/>
                  <a:pt x="28575" y="152400"/>
                </a:cubicBezTo>
                <a:cubicBezTo>
                  <a:pt x="28575" y="220789"/>
                  <a:pt x="84011" y="276225"/>
                  <a:pt x="152400" y="276225"/>
                </a:cubicBezTo>
                <a:cubicBezTo>
                  <a:pt x="220789" y="276225"/>
                  <a:pt x="276225" y="220789"/>
                  <a:pt x="276225" y="152400"/>
                </a:cubicBezTo>
                <a:cubicBezTo>
                  <a:pt x="276225" y="84011"/>
                  <a:pt x="220789" y="28575"/>
                  <a:pt x="152400" y="28575"/>
                </a:cubicBezTo>
                <a:close/>
              </a:path>
              <a:path w="304800" h="304800">
                <a:moveTo>
                  <a:pt x="169135" y="214655"/>
                </a:moveTo>
                <a:lnTo>
                  <a:pt x="145618" y="214655"/>
                </a:lnTo>
                <a:lnTo>
                  <a:pt x="145618" y="126025"/>
                </a:lnTo>
                <a:cubicBezTo>
                  <a:pt x="137036" y="134036"/>
                  <a:pt x="126911" y="139960"/>
                  <a:pt x="115253" y="143808"/>
                </a:cubicBezTo>
                <a:lnTo>
                  <a:pt x="115253" y="122530"/>
                </a:lnTo>
                <a:cubicBezTo>
                  <a:pt x="121387" y="120520"/>
                  <a:pt x="128054" y="116700"/>
                  <a:pt x="135245" y="111081"/>
                </a:cubicBezTo>
                <a:cubicBezTo>
                  <a:pt x="142437" y="105461"/>
                  <a:pt x="147371" y="98908"/>
                  <a:pt x="150057" y="91421"/>
                </a:cubicBezTo>
                <a:lnTo>
                  <a:pt x="169135" y="91421"/>
                </a:lnTo>
                <a:lnTo>
                  <a:pt x="169135" y="214655"/>
                </a:lnTo>
              </a:path>
            </a:pathLst>
          </a:custGeom>
          <a:solidFill>
            <a:srgbClr val="FFFFFF">
              <a:alpha val="100000"/>
            </a:srgbClr>
          </a:solidFill>
        </p:spPr>
      </p:sp>
      <p:sp>
        <p:nvSpPr>
          <p:cNvPr id="30" name="Freeform 30"/>
          <p:cNvSpPr/>
          <p:nvPr/>
        </p:nvSpPr>
        <p:spPr>
          <a:xfrm>
            <a:off x="5804877" y="3213402"/>
            <a:ext cx="523875" cy="523875"/>
          </a:xfrm>
          <a:custGeom>
            <a:avLst/>
            <a:gdLst/>
            <a:ahLst/>
            <a:cxnLst/>
            <a:rect l="l" t="t" r="r" b="b"/>
            <a:pathLst>
              <a:path w="304800" h="304800">
                <a:moveTo>
                  <a:pt x="152400" y="28575"/>
                </a:moveTo>
                <a:cubicBezTo>
                  <a:pt x="84011" y="28575"/>
                  <a:pt x="28575" y="84011"/>
                  <a:pt x="28575" y="152400"/>
                </a:cubicBezTo>
                <a:cubicBezTo>
                  <a:pt x="28575" y="220789"/>
                  <a:pt x="84011" y="276225"/>
                  <a:pt x="152400" y="276225"/>
                </a:cubicBezTo>
                <a:cubicBezTo>
                  <a:pt x="220789" y="276225"/>
                  <a:pt x="276225" y="220789"/>
                  <a:pt x="276225" y="152400"/>
                </a:cubicBezTo>
                <a:cubicBezTo>
                  <a:pt x="276225" y="84011"/>
                  <a:pt x="220789" y="28575"/>
                  <a:pt x="152400" y="28575"/>
                </a:cubicBezTo>
                <a:close/>
              </a:path>
              <a:path w="304800" h="304800">
                <a:moveTo>
                  <a:pt x="193758" y="194558"/>
                </a:moveTo>
                <a:lnTo>
                  <a:pt x="193758" y="216437"/>
                </a:lnTo>
                <a:lnTo>
                  <a:pt x="111309" y="216437"/>
                </a:lnTo>
                <a:cubicBezTo>
                  <a:pt x="112195" y="208178"/>
                  <a:pt x="114871" y="200358"/>
                  <a:pt x="119339" y="192957"/>
                </a:cubicBezTo>
                <a:cubicBezTo>
                  <a:pt x="123796" y="185566"/>
                  <a:pt x="132607" y="175746"/>
                  <a:pt x="145761" y="163525"/>
                </a:cubicBezTo>
                <a:cubicBezTo>
                  <a:pt x="156343" y="153648"/>
                  <a:pt x="162839" y="146952"/>
                  <a:pt x="165240" y="143437"/>
                </a:cubicBezTo>
                <a:cubicBezTo>
                  <a:pt x="168478" y="138579"/>
                  <a:pt x="170097" y="133779"/>
                  <a:pt x="170097" y="129035"/>
                </a:cubicBezTo>
                <a:cubicBezTo>
                  <a:pt x="170097" y="123787"/>
                  <a:pt x="168697" y="119748"/>
                  <a:pt x="165897" y="116929"/>
                </a:cubicBezTo>
                <a:cubicBezTo>
                  <a:pt x="163097" y="114110"/>
                  <a:pt x="159229" y="112700"/>
                  <a:pt x="154286" y="112700"/>
                </a:cubicBezTo>
                <a:cubicBezTo>
                  <a:pt x="149409" y="112700"/>
                  <a:pt x="145523" y="114186"/>
                  <a:pt x="142637" y="117148"/>
                </a:cubicBezTo>
                <a:cubicBezTo>
                  <a:pt x="139751" y="120110"/>
                  <a:pt x="138084" y="125025"/>
                  <a:pt x="137655" y="131902"/>
                </a:cubicBezTo>
                <a:lnTo>
                  <a:pt x="114138" y="129550"/>
                </a:lnTo>
                <a:cubicBezTo>
                  <a:pt x="115529" y="116605"/>
                  <a:pt x="119901" y="107309"/>
                  <a:pt x="127264" y="101660"/>
                </a:cubicBezTo>
                <a:cubicBezTo>
                  <a:pt x="134626" y="96012"/>
                  <a:pt x="143828" y="93202"/>
                  <a:pt x="154867" y="93202"/>
                </a:cubicBezTo>
                <a:cubicBezTo>
                  <a:pt x="166964" y="93202"/>
                  <a:pt x="176470" y="96469"/>
                  <a:pt x="183385" y="102994"/>
                </a:cubicBezTo>
                <a:cubicBezTo>
                  <a:pt x="190300" y="109518"/>
                  <a:pt x="193758" y="117643"/>
                  <a:pt x="193758" y="127349"/>
                </a:cubicBezTo>
                <a:cubicBezTo>
                  <a:pt x="193758" y="132874"/>
                  <a:pt x="192767" y="138132"/>
                  <a:pt x="190786" y="143123"/>
                </a:cubicBezTo>
                <a:cubicBezTo>
                  <a:pt x="188805" y="148114"/>
                  <a:pt x="185671" y="153353"/>
                  <a:pt x="181375" y="158810"/>
                </a:cubicBezTo>
                <a:cubicBezTo>
                  <a:pt x="178527" y="162430"/>
                  <a:pt x="173384" y="167659"/>
                  <a:pt x="165935" y="174469"/>
                </a:cubicBezTo>
                <a:cubicBezTo>
                  <a:pt x="158496" y="181270"/>
                  <a:pt x="153781" y="185785"/>
                  <a:pt x="151800" y="188014"/>
                </a:cubicBezTo>
                <a:cubicBezTo>
                  <a:pt x="149819" y="190243"/>
                  <a:pt x="148219" y="192424"/>
                  <a:pt x="146990" y="194548"/>
                </a:cubicBezTo>
                <a:lnTo>
                  <a:pt x="193758" y="194548"/>
                </a:lnTo>
              </a:path>
            </a:pathLst>
          </a:custGeom>
          <a:solidFill>
            <a:srgbClr val="FFFFFF">
              <a:alpha val="100000"/>
            </a:srgbClr>
          </a:solidFill>
        </p:spPr>
      </p:sp>
      <p:sp>
        <p:nvSpPr>
          <p:cNvPr id="31" name="Freeform 31"/>
          <p:cNvSpPr/>
          <p:nvPr/>
        </p:nvSpPr>
        <p:spPr>
          <a:xfrm>
            <a:off x="5804877" y="4172283"/>
            <a:ext cx="523875" cy="523875"/>
          </a:xfrm>
          <a:custGeom>
            <a:avLst/>
            <a:gdLst/>
            <a:ahLst/>
            <a:cxnLst/>
            <a:rect l="l" t="t" r="r" b="b"/>
            <a:pathLst>
              <a:path w="304800" h="304800">
                <a:moveTo>
                  <a:pt x="152400" y="28575"/>
                </a:moveTo>
                <a:cubicBezTo>
                  <a:pt x="84011" y="28575"/>
                  <a:pt x="28575" y="84011"/>
                  <a:pt x="28575" y="152400"/>
                </a:cubicBezTo>
                <a:cubicBezTo>
                  <a:pt x="28575" y="220789"/>
                  <a:pt x="84011" y="276225"/>
                  <a:pt x="152400" y="276225"/>
                </a:cubicBezTo>
                <a:cubicBezTo>
                  <a:pt x="220789" y="276225"/>
                  <a:pt x="276225" y="220789"/>
                  <a:pt x="276225" y="152400"/>
                </a:cubicBezTo>
                <a:cubicBezTo>
                  <a:pt x="276225" y="84011"/>
                  <a:pt x="220789" y="28575"/>
                  <a:pt x="152400" y="28575"/>
                </a:cubicBezTo>
                <a:close/>
              </a:path>
              <a:path w="304800" h="304800">
                <a:moveTo>
                  <a:pt x="180927" y="203425"/>
                </a:moveTo>
                <a:cubicBezTo>
                  <a:pt x="173060" y="211017"/>
                  <a:pt x="163268" y="214798"/>
                  <a:pt x="151533" y="214798"/>
                </a:cubicBezTo>
                <a:cubicBezTo>
                  <a:pt x="140427" y="214798"/>
                  <a:pt x="131216" y="211607"/>
                  <a:pt x="123911" y="205226"/>
                </a:cubicBezTo>
                <a:cubicBezTo>
                  <a:pt x="116586" y="198844"/>
                  <a:pt x="112347" y="190510"/>
                  <a:pt x="111176" y="180203"/>
                </a:cubicBezTo>
                <a:lnTo>
                  <a:pt x="133950" y="177451"/>
                </a:lnTo>
                <a:cubicBezTo>
                  <a:pt x="134674" y="183232"/>
                  <a:pt x="136627" y="187652"/>
                  <a:pt x="139817" y="190719"/>
                </a:cubicBezTo>
                <a:cubicBezTo>
                  <a:pt x="142989" y="193777"/>
                  <a:pt x="146847" y="195310"/>
                  <a:pt x="151371" y="195310"/>
                </a:cubicBezTo>
                <a:cubicBezTo>
                  <a:pt x="156229" y="195310"/>
                  <a:pt x="160315" y="193462"/>
                  <a:pt x="163649" y="189767"/>
                </a:cubicBezTo>
                <a:cubicBezTo>
                  <a:pt x="166964" y="186080"/>
                  <a:pt x="168621" y="181108"/>
                  <a:pt x="168621" y="174850"/>
                </a:cubicBezTo>
                <a:cubicBezTo>
                  <a:pt x="168621" y="168935"/>
                  <a:pt x="167030" y="164230"/>
                  <a:pt x="163849" y="160763"/>
                </a:cubicBezTo>
                <a:cubicBezTo>
                  <a:pt x="160658" y="157296"/>
                  <a:pt x="156782" y="155572"/>
                  <a:pt x="152200" y="155572"/>
                </a:cubicBezTo>
                <a:cubicBezTo>
                  <a:pt x="149181" y="155572"/>
                  <a:pt x="145580" y="156162"/>
                  <a:pt x="141380" y="157324"/>
                </a:cubicBezTo>
                <a:lnTo>
                  <a:pt x="143970" y="138303"/>
                </a:lnTo>
                <a:cubicBezTo>
                  <a:pt x="150333" y="138474"/>
                  <a:pt x="155191" y="137093"/>
                  <a:pt x="158534" y="134169"/>
                </a:cubicBezTo>
                <a:cubicBezTo>
                  <a:pt x="161877" y="131245"/>
                  <a:pt x="163544" y="127359"/>
                  <a:pt x="163544" y="122511"/>
                </a:cubicBezTo>
                <a:cubicBezTo>
                  <a:pt x="163544" y="118386"/>
                  <a:pt x="162325" y="115110"/>
                  <a:pt x="159877" y="112652"/>
                </a:cubicBezTo>
                <a:cubicBezTo>
                  <a:pt x="157420" y="110204"/>
                  <a:pt x="154172" y="108976"/>
                  <a:pt x="150114" y="108976"/>
                </a:cubicBezTo>
                <a:cubicBezTo>
                  <a:pt x="146104" y="108976"/>
                  <a:pt x="142694" y="110366"/>
                  <a:pt x="139856" y="113147"/>
                </a:cubicBezTo>
                <a:cubicBezTo>
                  <a:pt x="137017" y="115929"/>
                  <a:pt x="135293" y="120005"/>
                  <a:pt x="134674" y="125349"/>
                </a:cubicBezTo>
                <a:lnTo>
                  <a:pt x="112947" y="121672"/>
                </a:lnTo>
                <a:cubicBezTo>
                  <a:pt x="114452" y="114224"/>
                  <a:pt x="116729" y="108271"/>
                  <a:pt x="119777" y="103813"/>
                </a:cubicBezTo>
                <a:cubicBezTo>
                  <a:pt x="122825" y="99355"/>
                  <a:pt x="127063" y="95860"/>
                  <a:pt x="132502" y="93307"/>
                </a:cubicBezTo>
                <a:cubicBezTo>
                  <a:pt x="137941" y="90754"/>
                  <a:pt x="144047" y="89487"/>
                  <a:pt x="150800" y="89487"/>
                </a:cubicBezTo>
                <a:cubicBezTo>
                  <a:pt x="162354" y="89487"/>
                  <a:pt x="171621" y="93174"/>
                  <a:pt x="178594" y="100546"/>
                </a:cubicBezTo>
                <a:cubicBezTo>
                  <a:pt x="184347" y="106575"/>
                  <a:pt x="187214" y="113386"/>
                  <a:pt x="187214" y="120977"/>
                </a:cubicBezTo>
                <a:cubicBezTo>
                  <a:pt x="187214" y="131750"/>
                  <a:pt x="181318" y="140351"/>
                  <a:pt x="169516" y="146771"/>
                </a:cubicBezTo>
                <a:cubicBezTo>
                  <a:pt x="176555" y="148276"/>
                  <a:pt x="182185" y="151657"/>
                  <a:pt x="186395" y="156896"/>
                </a:cubicBezTo>
                <a:cubicBezTo>
                  <a:pt x="190614" y="162144"/>
                  <a:pt x="192719" y="168469"/>
                  <a:pt x="192719" y="175889"/>
                </a:cubicBezTo>
                <a:cubicBezTo>
                  <a:pt x="192729" y="186671"/>
                  <a:pt x="188795" y="195844"/>
                  <a:pt x="180927" y="203425"/>
                </a:cubicBezTo>
              </a:path>
            </a:pathLst>
          </a:custGeom>
          <a:solidFill>
            <a:srgbClr val="FFFFFF">
              <a:alpha val="100000"/>
            </a:srgbClr>
          </a:solidFill>
        </p:spPr>
      </p:sp>
      <p:sp>
        <p:nvSpPr>
          <p:cNvPr id="32" name="Freeform 32"/>
          <p:cNvSpPr/>
          <p:nvPr/>
        </p:nvSpPr>
        <p:spPr>
          <a:xfrm>
            <a:off x="5804877" y="5131165"/>
            <a:ext cx="523875" cy="523875"/>
          </a:xfrm>
          <a:custGeom>
            <a:avLst/>
            <a:gdLst/>
            <a:ahLst/>
            <a:cxnLst/>
            <a:rect l="l" t="t" r="r" b="b"/>
            <a:pathLst>
              <a:path w="304800" h="304800">
                <a:moveTo>
                  <a:pt x="155819" y="167478"/>
                </a:moveTo>
                <a:lnTo>
                  <a:pt x="155819" y="125520"/>
                </a:lnTo>
                <a:lnTo>
                  <a:pt x="127521" y="167478"/>
                </a:lnTo>
                <a:lnTo>
                  <a:pt x="155819" y="167478"/>
                </a:lnTo>
                <a:close/>
              </a:path>
              <a:path w="304800" h="304800">
                <a:moveTo>
                  <a:pt x="152400" y="28575"/>
                </a:moveTo>
                <a:cubicBezTo>
                  <a:pt x="84011" y="28575"/>
                  <a:pt x="28575" y="84011"/>
                  <a:pt x="28575" y="152400"/>
                </a:cubicBezTo>
                <a:cubicBezTo>
                  <a:pt x="28575" y="220789"/>
                  <a:pt x="84011" y="276225"/>
                  <a:pt x="152400" y="276225"/>
                </a:cubicBezTo>
                <a:cubicBezTo>
                  <a:pt x="220789" y="276225"/>
                  <a:pt x="276225" y="220789"/>
                  <a:pt x="276225" y="152400"/>
                </a:cubicBezTo>
                <a:cubicBezTo>
                  <a:pt x="276225" y="84011"/>
                  <a:pt x="220789" y="28575"/>
                  <a:pt x="152400" y="28575"/>
                </a:cubicBezTo>
                <a:close/>
              </a:path>
              <a:path w="304800" h="304800">
                <a:moveTo>
                  <a:pt x="193777" y="188014"/>
                </a:moveTo>
                <a:lnTo>
                  <a:pt x="178594" y="188014"/>
                </a:lnTo>
                <a:lnTo>
                  <a:pt x="178594" y="212731"/>
                </a:lnTo>
                <a:lnTo>
                  <a:pt x="155819" y="212731"/>
                </a:lnTo>
                <a:lnTo>
                  <a:pt x="155819" y="188014"/>
                </a:lnTo>
                <a:lnTo>
                  <a:pt x="105518" y="188014"/>
                </a:lnTo>
                <a:lnTo>
                  <a:pt x="105518" y="167564"/>
                </a:lnTo>
                <a:lnTo>
                  <a:pt x="158839" y="89497"/>
                </a:lnTo>
                <a:lnTo>
                  <a:pt x="178594" y="89497"/>
                </a:lnTo>
                <a:lnTo>
                  <a:pt x="178594" y="167478"/>
                </a:lnTo>
                <a:lnTo>
                  <a:pt x="193777" y="167478"/>
                </a:lnTo>
                <a:lnTo>
                  <a:pt x="193777" y="188014"/>
                </a:lnTo>
              </a:path>
            </a:pathLst>
          </a:custGeom>
          <a:solidFill>
            <a:srgbClr val="FFFFFF">
              <a:alpha val="100000"/>
            </a:srgbClr>
          </a:solidFill>
        </p:spPr>
      </p:sp>
      <p:sp>
        <p:nvSpPr>
          <p:cNvPr id="33" name="AutoShape 33"/>
          <p:cNvSpPr/>
          <p:nvPr/>
        </p:nvSpPr>
        <p:spPr>
          <a:xfrm rot="16200000">
            <a:off x="4847268" y="4178808"/>
            <a:ext cx="592455" cy="510730"/>
          </a:xfrm>
          <a:prstGeom prst="triangle">
            <a:avLst>
              <a:gd name="adj" fmla="val 50000"/>
            </a:avLst>
          </a:prstGeom>
          <a:solidFill>
            <a:schemeClr val="accent1">
              <a:alpha val="100000"/>
            </a:schemeClr>
          </a:solidFill>
        </p:spPr>
      </p:sp>
      <p:cxnSp>
        <p:nvCxnSpPr>
          <p:cNvPr id="34" name="Connector 34"/>
          <p:cNvCxnSpPr/>
          <p:nvPr/>
        </p:nvCxnSpPr>
        <p:spPr>
          <a:xfrm>
            <a:off x="4074144" y="4432739"/>
            <a:ext cx="662819" cy="0"/>
          </a:xfrm>
          <a:prstGeom prst="line">
            <a:avLst/>
          </a:prstGeom>
          <a:ln w="38100">
            <a:solidFill>
              <a:schemeClr val="accent1"/>
            </a:solidFill>
            <a:prstDash val="sysDot"/>
            <a:headEnd type="oval"/>
            <a:tailEnd type="oval"/>
          </a:ln>
        </p:spPr>
        <p:style>
          <a:lnRef idx="0">
            <a:schemeClr val="accent1"/>
          </a:lnRef>
          <a:fillRef idx="1">
            <a:schemeClr val="accent1"/>
          </a:fillRef>
          <a:effectRef idx="0">
            <a:schemeClr val="accent1"/>
          </a:effectRef>
          <a:fontRef idx="minor">
            <a:schemeClr val="lt1"/>
          </a:fontRef>
        </p:style>
      </p:cxnSp>
      <p:sp>
        <p:nvSpPr>
          <p:cNvPr id="35" name="AutoShape 35"/>
          <p:cNvSpPr/>
          <p:nvPr/>
        </p:nvSpPr>
        <p:spPr>
          <a:xfrm rot="16200000">
            <a:off x="4847268" y="2265902"/>
            <a:ext cx="592455" cy="510730"/>
          </a:xfrm>
          <a:prstGeom prst="triangle">
            <a:avLst>
              <a:gd name="adj" fmla="val 50000"/>
            </a:avLst>
          </a:prstGeom>
          <a:solidFill>
            <a:schemeClr val="accent1">
              <a:alpha val="100000"/>
            </a:schemeClr>
          </a:solidFill>
        </p:spPr>
      </p:sp>
      <p:cxnSp>
        <p:nvCxnSpPr>
          <p:cNvPr id="36" name="Connector 36"/>
          <p:cNvCxnSpPr/>
          <p:nvPr/>
        </p:nvCxnSpPr>
        <p:spPr>
          <a:xfrm>
            <a:off x="4074144" y="2521300"/>
            <a:ext cx="662819" cy="0"/>
          </a:xfrm>
          <a:prstGeom prst="line">
            <a:avLst/>
          </a:prstGeom>
          <a:ln w="38100">
            <a:solidFill>
              <a:schemeClr val="accent1"/>
            </a:solidFill>
            <a:prstDash val="sysDot"/>
            <a:headEnd type="oval"/>
            <a:tailEnd type="oval"/>
          </a:ln>
        </p:spPr>
        <p:style>
          <a:lnRef idx="0">
            <a:schemeClr val="accent1"/>
          </a:lnRef>
          <a:fillRef idx="1">
            <a:schemeClr val="accent1"/>
          </a:fillRef>
          <a:effectRef idx="0">
            <a:schemeClr val="accent1"/>
          </a:effectRef>
          <a:fontRef idx="minor">
            <a:schemeClr val="lt1"/>
          </a:fontRef>
        </p:style>
      </p:cxnSp>
      <p:grpSp>
        <p:nvGrpSpPr>
          <p:cNvPr id="37" name="Group 37"/>
          <p:cNvGrpSpPr/>
          <p:nvPr/>
        </p:nvGrpSpPr>
        <p:grpSpPr>
          <a:xfrm rot="0">
            <a:off x="6721559" y="5137738"/>
            <a:ext cx="1350621" cy="510730"/>
            <a:chOff x="6721559" y="5137738"/>
            <a:chExt cx="1350621" cy="510730"/>
          </a:xfrm>
        </p:grpSpPr>
        <p:sp>
          <p:nvSpPr>
            <p:cNvPr id="38" name="AutoShape 38"/>
            <p:cNvSpPr/>
            <p:nvPr/>
          </p:nvSpPr>
          <p:spPr>
            <a:xfrm rot="5400000">
              <a:off x="6721559" y="5137738"/>
              <a:ext cx="592455" cy="510730"/>
            </a:xfrm>
            <a:prstGeom prst="triangle">
              <a:avLst>
                <a:gd name="adj" fmla="val 50000"/>
              </a:avLst>
            </a:prstGeom>
            <a:solidFill>
              <a:schemeClr val="accent2">
                <a:alpha val="100000"/>
              </a:schemeClr>
            </a:solidFill>
          </p:spPr>
        </p:sp>
        <p:cxnSp>
          <p:nvCxnSpPr>
            <p:cNvPr id="39" name="Connector 39"/>
            <p:cNvCxnSpPr/>
            <p:nvPr/>
          </p:nvCxnSpPr>
          <p:spPr>
            <a:xfrm>
              <a:off x="7409361" y="5393139"/>
              <a:ext cx="662819" cy="0"/>
            </a:xfrm>
            <a:prstGeom prst="line">
              <a:avLst/>
            </a:prstGeom>
            <a:ln w="38100">
              <a:solidFill>
                <a:schemeClr val="accent2"/>
              </a:solidFill>
              <a:prstDash val="sysDot"/>
              <a:headEnd type="oval"/>
              <a:tailEnd type="oval"/>
            </a:ln>
          </p:spPr>
          <p:style>
            <a:lnRef idx="0">
              <a:schemeClr val="accent2"/>
            </a:lnRef>
            <a:fillRef idx="1">
              <a:schemeClr val="accent2"/>
            </a:fillRef>
            <a:effectRef idx="0">
              <a:schemeClr val="accent2"/>
            </a:effectRef>
            <a:fontRef idx="minor">
              <a:schemeClr val="lt1"/>
            </a:fontRef>
          </p:style>
        </p:cxn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1859868" y="1598622"/>
            <a:ext cx="3148677" cy="633576"/>
          </a:xfrm>
          <a:prstGeom prst="rect">
            <a:avLst/>
          </a:prstGeom>
        </p:spPr>
        <p:txBody>
          <a:bodyPr vert="horz" wrap="square" lIns="66008" tIns="33052" rIns="66008" bIns="33052" rtlCol="0" anchor="t" anchorCtr="0">
            <a:noAutofit/>
          </a:bodyPr>
          <a:lstStyle/>
          <a:p>
            <a:pPr algn="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均线设定止盈点</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 name="TextBox 3"/>
          <p:cNvSpPr txBox="1"/>
          <p:nvPr/>
        </p:nvSpPr>
        <p:spPr>
          <a:xfrm>
            <a:off x="912795" y="2094426"/>
            <a:ext cx="4095750" cy="1147014"/>
          </a:xfrm>
          <a:prstGeom prst="rect">
            <a:avLst/>
          </a:prstGeom>
        </p:spPr>
        <p:txBody>
          <a:bodyPr vert="horz" wrap="square" lIns="66008" tIns="33052" rIns="66008" bIns="33052" rtlCol="0" anchor="t" anchorCtr="0">
            <a:noAutofit/>
          </a:bodyPr>
          <a:lstStyle/>
          <a:p>
            <a:pPr algn="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以5日均线作为参考，当股价偏离5日均线夹角大于70%（大约8%）时，可作为短期止盈点，锁定利润。</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1859868" y="3620384"/>
            <a:ext cx="3148677" cy="639549"/>
          </a:xfrm>
          <a:prstGeom prst="rect">
            <a:avLst/>
          </a:prstGeom>
        </p:spPr>
        <p:txBody>
          <a:bodyPr vert="horz" wrap="square" lIns="66008" tIns="33052" rIns="66008" bIns="33052" rtlCol="0" anchor="t" anchorCtr="0">
            <a:noAutofit/>
          </a:bodyPr>
          <a:lstStyle/>
          <a:p>
            <a:pPr algn="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止损位设定原则</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912795" y="4122161"/>
            <a:ext cx="4095750" cy="1147014"/>
          </a:xfrm>
          <a:prstGeom prst="rect">
            <a:avLst/>
          </a:prstGeom>
        </p:spPr>
        <p:txBody>
          <a:bodyPr vert="horz" wrap="square" lIns="66008" tIns="33052" rIns="66008" bIns="33052" rtlCol="0" anchor="t" anchorCtr="0">
            <a:noAutofit/>
          </a:bodyPr>
          <a:lstStyle/>
          <a:p>
            <a:pPr algn="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根据个人风险承受能力合理设定止损位，止损位的设置不应超过投资者所能承受的亏损范围，一般可参考20日均线作为生命线。</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7163124" y="2511193"/>
            <a:ext cx="3148677" cy="633576"/>
          </a:xfrm>
          <a:prstGeom prst="rect">
            <a:avLst/>
          </a:prstGeom>
        </p:spPr>
        <p:txBody>
          <a:bodyPr vert="horz" wrap="square" lIns="66008" tIns="33052" rIns="66008" bIns="33052" rtlCol="0" anchor="ctr" anchorCtr="0">
            <a:noAutofit/>
          </a:bodyPr>
          <a:lstStyle/>
          <a:p>
            <a:pPr algn="l">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趋势判断止盈点</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TextBox 7"/>
          <p:cNvSpPr txBox="1"/>
          <p:nvPr/>
        </p:nvSpPr>
        <p:spPr>
          <a:xfrm>
            <a:off x="7163124" y="3006996"/>
            <a:ext cx="4095750" cy="1147014"/>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以前高或某一区间的高点作为止盈点位，结合市场趋势判断，适时卖出股票。</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7163124" y="4459481"/>
            <a:ext cx="3148677" cy="643554"/>
          </a:xfrm>
          <a:prstGeom prst="rect">
            <a:avLst/>
          </a:prstGeom>
        </p:spPr>
        <p:txBody>
          <a:bodyPr vert="horz" wrap="square" lIns="66008" tIns="33052" rIns="66008" bIns="33052" rtlCol="0" anchor="ctr" anchorCtr="0">
            <a:noAutofit/>
          </a:bodyPr>
          <a:lstStyle/>
          <a:p>
            <a:pPr algn="l">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结合历史趋势止损</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7163124" y="4965263"/>
            <a:ext cx="4095750" cy="1147014"/>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分析股票的历史走势，结合箱体底部划线、涨停板等关键指标设定止损位，避免因盲目跟风导致的损失。</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止损止盈策略制定</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Freeform 11"/>
          <p:cNvSpPr/>
          <p:nvPr/>
        </p:nvSpPr>
        <p:spPr>
          <a:xfrm>
            <a:off x="5192617" y="1984822"/>
            <a:ext cx="966788" cy="967073"/>
          </a:xfrm>
          <a:custGeom>
            <a:avLst/>
            <a:gdLst/>
            <a:ahLst/>
            <a:cxnLst/>
            <a:rect l="l" t="t" r="r" b="b"/>
            <a:pathLst>
              <a:path w="4870" h="4872">
                <a:moveTo>
                  <a:pt x="4870" y="2508"/>
                </a:moveTo>
                <a:lnTo>
                  <a:pt x="4869" y="2510"/>
                </a:lnTo>
                <a:lnTo>
                  <a:pt x="4867" y="2512"/>
                </a:lnTo>
                <a:lnTo>
                  <a:pt x="4869" y="2493"/>
                </a:lnTo>
                <a:lnTo>
                  <a:pt x="4869" y="2474"/>
                </a:lnTo>
                <a:lnTo>
                  <a:pt x="4870" y="2455"/>
                </a:lnTo>
                <a:lnTo>
                  <a:pt x="4870" y="2435"/>
                </a:lnTo>
                <a:lnTo>
                  <a:pt x="4866" y="2310"/>
                </a:lnTo>
                <a:lnTo>
                  <a:pt x="4857" y="2186"/>
                </a:lnTo>
                <a:lnTo>
                  <a:pt x="4842" y="2064"/>
                </a:lnTo>
                <a:lnTo>
                  <a:pt x="4820" y="1945"/>
                </a:lnTo>
                <a:lnTo>
                  <a:pt x="4793" y="1827"/>
                </a:lnTo>
                <a:lnTo>
                  <a:pt x="4760" y="1712"/>
                </a:lnTo>
                <a:lnTo>
                  <a:pt x="4722" y="1599"/>
                </a:lnTo>
                <a:lnTo>
                  <a:pt x="4678" y="1487"/>
                </a:lnTo>
                <a:lnTo>
                  <a:pt x="4630" y="1380"/>
                </a:lnTo>
                <a:lnTo>
                  <a:pt x="4576" y="1275"/>
                </a:lnTo>
                <a:lnTo>
                  <a:pt x="4517" y="1173"/>
                </a:lnTo>
                <a:lnTo>
                  <a:pt x="4454" y="1073"/>
                </a:lnTo>
                <a:lnTo>
                  <a:pt x="4386" y="979"/>
                </a:lnTo>
                <a:lnTo>
                  <a:pt x="4313" y="886"/>
                </a:lnTo>
                <a:lnTo>
                  <a:pt x="4238" y="798"/>
                </a:lnTo>
                <a:lnTo>
                  <a:pt x="4156" y="714"/>
                </a:lnTo>
                <a:lnTo>
                  <a:pt x="4072" y="633"/>
                </a:lnTo>
                <a:lnTo>
                  <a:pt x="3984" y="556"/>
                </a:lnTo>
                <a:lnTo>
                  <a:pt x="3892" y="484"/>
                </a:lnTo>
                <a:lnTo>
                  <a:pt x="3796" y="416"/>
                </a:lnTo>
                <a:lnTo>
                  <a:pt x="3698" y="353"/>
                </a:lnTo>
                <a:lnTo>
                  <a:pt x="3595" y="294"/>
                </a:lnTo>
                <a:lnTo>
                  <a:pt x="3490" y="240"/>
                </a:lnTo>
                <a:lnTo>
                  <a:pt x="3382" y="192"/>
                </a:lnTo>
                <a:lnTo>
                  <a:pt x="3272" y="148"/>
                </a:lnTo>
                <a:lnTo>
                  <a:pt x="3159" y="109"/>
                </a:lnTo>
                <a:lnTo>
                  <a:pt x="3043" y="77"/>
                </a:lnTo>
                <a:lnTo>
                  <a:pt x="2926" y="50"/>
                </a:lnTo>
                <a:lnTo>
                  <a:pt x="2805" y="28"/>
                </a:lnTo>
                <a:lnTo>
                  <a:pt x="2684" y="12"/>
                </a:lnTo>
                <a:lnTo>
                  <a:pt x="2561" y="3"/>
                </a:lnTo>
                <a:lnTo>
                  <a:pt x="2434" y="0"/>
                </a:lnTo>
                <a:lnTo>
                  <a:pt x="2309" y="3"/>
                </a:lnTo>
                <a:lnTo>
                  <a:pt x="2187" y="12"/>
                </a:lnTo>
                <a:lnTo>
                  <a:pt x="2064" y="28"/>
                </a:lnTo>
                <a:lnTo>
                  <a:pt x="1944" y="50"/>
                </a:lnTo>
                <a:lnTo>
                  <a:pt x="1826" y="77"/>
                </a:lnTo>
                <a:lnTo>
                  <a:pt x="1711" y="109"/>
                </a:lnTo>
                <a:lnTo>
                  <a:pt x="1598" y="148"/>
                </a:lnTo>
                <a:lnTo>
                  <a:pt x="1488" y="192"/>
                </a:lnTo>
                <a:lnTo>
                  <a:pt x="1380" y="240"/>
                </a:lnTo>
                <a:lnTo>
                  <a:pt x="1275" y="294"/>
                </a:lnTo>
                <a:lnTo>
                  <a:pt x="1172" y="353"/>
                </a:lnTo>
                <a:lnTo>
                  <a:pt x="1074" y="416"/>
                </a:lnTo>
                <a:lnTo>
                  <a:pt x="979" y="484"/>
                </a:lnTo>
                <a:lnTo>
                  <a:pt x="886" y="556"/>
                </a:lnTo>
                <a:lnTo>
                  <a:pt x="798" y="633"/>
                </a:lnTo>
                <a:lnTo>
                  <a:pt x="714" y="714"/>
                </a:lnTo>
                <a:lnTo>
                  <a:pt x="633" y="798"/>
                </a:lnTo>
                <a:lnTo>
                  <a:pt x="556" y="886"/>
                </a:lnTo>
                <a:lnTo>
                  <a:pt x="484" y="979"/>
                </a:lnTo>
                <a:lnTo>
                  <a:pt x="416" y="1073"/>
                </a:lnTo>
                <a:lnTo>
                  <a:pt x="353" y="1173"/>
                </a:lnTo>
                <a:lnTo>
                  <a:pt x="295" y="1275"/>
                </a:lnTo>
                <a:lnTo>
                  <a:pt x="240" y="1380"/>
                </a:lnTo>
                <a:lnTo>
                  <a:pt x="192" y="1487"/>
                </a:lnTo>
                <a:lnTo>
                  <a:pt x="148" y="1599"/>
                </a:lnTo>
                <a:lnTo>
                  <a:pt x="110" y="1712"/>
                </a:lnTo>
                <a:lnTo>
                  <a:pt x="77" y="1827"/>
                </a:lnTo>
                <a:lnTo>
                  <a:pt x="50" y="1945"/>
                </a:lnTo>
                <a:lnTo>
                  <a:pt x="29" y="2064"/>
                </a:lnTo>
                <a:lnTo>
                  <a:pt x="13" y="2186"/>
                </a:lnTo>
                <a:lnTo>
                  <a:pt x="4" y="2310"/>
                </a:lnTo>
                <a:lnTo>
                  <a:pt x="0" y="2435"/>
                </a:lnTo>
                <a:lnTo>
                  <a:pt x="4" y="2562"/>
                </a:lnTo>
                <a:lnTo>
                  <a:pt x="13" y="2685"/>
                </a:lnTo>
                <a:lnTo>
                  <a:pt x="29" y="2806"/>
                </a:lnTo>
                <a:lnTo>
                  <a:pt x="50" y="2927"/>
                </a:lnTo>
                <a:lnTo>
                  <a:pt x="77" y="3044"/>
                </a:lnTo>
                <a:lnTo>
                  <a:pt x="110" y="3160"/>
                </a:lnTo>
                <a:lnTo>
                  <a:pt x="148" y="3273"/>
                </a:lnTo>
                <a:lnTo>
                  <a:pt x="192" y="3384"/>
                </a:lnTo>
                <a:lnTo>
                  <a:pt x="240" y="3492"/>
                </a:lnTo>
                <a:lnTo>
                  <a:pt x="295" y="3597"/>
                </a:lnTo>
                <a:lnTo>
                  <a:pt x="353" y="3699"/>
                </a:lnTo>
                <a:lnTo>
                  <a:pt x="416" y="3797"/>
                </a:lnTo>
                <a:lnTo>
                  <a:pt x="484" y="3893"/>
                </a:lnTo>
                <a:lnTo>
                  <a:pt x="556" y="3985"/>
                </a:lnTo>
                <a:lnTo>
                  <a:pt x="633" y="4074"/>
                </a:lnTo>
                <a:lnTo>
                  <a:pt x="714" y="4158"/>
                </a:lnTo>
                <a:lnTo>
                  <a:pt x="798" y="4238"/>
                </a:lnTo>
                <a:lnTo>
                  <a:pt x="886" y="4315"/>
                </a:lnTo>
                <a:lnTo>
                  <a:pt x="979" y="4387"/>
                </a:lnTo>
                <a:lnTo>
                  <a:pt x="1074" y="4456"/>
                </a:lnTo>
                <a:lnTo>
                  <a:pt x="1172" y="4519"/>
                </a:lnTo>
                <a:lnTo>
                  <a:pt x="1275" y="4578"/>
                </a:lnTo>
                <a:lnTo>
                  <a:pt x="1380" y="4632"/>
                </a:lnTo>
                <a:lnTo>
                  <a:pt x="1488" y="4680"/>
                </a:lnTo>
                <a:lnTo>
                  <a:pt x="1598" y="4724"/>
                </a:lnTo>
                <a:lnTo>
                  <a:pt x="1711" y="4761"/>
                </a:lnTo>
                <a:lnTo>
                  <a:pt x="1826" y="4795"/>
                </a:lnTo>
                <a:lnTo>
                  <a:pt x="1944" y="4822"/>
                </a:lnTo>
                <a:lnTo>
                  <a:pt x="2064" y="4844"/>
                </a:lnTo>
                <a:lnTo>
                  <a:pt x="2187" y="4858"/>
                </a:lnTo>
                <a:lnTo>
                  <a:pt x="2309" y="4869"/>
                </a:lnTo>
                <a:lnTo>
                  <a:pt x="2434" y="4872"/>
                </a:lnTo>
                <a:lnTo>
                  <a:pt x="2480" y="4871"/>
                </a:lnTo>
                <a:lnTo>
                  <a:pt x="2525" y="4870"/>
                </a:lnTo>
                <a:lnTo>
                  <a:pt x="2569" y="4869"/>
                </a:lnTo>
                <a:lnTo>
                  <a:pt x="2614" y="4865"/>
                </a:lnTo>
                <a:lnTo>
                  <a:pt x="2656" y="4862"/>
                </a:lnTo>
                <a:lnTo>
                  <a:pt x="2700" y="4857"/>
                </a:lnTo>
                <a:lnTo>
                  <a:pt x="2743" y="4853"/>
                </a:lnTo>
                <a:lnTo>
                  <a:pt x="2786" y="4847"/>
                </a:lnTo>
                <a:lnTo>
                  <a:pt x="2829" y="4840"/>
                </a:lnTo>
                <a:lnTo>
                  <a:pt x="2872" y="4832"/>
                </a:lnTo>
                <a:lnTo>
                  <a:pt x="2913" y="4825"/>
                </a:lnTo>
                <a:lnTo>
                  <a:pt x="2955" y="4817"/>
                </a:lnTo>
                <a:lnTo>
                  <a:pt x="2997" y="4807"/>
                </a:lnTo>
                <a:lnTo>
                  <a:pt x="3038" y="4796"/>
                </a:lnTo>
                <a:lnTo>
                  <a:pt x="3079" y="4785"/>
                </a:lnTo>
                <a:lnTo>
                  <a:pt x="3120" y="4774"/>
                </a:lnTo>
                <a:lnTo>
                  <a:pt x="3160" y="4761"/>
                </a:lnTo>
                <a:lnTo>
                  <a:pt x="3201" y="4748"/>
                </a:lnTo>
                <a:lnTo>
                  <a:pt x="3241" y="4734"/>
                </a:lnTo>
                <a:lnTo>
                  <a:pt x="3281" y="4720"/>
                </a:lnTo>
                <a:lnTo>
                  <a:pt x="3320" y="4704"/>
                </a:lnTo>
                <a:lnTo>
                  <a:pt x="3360" y="4688"/>
                </a:lnTo>
                <a:lnTo>
                  <a:pt x="3399" y="4671"/>
                </a:lnTo>
                <a:lnTo>
                  <a:pt x="3439" y="4654"/>
                </a:lnTo>
                <a:lnTo>
                  <a:pt x="3477" y="4636"/>
                </a:lnTo>
                <a:lnTo>
                  <a:pt x="3516" y="4617"/>
                </a:lnTo>
                <a:lnTo>
                  <a:pt x="3555" y="4597"/>
                </a:lnTo>
                <a:lnTo>
                  <a:pt x="3593" y="4577"/>
                </a:lnTo>
                <a:lnTo>
                  <a:pt x="3630" y="4556"/>
                </a:lnTo>
                <a:lnTo>
                  <a:pt x="3668" y="4535"/>
                </a:lnTo>
                <a:lnTo>
                  <a:pt x="3707" y="4512"/>
                </a:lnTo>
                <a:lnTo>
                  <a:pt x="3744" y="4489"/>
                </a:lnTo>
                <a:lnTo>
                  <a:pt x="3763" y="4477"/>
                </a:lnTo>
                <a:lnTo>
                  <a:pt x="3787" y="4463"/>
                </a:lnTo>
                <a:lnTo>
                  <a:pt x="3813" y="4447"/>
                </a:lnTo>
                <a:lnTo>
                  <a:pt x="3843" y="4428"/>
                </a:lnTo>
                <a:lnTo>
                  <a:pt x="3863" y="4415"/>
                </a:lnTo>
                <a:lnTo>
                  <a:pt x="3884" y="4406"/>
                </a:lnTo>
                <a:lnTo>
                  <a:pt x="3902" y="4401"/>
                </a:lnTo>
                <a:lnTo>
                  <a:pt x="3920" y="4397"/>
                </a:lnTo>
                <a:lnTo>
                  <a:pt x="3937" y="4396"/>
                </a:lnTo>
                <a:lnTo>
                  <a:pt x="3952" y="4398"/>
                </a:lnTo>
                <a:lnTo>
                  <a:pt x="3968" y="4402"/>
                </a:lnTo>
                <a:lnTo>
                  <a:pt x="3983" y="4407"/>
                </a:lnTo>
                <a:lnTo>
                  <a:pt x="3997" y="4415"/>
                </a:lnTo>
                <a:lnTo>
                  <a:pt x="4013" y="4424"/>
                </a:lnTo>
                <a:lnTo>
                  <a:pt x="4028" y="4436"/>
                </a:lnTo>
                <a:lnTo>
                  <a:pt x="4044" y="4448"/>
                </a:lnTo>
                <a:lnTo>
                  <a:pt x="4077" y="4475"/>
                </a:lnTo>
                <a:lnTo>
                  <a:pt x="4114" y="4505"/>
                </a:lnTo>
                <a:lnTo>
                  <a:pt x="4134" y="4521"/>
                </a:lnTo>
                <a:lnTo>
                  <a:pt x="4155" y="4538"/>
                </a:lnTo>
                <a:lnTo>
                  <a:pt x="4178" y="4554"/>
                </a:lnTo>
                <a:lnTo>
                  <a:pt x="4203" y="4570"/>
                </a:lnTo>
                <a:lnTo>
                  <a:pt x="4230" y="4586"/>
                </a:lnTo>
                <a:lnTo>
                  <a:pt x="4258" y="4601"/>
                </a:lnTo>
                <a:lnTo>
                  <a:pt x="4289" y="4616"/>
                </a:lnTo>
                <a:lnTo>
                  <a:pt x="4322" y="4630"/>
                </a:lnTo>
                <a:lnTo>
                  <a:pt x="4358" y="4642"/>
                </a:lnTo>
                <a:lnTo>
                  <a:pt x="4398" y="4653"/>
                </a:lnTo>
                <a:lnTo>
                  <a:pt x="4439" y="4663"/>
                </a:lnTo>
                <a:lnTo>
                  <a:pt x="4483" y="4671"/>
                </a:lnTo>
                <a:lnTo>
                  <a:pt x="4532" y="4678"/>
                </a:lnTo>
                <a:lnTo>
                  <a:pt x="4583" y="4683"/>
                </a:lnTo>
                <a:lnTo>
                  <a:pt x="4639" y="4686"/>
                </a:lnTo>
                <a:lnTo>
                  <a:pt x="4697" y="4686"/>
                </a:lnTo>
                <a:lnTo>
                  <a:pt x="4677" y="4675"/>
                </a:lnTo>
                <a:lnTo>
                  <a:pt x="4657" y="4662"/>
                </a:lnTo>
                <a:lnTo>
                  <a:pt x="4639" y="4649"/>
                </a:lnTo>
                <a:lnTo>
                  <a:pt x="4621" y="4635"/>
                </a:lnTo>
                <a:lnTo>
                  <a:pt x="4604" y="4620"/>
                </a:lnTo>
                <a:lnTo>
                  <a:pt x="4589" y="4606"/>
                </a:lnTo>
                <a:lnTo>
                  <a:pt x="4574" y="4590"/>
                </a:lnTo>
                <a:lnTo>
                  <a:pt x="4561" y="4574"/>
                </a:lnTo>
                <a:lnTo>
                  <a:pt x="4547" y="4557"/>
                </a:lnTo>
                <a:lnTo>
                  <a:pt x="4536" y="4540"/>
                </a:lnTo>
                <a:lnTo>
                  <a:pt x="4525" y="4522"/>
                </a:lnTo>
                <a:lnTo>
                  <a:pt x="4515" y="4504"/>
                </a:lnTo>
                <a:lnTo>
                  <a:pt x="4506" y="4486"/>
                </a:lnTo>
                <a:lnTo>
                  <a:pt x="4497" y="4467"/>
                </a:lnTo>
                <a:lnTo>
                  <a:pt x="4489" y="4448"/>
                </a:lnTo>
                <a:lnTo>
                  <a:pt x="4482" y="4429"/>
                </a:lnTo>
                <a:lnTo>
                  <a:pt x="4476" y="4410"/>
                </a:lnTo>
                <a:lnTo>
                  <a:pt x="4471" y="4390"/>
                </a:lnTo>
                <a:lnTo>
                  <a:pt x="4466" y="4370"/>
                </a:lnTo>
                <a:lnTo>
                  <a:pt x="4462" y="4351"/>
                </a:lnTo>
                <a:lnTo>
                  <a:pt x="4458" y="4332"/>
                </a:lnTo>
                <a:lnTo>
                  <a:pt x="4455" y="4312"/>
                </a:lnTo>
                <a:lnTo>
                  <a:pt x="4453" y="4292"/>
                </a:lnTo>
                <a:lnTo>
                  <a:pt x="4452" y="4273"/>
                </a:lnTo>
                <a:lnTo>
                  <a:pt x="4449" y="4235"/>
                </a:lnTo>
                <a:lnTo>
                  <a:pt x="4450" y="4198"/>
                </a:lnTo>
                <a:lnTo>
                  <a:pt x="4453" y="4163"/>
                </a:lnTo>
                <a:lnTo>
                  <a:pt x="4457" y="4129"/>
                </a:lnTo>
                <a:lnTo>
                  <a:pt x="4463" y="4093"/>
                </a:lnTo>
                <a:lnTo>
                  <a:pt x="4471" y="4057"/>
                </a:lnTo>
                <a:lnTo>
                  <a:pt x="4480" y="4020"/>
                </a:lnTo>
                <a:lnTo>
                  <a:pt x="4490" y="3982"/>
                </a:lnTo>
                <a:lnTo>
                  <a:pt x="4502" y="3944"/>
                </a:lnTo>
                <a:lnTo>
                  <a:pt x="4516" y="3906"/>
                </a:lnTo>
                <a:lnTo>
                  <a:pt x="4529" y="3866"/>
                </a:lnTo>
                <a:lnTo>
                  <a:pt x="4545" y="3826"/>
                </a:lnTo>
                <a:lnTo>
                  <a:pt x="4577" y="3743"/>
                </a:lnTo>
                <a:lnTo>
                  <a:pt x="4612" y="3656"/>
                </a:lnTo>
                <a:lnTo>
                  <a:pt x="4648" y="3566"/>
                </a:lnTo>
                <a:lnTo>
                  <a:pt x="4684" y="3470"/>
                </a:lnTo>
                <a:lnTo>
                  <a:pt x="4702" y="3421"/>
                </a:lnTo>
                <a:lnTo>
                  <a:pt x="4720" y="3371"/>
                </a:lnTo>
                <a:lnTo>
                  <a:pt x="4737" y="3319"/>
                </a:lnTo>
                <a:lnTo>
                  <a:pt x="4754" y="3266"/>
                </a:lnTo>
                <a:lnTo>
                  <a:pt x="4769" y="3211"/>
                </a:lnTo>
                <a:lnTo>
                  <a:pt x="4785" y="3156"/>
                </a:lnTo>
                <a:lnTo>
                  <a:pt x="4800" y="3098"/>
                </a:lnTo>
                <a:lnTo>
                  <a:pt x="4812" y="3039"/>
                </a:lnTo>
                <a:lnTo>
                  <a:pt x="4825" y="2979"/>
                </a:lnTo>
                <a:lnTo>
                  <a:pt x="4836" y="2917"/>
                </a:lnTo>
                <a:lnTo>
                  <a:pt x="4846" y="2853"/>
                </a:lnTo>
                <a:lnTo>
                  <a:pt x="4854" y="2787"/>
                </a:lnTo>
                <a:lnTo>
                  <a:pt x="4861" y="2721"/>
                </a:lnTo>
                <a:lnTo>
                  <a:pt x="4865" y="2652"/>
                </a:lnTo>
                <a:lnTo>
                  <a:pt x="4869" y="2581"/>
                </a:lnTo>
                <a:lnTo>
                  <a:pt x="4870" y="2508"/>
                </a:lnTo>
              </a:path>
            </a:pathLst>
          </a:custGeom>
          <a:solidFill>
            <a:schemeClr val="accent1">
              <a:alpha val="100000"/>
            </a:schemeClr>
          </a:solidFill>
        </p:spPr>
      </p:sp>
      <p:sp>
        <p:nvSpPr>
          <p:cNvPr id="12" name="Freeform 12"/>
          <p:cNvSpPr/>
          <p:nvPr/>
        </p:nvSpPr>
        <p:spPr>
          <a:xfrm>
            <a:off x="5321204" y="2113409"/>
            <a:ext cx="709613" cy="709803"/>
          </a:xfrm>
          <a:custGeom>
            <a:avLst/>
            <a:gdLst/>
            <a:ahLst/>
            <a:cxnLst/>
            <a:rect l="l" t="t" r="r" b="b"/>
            <a:pathLst>
              <a:path w="3576" h="3578">
                <a:moveTo>
                  <a:pt x="3576" y="1788"/>
                </a:moveTo>
                <a:lnTo>
                  <a:pt x="3574" y="1881"/>
                </a:lnTo>
                <a:lnTo>
                  <a:pt x="3567" y="1972"/>
                </a:lnTo>
                <a:lnTo>
                  <a:pt x="3556" y="2061"/>
                </a:lnTo>
                <a:lnTo>
                  <a:pt x="3540" y="2149"/>
                </a:lnTo>
                <a:lnTo>
                  <a:pt x="3520" y="2236"/>
                </a:lnTo>
                <a:lnTo>
                  <a:pt x="3496" y="2321"/>
                </a:lnTo>
                <a:lnTo>
                  <a:pt x="3468" y="2404"/>
                </a:lnTo>
                <a:lnTo>
                  <a:pt x="3435" y="2485"/>
                </a:lnTo>
                <a:lnTo>
                  <a:pt x="3400" y="2564"/>
                </a:lnTo>
                <a:lnTo>
                  <a:pt x="3361" y="2642"/>
                </a:lnTo>
                <a:lnTo>
                  <a:pt x="3317" y="2716"/>
                </a:lnTo>
                <a:lnTo>
                  <a:pt x="3270" y="2788"/>
                </a:lnTo>
                <a:lnTo>
                  <a:pt x="3221" y="2860"/>
                </a:lnTo>
                <a:lnTo>
                  <a:pt x="3168" y="2927"/>
                </a:lnTo>
                <a:lnTo>
                  <a:pt x="3112" y="2991"/>
                </a:lnTo>
                <a:lnTo>
                  <a:pt x="3052" y="3053"/>
                </a:lnTo>
                <a:lnTo>
                  <a:pt x="2990" y="3113"/>
                </a:lnTo>
                <a:lnTo>
                  <a:pt x="2926" y="3170"/>
                </a:lnTo>
                <a:lnTo>
                  <a:pt x="2858" y="3223"/>
                </a:lnTo>
                <a:lnTo>
                  <a:pt x="2788" y="3272"/>
                </a:lnTo>
                <a:lnTo>
                  <a:pt x="2715" y="3318"/>
                </a:lnTo>
                <a:lnTo>
                  <a:pt x="2641" y="3362"/>
                </a:lnTo>
                <a:lnTo>
                  <a:pt x="2563" y="3402"/>
                </a:lnTo>
                <a:lnTo>
                  <a:pt x="2484" y="3437"/>
                </a:lnTo>
                <a:lnTo>
                  <a:pt x="2403" y="3470"/>
                </a:lnTo>
                <a:lnTo>
                  <a:pt x="2319" y="3498"/>
                </a:lnTo>
                <a:lnTo>
                  <a:pt x="2235" y="3521"/>
                </a:lnTo>
                <a:lnTo>
                  <a:pt x="2148" y="3542"/>
                </a:lnTo>
                <a:lnTo>
                  <a:pt x="2060" y="3557"/>
                </a:lnTo>
                <a:lnTo>
                  <a:pt x="1971" y="3569"/>
                </a:lnTo>
                <a:lnTo>
                  <a:pt x="1880" y="3575"/>
                </a:lnTo>
                <a:lnTo>
                  <a:pt x="1787" y="3578"/>
                </a:lnTo>
                <a:lnTo>
                  <a:pt x="1696" y="3575"/>
                </a:lnTo>
                <a:lnTo>
                  <a:pt x="1605" y="3569"/>
                </a:lnTo>
                <a:lnTo>
                  <a:pt x="1516" y="3557"/>
                </a:lnTo>
                <a:lnTo>
                  <a:pt x="1428" y="3542"/>
                </a:lnTo>
                <a:lnTo>
                  <a:pt x="1341" y="3521"/>
                </a:lnTo>
                <a:lnTo>
                  <a:pt x="1257" y="3498"/>
                </a:lnTo>
                <a:lnTo>
                  <a:pt x="1173" y="3470"/>
                </a:lnTo>
                <a:lnTo>
                  <a:pt x="1092" y="3437"/>
                </a:lnTo>
                <a:lnTo>
                  <a:pt x="1013" y="3402"/>
                </a:lnTo>
                <a:lnTo>
                  <a:pt x="936" y="3362"/>
                </a:lnTo>
                <a:lnTo>
                  <a:pt x="861" y="3318"/>
                </a:lnTo>
                <a:lnTo>
                  <a:pt x="788" y="3272"/>
                </a:lnTo>
                <a:lnTo>
                  <a:pt x="718" y="3223"/>
                </a:lnTo>
                <a:lnTo>
                  <a:pt x="650" y="3170"/>
                </a:lnTo>
                <a:lnTo>
                  <a:pt x="586" y="3113"/>
                </a:lnTo>
                <a:lnTo>
                  <a:pt x="523" y="3053"/>
                </a:lnTo>
                <a:lnTo>
                  <a:pt x="465" y="2991"/>
                </a:lnTo>
                <a:lnTo>
                  <a:pt x="408" y="2927"/>
                </a:lnTo>
                <a:lnTo>
                  <a:pt x="355" y="2860"/>
                </a:lnTo>
                <a:lnTo>
                  <a:pt x="306" y="2788"/>
                </a:lnTo>
                <a:lnTo>
                  <a:pt x="258" y="2716"/>
                </a:lnTo>
                <a:lnTo>
                  <a:pt x="215" y="2642"/>
                </a:lnTo>
                <a:lnTo>
                  <a:pt x="176" y="2564"/>
                </a:lnTo>
                <a:lnTo>
                  <a:pt x="140" y="2485"/>
                </a:lnTo>
                <a:lnTo>
                  <a:pt x="108" y="2404"/>
                </a:lnTo>
                <a:lnTo>
                  <a:pt x="80" y="2321"/>
                </a:lnTo>
                <a:lnTo>
                  <a:pt x="57" y="2236"/>
                </a:lnTo>
                <a:lnTo>
                  <a:pt x="36" y="2149"/>
                </a:lnTo>
                <a:lnTo>
                  <a:pt x="21" y="2061"/>
                </a:lnTo>
                <a:lnTo>
                  <a:pt x="9" y="1972"/>
                </a:lnTo>
                <a:lnTo>
                  <a:pt x="2" y="1881"/>
                </a:lnTo>
                <a:lnTo>
                  <a:pt x="0" y="1788"/>
                </a:lnTo>
                <a:lnTo>
                  <a:pt x="2" y="1697"/>
                </a:lnTo>
                <a:lnTo>
                  <a:pt x="9" y="1606"/>
                </a:lnTo>
                <a:lnTo>
                  <a:pt x="21" y="1517"/>
                </a:lnTo>
                <a:lnTo>
                  <a:pt x="36" y="1429"/>
                </a:lnTo>
                <a:lnTo>
                  <a:pt x="57" y="1342"/>
                </a:lnTo>
                <a:lnTo>
                  <a:pt x="80" y="1256"/>
                </a:lnTo>
                <a:lnTo>
                  <a:pt x="108" y="1174"/>
                </a:lnTo>
                <a:lnTo>
                  <a:pt x="140" y="1093"/>
                </a:lnTo>
                <a:lnTo>
                  <a:pt x="176" y="1013"/>
                </a:lnTo>
                <a:lnTo>
                  <a:pt x="215" y="936"/>
                </a:lnTo>
                <a:lnTo>
                  <a:pt x="258" y="862"/>
                </a:lnTo>
                <a:lnTo>
                  <a:pt x="306" y="788"/>
                </a:lnTo>
                <a:lnTo>
                  <a:pt x="355" y="718"/>
                </a:lnTo>
                <a:lnTo>
                  <a:pt x="408" y="651"/>
                </a:lnTo>
                <a:lnTo>
                  <a:pt x="465" y="585"/>
                </a:lnTo>
                <a:lnTo>
                  <a:pt x="523" y="523"/>
                </a:lnTo>
                <a:lnTo>
                  <a:pt x="586" y="465"/>
                </a:lnTo>
                <a:lnTo>
                  <a:pt x="650" y="408"/>
                </a:lnTo>
                <a:lnTo>
                  <a:pt x="718" y="355"/>
                </a:lnTo>
                <a:lnTo>
                  <a:pt x="788" y="306"/>
                </a:lnTo>
                <a:lnTo>
                  <a:pt x="861" y="258"/>
                </a:lnTo>
                <a:lnTo>
                  <a:pt x="936" y="216"/>
                </a:lnTo>
                <a:lnTo>
                  <a:pt x="1013" y="176"/>
                </a:lnTo>
                <a:lnTo>
                  <a:pt x="1092" y="140"/>
                </a:lnTo>
                <a:lnTo>
                  <a:pt x="1173" y="108"/>
                </a:lnTo>
                <a:lnTo>
                  <a:pt x="1257" y="80"/>
                </a:lnTo>
                <a:lnTo>
                  <a:pt x="1341" y="57"/>
                </a:lnTo>
                <a:lnTo>
                  <a:pt x="1428" y="36"/>
                </a:lnTo>
                <a:lnTo>
                  <a:pt x="1516" y="20"/>
                </a:lnTo>
                <a:lnTo>
                  <a:pt x="1605" y="9"/>
                </a:lnTo>
                <a:lnTo>
                  <a:pt x="1696" y="2"/>
                </a:lnTo>
                <a:lnTo>
                  <a:pt x="1787" y="0"/>
                </a:lnTo>
                <a:lnTo>
                  <a:pt x="1880" y="2"/>
                </a:lnTo>
                <a:lnTo>
                  <a:pt x="1971" y="9"/>
                </a:lnTo>
                <a:lnTo>
                  <a:pt x="2060" y="20"/>
                </a:lnTo>
                <a:lnTo>
                  <a:pt x="2148" y="36"/>
                </a:lnTo>
                <a:lnTo>
                  <a:pt x="2235" y="57"/>
                </a:lnTo>
                <a:lnTo>
                  <a:pt x="2319" y="80"/>
                </a:lnTo>
                <a:lnTo>
                  <a:pt x="2403" y="108"/>
                </a:lnTo>
                <a:lnTo>
                  <a:pt x="2484" y="140"/>
                </a:lnTo>
                <a:lnTo>
                  <a:pt x="2563" y="176"/>
                </a:lnTo>
                <a:lnTo>
                  <a:pt x="2641" y="216"/>
                </a:lnTo>
                <a:lnTo>
                  <a:pt x="2715" y="258"/>
                </a:lnTo>
                <a:lnTo>
                  <a:pt x="2788" y="306"/>
                </a:lnTo>
                <a:lnTo>
                  <a:pt x="2858" y="355"/>
                </a:lnTo>
                <a:lnTo>
                  <a:pt x="2926" y="408"/>
                </a:lnTo>
                <a:lnTo>
                  <a:pt x="2990" y="465"/>
                </a:lnTo>
                <a:lnTo>
                  <a:pt x="3052" y="523"/>
                </a:lnTo>
                <a:lnTo>
                  <a:pt x="3112" y="585"/>
                </a:lnTo>
                <a:lnTo>
                  <a:pt x="3168" y="651"/>
                </a:lnTo>
                <a:lnTo>
                  <a:pt x="3221" y="718"/>
                </a:lnTo>
                <a:lnTo>
                  <a:pt x="3270" y="788"/>
                </a:lnTo>
                <a:lnTo>
                  <a:pt x="3317" y="862"/>
                </a:lnTo>
                <a:lnTo>
                  <a:pt x="3361" y="936"/>
                </a:lnTo>
                <a:lnTo>
                  <a:pt x="3400" y="1013"/>
                </a:lnTo>
                <a:lnTo>
                  <a:pt x="3435" y="1093"/>
                </a:lnTo>
                <a:lnTo>
                  <a:pt x="3468" y="1174"/>
                </a:lnTo>
                <a:lnTo>
                  <a:pt x="3496" y="1256"/>
                </a:lnTo>
                <a:lnTo>
                  <a:pt x="3520" y="1342"/>
                </a:lnTo>
                <a:lnTo>
                  <a:pt x="3540" y="1429"/>
                </a:lnTo>
                <a:lnTo>
                  <a:pt x="3556" y="1517"/>
                </a:lnTo>
                <a:lnTo>
                  <a:pt x="3567" y="1606"/>
                </a:lnTo>
                <a:lnTo>
                  <a:pt x="3574" y="1697"/>
                </a:lnTo>
                <a:lnTo>
                  <a:pt x="3576" y="1788"/>
                </a:lnTo>
              </a:path>
            </a:pathLst>
          </a:custGeom>
          <a:solidFill>
            <a:schemeClr val="lt1">
              <a:alpha val="100000"/>
            </a:schemeClr>
          </a:solidFill>
        </p:spPr>
      </p:sp>
      <p:sp>
        <p:nvSpPr>
          <p:cNvPr id="13" name="Freeform 13"/>
          <p:cNvSpPr/>
          <p:nvPr/>
        </p:nvSpPr>
        <p:spPr>
          <a:xfrm>
            <a:off x="6116542" y="2881981"/>
            <a:ext cx="966788" cy="967073"/>
          </a:xfrm>
          <a:custGeom>
            <a:avLst/>
            <a:gdLst/>
            <a:ahLst/>
            <a:cxnLst/>
            <a:rect l="l" t="t" r="r" b="b"/>
            <a:pathLst>
              <a:path w="4869" h="4872">
                <a:moveTo>
                  <a:pt x="0" y="2508"/>
                </a:moveTo>
                <a:lnTo>
                  <a:pt x="1" y="2510"/>
                </a:lnTo>
                <a:lnTo>
                  <a:pt x="2" y="2512"/>
                </a:lnTo>
                <a:lnTo>
                  <a:pt x="2" y="2493"/>
                </a:lnTo>
                <a:lnTo>
                  <a:pt x="1" y="2474"/>
                </a:lnTo>
                <a:lnTo>
                  <a:pt x="0" y="2455"/>
                </a:lnTo>
                <a:lnTo>
                  <a:pt x="0" y="2436"/>
                </a:lnTo>
                <a:lnTo>
                  <a:pt x="3" y="2311"/>
                </a:lnTo>
                <a:lnTo>
                  <a:pt x="12" y="2187"/>
                </a:lnTo>
                <a:lnTo>
                  <a:pt x="28" y="2065"/>
                </a:lnTo>
                <a:lnTo>
                  <a:pt x="49" y="1945"/>
                </a:lnTo>
                <a:lnTo>
                  <a:pt x="76" y="1827"/>
                </a:lnTo>
                <a:lnTo>
                  <a:pt x="109" y="1712"/>
                </a:lnTo>
                <a:lnTo>
                  <a:pt x="147" y="1598"/>
                </a:lnTo>
                <a:lnTo>
                  <a:pt x="191" y="1488"/>
                </a:lnTo>
                <a:lnTo>
                  <a:pt x="240" y="1380"/>
                </a:lnTo>
                <a:lnTo>
                  <a:pt x="294" y="1276"/>
                </a:lnTo>
                <a:lnTo>
                  <a:pt x="352" y="1173"/>
                </a:lnTo>
                <a:lnTo>
                  <a:pt x="416" y="1074"/>
                </a:lnTo>
                <a:lnTo>
                  <a:pt x="484" y="979"/>
                </a:lnTo>
                <a:lnTo>
                  <a:pt x="556" y="887"/>
                </a:lnTo>
                <a:lnTo>
                  <a:pt x="633" y="799"/>
                </a:lnTo>
                <a:lnTo>
                  <a:pt x="713" y="714"/>
                </a:lnTo>
                <a:lnTo>
                  <a:pt x="798" y="633"/>
                </a:lnTo>
                <a:lnTo>
                  <a:pt x="887" y="556"/>
                </a:lnTo>
                <a:lnTo>
                  <a:pt x="978" y="484"/>
                </a:lnTo>
                <a:lnTo>
                  <a:pt x="1074" y="416"/>
                </a:lnTo>
                <a:lnTo>
                  <a:pt x="1172" y="353"/>
                </a:lnTo>
                <a:lnTo>
                  <a:pt x="1274" y="295"/>
                </a:lnTo>
                <a:lnTo>
                  <a:pt x="1379" y="241"/>
                </a:lnTo>
                <a:lnTo>
                  <a:pt x="1487" y="192"/>
                </a:lnTo>
                <a:lnTo>
                  <a:pt x="1598" y="148"/>
                </a:lnTo>
                <a:lnTo>
                  <a:pt x="1710" y="110"/>
                </a:lnTo>
                <a:lnTo>
                  <a:pt x="1826" y="77"/>
                </a:lnTo>
                <a:lnTo>
                  <a:pt x="1944" y="50"/>
                </a:lnTo>
                <a:lnTo>
                  <a:pt x="2064" y="29"/>
                </a:lnTo>
                <a:lnTo>
                  <a:pt x="2186" y="13"/>
                </a:lnTo>
                <a:lnTo>
                  <a:pt x="2310" y="4"/>
                </a:lnTo>
                <a:lnTo>
                  <a:pt x="2435" y="0"/>
                </a:lnTo>
                <a:lnTo>
                  <a:pt x="2560" y="4"/>
                </a:lnTo>
                <a:lnTo>
                  <a:pt x="2684" y="13"/>
                </a:lnTo>
                <a:lnTo>
                  <a:pt x="2806" y="29"/>
                </a:lnTo>
                <a:lnTo>
                  <a:pt x="2925" y="50"/>
                </a:lnTo>
                <a:lnTo>
                  <a:pt x="3043" y="77"/>
                </a:lnTo>
                <a:lnTo>
                  <a:pt x="3158" y="110"/>
                </a:lnTo>
                <a:lnTo>
                  <a:pt x="3271" y="148"/>
                </a:lnTo>
                <a:lnTo>
                  <a:pt x="3383" y="192"/>
                </a:lnTo>
                <a:lnTo>
                  <a:pt x="3490" y="241"/>
                </a:lnTo>
                <a:lnTo>
                  <a:pt x="3594" y="295"/>
                </a:lnTo>
                <a:lnTo>
                  <a:pt x="3697" y="353"/>
                </a:lnTo>
                <a:lnTo>
                  <a:pt x="3796" y="416"/>
                </a:lnTo>
                <a:lnTo>
                  <a:pt x="3891" y="484"/>
                </a:lnTo>
                <a:lnTo>
                  <a:pt x="3983" y="556"/>
                </a:lnTo>
                <a:lnTo>
                  <a:pt x="4071" y="633"/>
                </a:lnTo>
                <a:lnTo>
                  <a:pt x="4156" y="714"/>
                </a:lnTo>
                <a:lnTo>
                  <a:pt x="4237" y="799"/>
                </a:lnTo>
                <a:lnTo>
                  <a:pt x="4313" y="887"/>
                </a:lnTo>
                <a:lnTo>
                  <a:pt x="4386" y="979"/>
                </a:lnTo>
                <a:lnTo>
                  <a:pt x="4453" y="1074"/>
                </a:lnTo>
                <a:lnTo>
                  <a:pt x="4516" y="1173"/>
                </a:lnTo>
                <a:lnTo>
                  <a:pt x="4575" y="1276"/>
                </a:lnTo>
                <a:lnTo>
                  <a:pt x="4629" y="1380"/>
                </a:lnTo>
                <a:lnTo>
                  <a:pt x="4677" y="1488"/>
                </a:lnTo>
                <a:lnTo>
                  <a:pt x="4721" y="1598"/>
                </a:lnTo>
                <a:lnTo>
                  <a:pt x="4760" y="1712"/>
                </a:lnTo>
                <a:lnTo>
                  <a:pt x="4792" y="1827"/>
                </a:lnTo>
                <a:lnTo>
                  <a:pt x="4819" y="1945"/>
                </a:lnTo>
                <a:lnTo>
                  <a:pt x="4841" y="2065"/>
                </a:lnTo>
                <a:lnTo>
                  <a:pt x="4857" y="2187"/>
                </a:lnTo>
                <a:lnTo>
                  <a:pt x="4866" y="2311"/>
                </a:lnTo>
                <a:lnTo>
                  <a:pt x="4869" y="2436"/>
                </a:lnTo>
                <a:lnTo>
                  <a:pt x="4866" y="2561"/>
                </a:lnTo>
                <a:lnTo>
                  <a:pt x="4857" y="2685"/>
                </a:lnTo>
                <a:lnTo>
                  <a:pt x="4841" y="2807"/>
                </a:lnTo>
                <a:lnTo>
                  <a:pt x="4819" y="2927"/>
                </a:lnTo>
                <a:lnTo>
                  <a:pt x="4792" y="3045"/>
                </a:lnTo>
                <a:lnTo>
                  <a:pt x="4760" y="3161"/>
                </a:lnTo>
                <a:lnTo>
                  <a:pt x="4721" y="3274"/>
                </a:lnTo>
                <a:lnTo>
                  <a:pt x="4677" y="3384"/>
                </a:lnTo>
                <a:lnTo>
                  <a:pt x="4629" y="3492"/>
                </a:lnTo>
                <a:lnTo>
                  <a:pt x="4575" y="3597"/>
                </a:lnTo>
                <a:lnTo>
                  <a:pt x="4516" y="3699"/>
                </a:lnTo>
                <a:lnTo>
                  <a:pt x="4453" y="3798"/>
                </a:lnTo>
                <a:lnTo>
                  <a:pt x="4386" y="3894"/>
                </a:lnTo>
                <a:lnTo>
                  <a:pt x="4313" y="3985"/>
                </a:lnTo>
                <a:lnTo>
                  <a:pt x="4237" y="4074"/>
                </a:lnTo>
                <a:lnTo>
                  <a:pt x="4156" y="4159"/>
                </a:lnTo>
                <a:lnTo>
                  <a:pt x="4071" y="4239"/>
                </a:lnTo>
                <a:lnTo>
                  <a:pt x="3983" y="4315"/>
                </a:lnTo>
                <a:lnTo>
                  <a:pt x="3891" y="4388"/>
                </a:lnTo>
                <a:lnTo>
                  <a:pt x="3796" y="4456"/>
                </a:lnTo>
                <a:lnTo>
                  <a:pt x="3697" y="4519"/>
                </a:lnTo>
                <a:lnTo>
                  <a:pt x="3594" y="4578"/>
                </a:lnTo>
                <a:lnTo>
                  <a:pt x="3490" y="4631"/>
                </a:lnTo>
                <a:lnTo>
                  <a:pt x="3383" y="4681"/>
                </a:lnTo>
                <a:lnTo>
                  <a:pt x="3271" y="4724"/>
                </a:lnTo>
                <a:lnTo>
                  <a:pt x="3158" y="4762"/>
                </a:lnTo>
                <a:lnTo>
                  <a:pt x="3043" y="4796"/>
                </a:lnTo>
                <a:lnTo>
                  <a:pt x="2925" y="4823"/>
                </a:lnTo>
                <a:lnTo>
                  <a:pt x="2806" y="4844"/>
                </a:lnTo>
                <a:lnTo>
                  <a:pt x="2684" y="4859"/>
                </a:lnTo>
                <a:lnTo>
                  <a:pt x="2560" y="4869"/>
                </a:lnTo>
                <a:lnTo>
                  <a:pt x="2435" y="4872"/>
                </a:lnTo>
                <a:lnTo>
                  <a:pt x="2390" y="4871"/>
                </a:lnTo>
                <a:lnTo>
                  <a:pt x="2345" y="4870"/>
                </a:lnTo>
                <a:lnTo>
                  <a:pt x="2301" y="4868"/>
                </a:lnTo>
                <a:lnTo>
                  <a:pt x="2257" y="4866"/>
                </a:lnTo>
                <a:lnTo>
                  <a:pt x="2213" y="4862"/>
                </a:lnTo>
                <a:lnTo>
                  <a:pt x="2169" y="4858"/>
                </a:lnTo>
                <a:lnTo>
                  <a:pt x="2126" y="4853"/>
                </a:lnTo>
                <a:lnTo>
                  <a:pt x="2083" y="4848"/>
                </a:lnTo>
                <a:lnTo>
                  <a:pt x="2041" y="4841"/>
                </a:lnTo>
                <a:lnTo>
                  <a:pt x="1998" y="4833"/>
                </a:lnTo>
                <a:lnTo>
                  <a:pt x="1956" y="4825"/>
                </a:lnTo>
                <a:lnTo>
                  <a:pt x="1914" y="4817"/>
                </a:lnTo>
                <a:lnTo>
                  <a:pt x="1873" y="4807"/>
                </a:lnTo>
                <a:lnTo>
                  <a:pt x="1831" y="4797"/>
                </a:lnTo>
                <a:lnTo>
                  <a:pt x="1790" y="4786"/>
                </a:lnTo>
                <a:lnTo>
                  <a:pt x="1750" y="4774"/>
                </a:lnTo>
                <a:lnTo>
                  <a:pt x="1709" y="4762"/>
                </a:lnTo>
                <a:lnTo>
                  <a:pt x="1669" y="4748"/>
                </a:lnTo>
                <a:lnTo>
                  <a:pt x="1628" y="4735"/>
                </a:lnTo>
                <a:lnTo>
                  <a:pt x="1589" y="4720"/>
                </a:lnTo>
                <a:lnTo>
                  <a:pt x="1549" y="4704"/>
                </a:lnTo>
                <a:lnTo>
                  <a:pt x="1510" y="4689"/>
                </a:lnTo>
                <a:lnTo>
                  <a:pt x="1470" y="4672"/>
                </a:lnTo>
                <a:lnTo>
                  <a:pt x="1431" y="4655"/>
                </a:lnTo>
                <a:lnTo>
                  <a:pt x="1393" y="4637"/>
                </a:lnTo>
                <a:lnTo>
                  <a:pt x="1353" y="4618"/>
                </a:lnTo>
                <a:lnTo>
                  <a:pt x="1315" y="4597"/>
                </a:lnTo>
                <a:lnTo>
                  <a:pt x="1276" y="4577"/>
                </a:lnTo>
                <a:lnTo>
                  <a:pt x="1239" y="4557"/>
                </a:lnTo>
                <a:lnTo>
                  <a:pt x="1201" y="4535"/>
                </a:lnTo>
                <a:lnTo>
                  <a:pt x="1164" y="4513"/>
                </a:lnTo>
                <a:lnTo>
                  <a:pt x="1125" y="4489"/>
                </a:lnTo>
                <a:lnTo>
                  <a:pt x="1106" y="4478"/>
                </a:lnTo>
                <a:lnTo>
                  <a:pt x="1083" y="4463"/>
                </a:lnTo>
                <a:lnTo>
                  <a:pt x="1057" y="4447"/>
                </a:lnTo>
                <a:lnTo>
                  <a:pt x="1026" y="4428"/>
                </a:lnTo>
                <a:lnTo>
                  <a:pt x="1006" y="4416"/>
                </a:lnTo>
                <a:lnTo>
                  <a:pt x="986" y="4407"/>
                </a:lnTo>
                <a:lnTo>
                  <a:pt x="968" y="4401"/>
                </a:lnTo>
                <a:lnTo>
                  <a:pt x="950" y="4398"/>
                </a:lnTo>
                <a:lnTo>
                  <a:pt x="933" y="4397"/>
                </a:lnTo>
                <a:lnTo>
                  <a:pt x="917" y="4399"/>
                </a:lnTo>
                <a:lnTo>
                  <a:pt x="901" y="4402"/>
                </a:lnTo>
                <a:lnTo>
                  <a:pt x="887" y="4408"/>
                </a:lnTo>
                <a:lnTo>
                  <a:pt x="872" y="4416"/>
                </a:lnTo>
                <a:lnTo>
                  <a:pt x="856" y="4425"/>
                </a:lnTo>
                <a:lnTo>
                  <a:pt x="841" y="4436"/>
                </a:lnTo>
                <a:lnTo>
                  <a:pt x="826" y="4448"/>
                </a:lnTo>
                <a:lnTo>
                  <a:pt x="793" y="4475"/>
                </a:lnTo>
                <a:lnTo>
                  <a:pt x="756" y="4506"/>
                </a:lnTo>
                <a:lnTo>
                  <a:pt x="736" y="4522"/>
                </a:lnTo>
                <a:lnTo>
                  <a:pt x="714" y="4539"/>
                </a:lnTo>
                <a:lnTo>
                  <a:pt x="692" y="4554"/>
                </a:lnTo>
                <a:lnTo>
                  <a:pt x="667" y="4570"/>
                </a:lnTo>
                <a:lnTo>
                  <a:pt x="640" y="4586"/>
                </a:lnTo>
                <a:lnTo>
                  <a:pt x="612" y="4602"/>
                </a:lnTo>
                <a:lnTo>
                  <a:pt x="580" y="4616"/>
                </a:lnTo>
                <a:lnTo>
                  <a:pt x="547" y="4630"/>
                </a:lnTo>
                <a:lnTo>
                  <a:pt x="511" y="4642"/>
                </a:lnTo>
                <a:lnTo>
                  <a:pt x="472" y="4654"/>
                </a:lnTo>
                <a:lnTo>
                  <a:pt x="430" y="4664"/>
                </a:lnTo>
                <a:lnTo>
                  <a:pt x="386" y="4672"/>
                </a:lnTo>
                <a:lnTo>
                  <a:pt x="338" y="4678"/>
                </a:lnTo>
                <a:lnTo>
                  <a:pt x="286" y="4683"/>
                </a:lnTo>
                <a:lnTo>
                  <a:pt x="231" y="4686"/>
                </a:lnTo>
                <a:lnTo>
                  <a:pt x="172" y="4686"/>
                </a:lnTo>
                <a:lnTo>
                  <a:pt x="192" y="4675"/>
                </a:lnTo>
                <a:lnTo>
                  <a:pt x="213" y="4663"/>
                </a:lnTo>
                <a:lnTo>
                  <a:pt x="231" y="4649"/>
                </a:lnTo>
                <a:lnTo>
                  <a:pt x="249" y="4636"/>
                </a:lnTo>
                <a:lnTo>
                  <a:pt x="266" y="4621"/>
                </a:lnTo>
                <a:lnTo>
                  <a:pt x="280" y="4606"/>
                </a:lnTo>
                <a:lnTo>
                  <a:pt x="295" y="4590"/>
                </a:lnTo>
                <a:lnTo>
                  <a:pt x="310" y="4575"/>
                </a:lnTo>
                <a:lnTo>
                  <a:pt x="322" y="4558"/>
                </a:lnTo>
                <a:lnTo>
                  <a:pt x="333" y="4541"/>
                </a:lnTo>
                <a:lnTo>
                  <a:pt x="345" y="4523"/>
                </a:lnTo>
                <a:lnTo>
                  <a:pt x="355" y="4505"/>
                </a:lnTo>
                <a:lnTo>
                  <a:pt x="364" y="4487"/>
                </a:lnTo>
                <a:lnTo>
                  <a:pt x="373" y="4468"/>
                </a:lnTo>
                <a:lnTo>
                  <a:pt x="381" y="4448"/>
                </a:lnTo>
                <a:lnTo>
                  <a:pt x="387" y="4429"/>
                </a:lnTo>
                <a:lnTo>
                  <a:pt x="393" y="4410"/>
                </a:lnTo>
                <a:lnTo>
                  <a:pt x="399" y="4391"/>
                </a:lnTo>
                <a:lnTo>
                  <a:pt x="403" y="4371"/>
                </a:lnTo>
                <a:lnTo>
                  <a:pt x="408" y="4351"/>
                </a:lnTo>
                <a:lnTo>
                  <a:pt x="411" y="4332"/>
                </a:lnTo>
                <a:lnTo>
                  <a:pt x="414" y="4312"/>
                </a:lnTo>
                <a:lnTo>
                  <a:pt x="417" y="4293"/>
                </a:lnTo>
                <a:lnTo>
                  <a:pt x="418" y="4274"/>
                </a:lnTo>
                <a:lnTo>
                  <a:pt x="420" y="4235"/>
                </a:lnTo>
                <a:lnTo>
                  <a:pt x="419" y="4198"/>
                </a:lnTo>
                <a:lnTo>
                  <a:pt x="417" y="4163"/>
                </a:lnTo>
                <a:lnTo>
                  <a:pt x="413" y="4129"/>
                </a:lnTo>
                <a:lnTo>
                  <a:pt x="407" y="4093"/>
                </a:lnTo>
                <a:lnTo>
                  <a:pt x="399" y="4057"/>
                </a:lnTo>
                <a:lnTo>
                  <a:pt x="390" y="4020"/>
                </a:lnTo>
                <a:lnTo>
                  <a:pt x="379" y="3983"/>
                </a:lnTo>
                <a:lnTo>
                  <a:pt x="367" y="3944"/>
                </a:lnTo>
                <a:lnTo>
                  <a:pt x="354" y="3906"/>
                </a:lnTo>
                <a:lnTo>
                  <a:pt x="340" y="3867"/>
                </a:lnTo>
                <a:lnTo>
                  <a:pt x="324" y="3826"/>
                </a:lnTo>
                <a:lnTo>
                  <a:pt x="293" y="3744"/>
                </a:lnTo>
                <a:lnTo>
                  <a:pt x="258" y="3657"/>
                </a:lnTo>
                <a:lnTo>
                  <a:pt x="222" y="3567"/>
                </a:lnTo>
                <a:lnTo>
                  <a:pt x="186" y="3471"/>
                </a:lnTo>
                <a:lnTo>
                  <a:pt x="168" y="3421"/>
                </a:lnTo>
                <a:lnTo>
                  <a:pt x="150" y="3372"/>
                </a:lnTo>
                <a:lnTo>
                  <a:pt x="133" y="3320"/>
                </a:lnTo>
                <a:lnTo>
                  <a:pt x="116" y="3266"/>
                </a:lnTo>
                <a:lnTo>
                  <a:pt x="100" y="3212"/>
                </a:lnTo>
                <a:lnTo>
                  <a:pt x="84" y="3155"/>
                </a:lnTo>
                <a:lnTo>
                  <a:pt x="70" y="3099"/>
                </a:lnTo>
                <a:lnTo>
                  <a:pt x="57" y="3039"/>
                </a:lnTo>
                <a:lnTo>
                  <a:pt x="45" y="2979"/>
                </a:lnTo>
                <a:lnTo>
                  <a:pt x="34" y="2917"/>
                </a:lnTo>
                <a:lnTo>
                  <a:pt x="23" y="2853"/>
                </a:lnTo>
                <a:lnTo>
                  <a:pt x="15" y="2788"/>
                </a:lnTo>
                <a:lnTo>
                  <a:pt x="9" y="2721"/>
                </a:lnTo>
                <a:lnTo>
                  <a:pt x="4" y="2651"/>
                </a:lnTo>
                <a:lnTo>
                  <a:pt x="1" y="2581"/>
                </a:lnTo>
                <a:lnTo>
                  <a:pt x="0" y="2508"/>
                </a:lnTo>
              </a:path>
            </a:pathLst>
          </a:custGeom>
          <a:solidFill>
            <a:schemeClr val="accent1">
              <a:alpha val="100000"/>
            </a:schemeClr>
          </a:solidFill>
        </p:spPr>
      </p:sp>
      <p:sp>
        <p:nvSpPr>
          <p:cNvPr id="14" name="Freeform 14"/>
          <p:cNvSpPr/>
          <p:nvPr/>
        </p:nvSpPr>
        <p:spPr>
          <a:xfrm>
            <a:off x="6245129" y="3010664"/>
            <a:ext cx="709613" cy="709803"/>
          </a:xfrm>
          <a:custGeom>
            <a:avLst/>
            <a:gdLst/>
            <a:ahLst/>
            <a:cxnLst/>
            <a:rect l="l" t="t" r="r" b="b"/>
            <a:pathLst>
              <a:path w="3575" h="3577">
                <a:moveTo>
                  <a:pt x="0" y="1788"/>
                </a:moveTo>
                <a:lnTo>
                  <a:pt x="2" y="1880"/>
                </a:lnTo>
                <a:lnTo>
                  <a:pt x="9" y="1972"/>
                </a:lnTo>
                <a:lnTo>
                  <a:pt x="20" y="2061"/>
                </a:lnTo>
                <a:lnTo>
                  <a:pt x="36" y="2149"/>
                </a:lnTo>
                <a:lnTo>
                  <a:pt x="56" y="2235"/>
                </a:lnTo>
                <a:lnTo>
                  <a:pt x="80" y="2320"/>
                </a:lnTo>
                <a:lnTo>
                  <a:pt x="108" y="2403"/>
                </a:lnTo>
                <a:lnTo>
                  <a:pt x="140" y="2485"/>
                </a:lnTo>
                <a:lnTo>
                  <a:pt x="175" y="2564"/>
                </a:lnTo>
                <a:lnTo>
                  <a:pt x="216" y="2641"/>
                </a:lnTo>
                <a:lnTo>
                  <a:pt x="259" y="2716"/>
                </a:lnTo>
                <a:lnTo>
                  <a:pt x="305" y="2788"/>
                </a:lnTo>
                <a:lnTo>
                  <a:pt x="355" y="2859"/>
                </a:lnTo>
                <a:lnTo>
                  <a:pt x="407" y="2927"/>
                </a:lnTo>
                <a:lnTo>
                  <a:pt x="464" y="2991"/>
                </a:lnTo>
                <a:lnTo>
                  <a:pt x="524" y="3053"/>
                </a:lnTo>
                <a:lnTo>
                  <a:pt x="586" y="3113"/>
                </a:lnTo>
                <a:lnTo>
                  <a:pt x="650" y="3169"/>
                </a:lnTo>
                <a:lnTo>
                  <a:pt x="717" y="3222"/>
                </a:lnTo>
                <a:lnTo>
                  <a:pt x="788" y="3272"/>
                </a:lnTo>
                <a:lnTo>
                  <a:pt x="860" y="3318"/>
                </a:lnTo>
                <a:lnTo>
                  <a:pt x="935" y="3361"/>
                </a:lnTo>
                <a:lnTo>
                  <a:pt x="1013" y="3400"/>
                </a:lnTo>
                <a:lnTo>
                  <a:pt x="1091" y="3436"/>
                </a:lnTo>
                <a:lnTo>
                  <a:pt x="1173" y="3469"/>
                </a:lnTo>
                <a:lnTo>
                  <a:pt x="1256" y="3497"/>
                </a:lnTo>
                <a:lnTo>
                  <a:pt x="1341" y="3521"/>
                </a:lnTo>
                <a:lnTo>
                  <a:pt x="1427" y="3541"/>
                </a:lnTo>
                <a:lnTo>
                  <a:pt x="1515" y="3557"/>
                </a:lnTo>
                <a:lnTo>
                  <a:pt x="1604" y="3568"/>
                </a:lnTo>
                <a:lnTo>
                  <a:pt x="1696" y="3575"/>
                </a:lnTo>
                <a:lnTo>
                  <a:pt x="1788" y="3577"/>
                </a:lnTo>
                <a:lnTo>
                  <a:pt x="1879" y="3575"/>
                </a:lnTo>
                <a:lnTo>
                  <a:pt x="1970" y="3568"/>
                </a:lnTo>
                <a:lnTo>
                  <a:pt x="2059" y="3557"/>
                </a:lnTo>
                <a:lnTo>
                  <a:pt x="2147" y="3541"/>
                </a:lnTo>
                <a:lnTo>
                  <a:pt x="2234" y="3521"/>
                </a:lnTo>
                <a:lnTo>
                  <a:pt x="2319" y="3497"/>
                </a:lnTo>
                <a:lnTo>
                  <a:pt x="2402" y="3469"/>
                </a:lnTo>
                <a:lnTo>
                  <a:pt x="2483" y="3436"/>
                </a:lnTo>
                <a:lnTo>
                  <a:pt x="2563" y="3400"/>
                </a:lnTo>
                <a:lnTo>
                  <a:pt x="2640" y="3361"/>
                </a:lnTo>
                <a:lnTo>
                  <a:pt x="2714" y="3318"/>
                </a:lnTo>
                <a:lnTo>
                  <a:pt x="2787" y="3272"/>
                </a:lnTo>
                <a:lnTo>
                  <a:pt x="2857" y="3222"/>
                </a:lnTo>
                <a:lnTo>
                  <a:pt x="2925" y="3169"/>
                </a:lnTo>
                <a:lnTo>
                  <a:pt x="2989" y="3113"/>
                </a:lnTo>
                <a:lnTo>
                  <a:pt x="3052" y="3053"/>
                </a:lnTo>
                <a:lnTo>
                  <a:pt x="3111" y="2991"/>
                </a:lnTo>
                <a:lnTo>
                  <a:pt x="3167" y="2927"/>
                </a:lnTo>
                <a:lnTo>
                  <a:pt x="3220" y="2859"/>
                </a:lnTo>
                <a:lnTo>
                  <a:pt x="3270" y="2788"/>
                </a:lnTo>
                <a:lnTo>
                  <a:pt x="3317" y="2716"/>
                </a:lnTo>
                <a:lnTo>
                  <a:pt x="3360" y="2641"/>
                </a:lnTo>
                <a:lnTo>
                  <a:pt x="3399" y="2564"/>
                </a:lnTo>
                <a:lnTo>
                  <a:pt x="3435" y="2485"/>
                </a:lnTo>
                <a:lnTo>
                  <a:pt x="3467" y="2403"/>
                </a:lnTo>
                <a:lnTo>
                  <a:pt x="3495" y="2320"/>
                </a:lnTo>
                <a:lnTo>
                  <a:pt x="3519" y="2235"/>
                </a:lnTo>
                <a:lnTo>
                  <a:pt x="3539" y="2149"/>
                </a:lnTo>
                <a:lnTo>
                  <a:pt x="3555" y="2061"/>
                </a:lnTo>
                <a:lnTo>
                  <a:pt x="3566" y="1972"/>
                </a:lnTo>
                <a:lnTo>
                  <a:pt x="3573" y="1880"/>
                </a:lnTo>
                <a:lnTo>
                  <a:pt x="3575" y="1788"/>
                </a:lnTo>
                <a:lnTo>
                  <a:pt x="3573" y="1696"/>
                </a:lnTo>
                <a:lnTo>
                  <a:pt x="3566" y="1605"/>
                </a:lnTo>
                <a:lnTo>
                  <a:pt x="3555" y="1516"/>
                </a:lnTo>
                <a:lnTo>
                  <a:pt x="3539" y="1427"/>
                </a:lnTo>
                <a:lnTo>
                  <a:pt x="3519" y="1341"/>
                </a:lnTo>
                <a:lnTo>
                  <a:pt x="3495" y="1256"/>
                </a:lnTo>
                <a:lnTo>
                  <a:pt x="3467" y="1173"/>
                </a:lnTo>
                <a:lnTo>
                  <a:pt x="3435" y="1092"/>
                </a:lnTo>
                <a:lnTo>
                  <a:pt x="3399" y="1012"/>
                </a:lnTo>
                <a:lnTo>
                  <a:pt x="3360" y="935"/>
                </a:lnTo>
                <a:lnTo>
                  <a:pt x="3317" y="861"/>
                </a:lnTo>
                <a:lnTo>
                  <a:pt x="3270" y="788"/>
                </a:lnTo>
                <a:lnTo>
                  <a:pt x="3220" y="718"/>
                </a:lnTo>
                <a:lnTo>
                  <a:pt x="3167" y="650"/>
                </a:lnTo>
                <a:lnTo>
                  <a:pt x="3111" y="585"/>
                </a:lnTo>
                <a:lnTo>
                  <a:pt x="3052" y="523"/>
                </a:lnTo>
                <a:lnTo>
                  <a:pt x="2989" y="464"/>
                </a:lnTo>
                <a:lnTo>
                  <a:pt x="2925" y="408"/>
                </a:lnTo>
                <a:lnTo>
                  <a:pt x="2857" y="355"/>
                </a:lnTo>
                <a:lnTo>
                  <a:pt x="2787" y="305"/>
                </a:lnTo>
                <a:lnTo>
                  <a:pt x="2714" y="258"/>
                </a:lnTo>
                <a:lnTo>
                  <a:pt x="2640" y="215"/>
                </a:lnTo>
                <a:lnTo>
                  <a:pt x="2563" y="175"/>
                </a:lnTo>
                <a:lnTo>
                  <a:pt x="2483" y="139"/>
                </a:lnTo>
                <a:lnTo>
                  <a:pt x="2402" y="108"/>
                </a:lnTo>
                <a:lnTo>
                  <a:pt x="2319" y="80"/>
                </a:lnTo>
                <a:lnTo>
                  <a:pt x="2234" y="56"/>
                </a:lnTo>
                <a:lnTo>
                  <a:pt x="2147" y="36"/>
                </a:lnTo>
                <a:lnTo>
                  <a:pt x="2059" y="20"/>
                </a:lnTo>
                <a:lnTo>
                  <a:pt x="1970" y="9"/>
                </a:lnTo>
                <a:lnTo>
                  <a:pt x="1879" y="2"/>
                </a:lnTo>
                <a:lnTo>
                  <a:pt x="1788" y="0"/>
                </a:lnTo>
                <a:lnTo>
                  <a:pt x="1696" y="2"/>
                </a:lnTo>
                <a:lnTo>
                  <a:pt x="1604" y="9"/>
                </a:lnTo>
                <a:lnTo>
                  <a:pt x="1515" y="20"/>
                </a:lnTo>
                <a:lnTo>
                  <a:pt x="1427" y="36"/>
                </a:lnTo>
                <a:lnTo>
                  <a:pt x="1341" y="56"/>
                </a:lnTo>
                <a:lnTo>
                  <a:pt x="1256" y="80"/>
                </a:lnTo>
                <a:lnTo>
                  <a:pt x="1173" y="108"/>
                </a:lnTo>
                <a:lnTo>
                  <a:pt x="1091" y="139"/>
                </a:lnTo>
                <a:lnTo>
                  <a:pt x="1013" y="175"/>
                </a:lnTo>
                <a:lnTo>
                  <a:pt x="935" y="215"/>
                </a:lnTo>
                <a:lnTo>
                  <a:pt x="860" y="258"/>
                </a:lnTo>
                <a:lnTo>
                  <a:pt x="788" y="305"/>
                </a:lnTo>
                <a:lnTo>
                  <a:pt x="717" y="355"/>
                </a:lnTo>
                <a:lnTo>
                  <a:pt x="650" y="408"/>
                </a:lnTo>
                <a:lnTo>
                  <a:pt x="586" y="464"/>
                </a:lnTo>
                <a:lnTo>
                  <a:pt x="524" y="523"/>
                </a:lnTo>
                <a:lnTo>
                  <a:pt x="464" y="585"/>
                </a:lnTo>
                <a:lnTo>
                  <a:pt x="407" y="650"/>
                </a:lnTo>
                <a:lnTo>
                  <a:pt x="355" y="718"/>
                </a:lnTo>
                <a:lnTo>
                  <a:pt x="305" y="788"/>
                </a:lnTo>
                <a:lnTo>
                  <a:pt x="259" y="861"/>
                </a:lnTo>
                <a:lnTo>
                  <a:pt x="216" y="935"/>
                </a:lnTo>
                <a:lnTo>
                  <a:pt x="175" y="1012"/>
                </a:lnTo>
                <a:lnTo>
                  <a:pt x="140" y="1092"/>
                </a:lnTo>
                <a:lnTo>
                  <a:pt x="108" y="1173"/>
                </a:lnTo>
                <a:lnTo>
                  <a:pt x="80" y="1256"/>
                </a:lnTo>
                <a:lnTo>
                  <a:pt x="56" y="1341"/>
                </a:lnTo>
                <a:lnTo>
                  <a:pt x="36" y="1427"/>
                </a:lnTo>
                <a:lnTo>
                  <a:pt x="20" y="1516"/>
                </a:lnTo>
                <a:lnTo>
                  <a:pt x="9" y="1605"/>
                </a:lnTo>
                <a:lnTo>
                  <a:pt x="2" y="1696"/>
                </a:lnTo>
                <a:lnTo>
                  <a:pt x="0" y="1788"/>
                </a:lnTo>
              </a:path>
            </a:pathLst>
          </a:custGeom>
          <a:solidFill>
            <a:schemeClr val="lt1">
              <a:alpha val="100000"/>
            </a:schemeClr>
          </a:solidFill>
          <a:ln w="19050">
            <a:solidFill>
              <a:schemeClr val="accent1">
                <a:alpha val="100000"/>
              </a:schemeClr>
            </a:solidFill>
            <a:prstDash val="solid"/>
          </a:ln>
        </p:spPr>
      </p:sp>
      <p:sp>
        <p:nvSpPr>
          <p:cNvPr id="15" name="Freeform 15"/>
          <p:cNvSpPr/>
          <p:nvPr/>
        </p:nvSpPr>
        <p:spPr>
          <a:xfrm>
            <a:off x="6043485" y="4598672"/>
            <a:ext cx="966788" cy="967073"/>
          </a:xfrm>
          <a:custGeom>
            <a:avLst/>
            <a:gdLst/>
            <a:ahLst/>
            <a:cxnLst/>
            <a:rect l="l" t="t" r="r" b="b"/>
            <a:pathLst>
              <a:path w="4869" h="4872">
                <a:moveTo>
                  <a:pt x="0" y="2509"/>
                </a:moveTo>
                <a:lnTo>
                  <a:pt x="1" y="2510"/>
                </a:lnTo>
                <a:lnTo>
                  <a:pt x="2" y="2512"/>
                </a:lnTo>
                <a:lnTo>
                  <a:pt x="1" y="2493"/>
                </a:lnTo>
                <a:lnTo>
                  <a:pt x="1" y="2474"/>
                </a:lnTo>
                <a:lnTo>
                  <a:pt x="0" y="2456"/>
                </a:lnTo>
                <a:lnTo>
                  <a:pt x="0" y="2437"/>
                </a:lnTo>
                <a:lnTo>
                  <a:pt x="3" y="2311"/>
                </a:lnTo>
                <a:lnTo>
                  <a:pt x="12" y="2187"/>
                </a:lnTo>
                <a:lnTo>
                  <a:pt x="28" y="2066"/>
                </a:lnTo>
                <a:lnTo>
                  <a:pt x="49" y="1945"/>
                </a:lnTo>
                <a:lnTo>
                  <a:pt x="76" y="1828"/>
                </a:lnTo>
                <a:lnTo>
                  <a:pt x="109" y="1712"/>
                </a:lnTo>
                <a:lnTo>
                  <a:pt x="147" y="1599"/>
                </a:lnTo>
                <a:lnTo>
                  <a:pt x="191" y="1488"/>
                </a:lnTo>
                <a:lnTo>
                  <a:pt x="240" y="1380"/>
                </a:lnTo>
                <a:lnTo>
                  <a:pt x="294" y="1275"/>
                </a:lnTo>
                <a:lnTo>
                  <a:pt x="353" y="1174"/>
                </a:lnTo>
                <a:lnTo>
                  <a:pt x="416" y="1075"/>
                </a:lnTo>
                <a:lnTo>
                  <a:pt x="483" y="979"/>
                </a:lnTo>
                <a:lnTo>
                  <a:pt x="555" y="887"/>
                </a:lnTo>
                <a:lnTo>
                  <a:pt x="632" y="798"/>
                </a:lnTo>
                <a:lnTo>
                  <a:pt x="713" y="714"/>
                </a:lnTo>
                <a:lnTo>
                  <a:pt x="798" y="634"/>
                </a:lnTo>
                <a:lnTo>
                  <a:pt x="886" y="557"/>
                </a:lnTo>
                <a:lnTo>
                  <a:pt x="978" y="485"/>
                </a:lnTo>
                <a:lnTo>
                  <a:pt x="1073" y="416"/>
                </a:lnTo>
                <a:lnTo>
                  <a:pt x="1172" y="353"/>
                </a:lnTo>
                <a:lnTo>
                  <a:pt x="1274" y="294"/>
                </a:lnTo>
                <a:lnTo>
                  <a:pt x="1379" y="240"/>
                </a:lnTo>
                <a:lnTo>
                  <a:pt x="1486" y="192"/>
                </a:lnTo>
                <a:lnTo>
                  <a:pt x="1598" y="148"/>
                </a:lnTo>
                <a:lnTo>
                  <a:pt x="1710" y="111"/>
                </a:lnTo>
                <a:lnTo>
                  <a:pt x="1825" y="77"/>
                </a:lnTo>
                <a:lnTo>
                  <a:pt x="1944" y="50"/>
                </a:lnTo>
                <a:lnTo>
                  <a:pt x="2063" y="28"/>
                </a:lnTo>
                <a:lnTo>
                  <a:pt x="2185" y="14"/>
                </a:lnTo>
                <a:lnTo>
                  <a:pt x="2309" y="3"/>
                </a:lnTo>
                <a:lnTo>
                  <a:pt x="2434" y="0"/>
                </a:lnTo>
                <a:lnTo>
                  <a:pt x="2559" y="3"/>
                </a:lnTo>
                <a:lnTo>
                  <a:pt x="2683" y="14"/>
                </a:lnTo>
                <a:lnTo>
                  <a:pt x="2805" y="28"/>
                </a:lnTo>
                <a:lnTo>
                  <a:pt x="2925" y="50"/>
                </a:lnTo>
                <a:lnTo>
                  <a:pt x="3042" y="77"/>
                </a:lnTo>
                <a:lnTo>
                  <a:pt x="3159" y="111"/>
                </a:lnTo>
                <a:lnTo>
                  <a:pt x="3271" y="148"/>
                </a:lnTo>
                <a:lnTo>
                  <a:pt x="3382" y="192"/>
                </a:lnTo>
                <a:lnTo>
                  <a:pt x="3490" y="240"/>
                </a:lnTo>
                <a:lnTo>
                  <a:pt x="3595" y="294"/>
                </a:lnTo>
                <a:lnTo>
                  <a:pt x="3697" y="353"/>
                </a:lnTo>
                <a:lnTo>
                  <a:pt x="3795" y="416"/>
                </a:lnTo>
                <a:lnTo>
                  <a:pt x="3891" y="485"/>
                </a:lnTo>
                <a:lnTo>
                  <a:pt x="3982" y="557"/>
                </a:lnTo>
                <a:lnTo>
                  <a:pt x="4071" y="634"/>
                </a:lnTo>
                <a:lnTo>
                  <a:pt x="4156" y="714"/>
                </a:lnTo>
                <a:lnTo>
                  <a:pt x="4236" y="798"/>
                </a:lnTo>
                <a:lnTo>
                  <a:pt x="4312" y="887"/>
                </a:lnTo>
                <a:lnTo>
                  <a:pt x="4385" y="979"/>
                </a:lnTo>
                <a:lnTo>
                  <a:pt x="4453" y="1075"/>
                </a:lnTo>
                <a:lnTo>
                  <a:pt x="4516" y="1174"/>
                </a:lnTo>
                <a:lnTo>
                  <a:pt x="4575" y="1275"/>
                </a:lnTo>
                <a:lnTo>
                  <a:pt x="4629" y="1380"/>
                </a:lnTo>
                <a:lnTo>
                  <a:pt x="4678" y="1488"/>
                </a:lnTo>
                <a:lnTo>
                  <a:pt x="4722" y="1599"/>
                </a:lnTo>
                <a:lnTo>
                  <a:pt x="4759" y="1712"/>
                </a:lnTo>
                <a:lnTo>
                  <a:pt x="4792" y="1828"/>
                </a:lnTo>
                <a:lnTo>
                  <a:pt x="4820" y="1945"/>
                </a:lnTo>
                <a:lnTo>
                  <a:pt x="4841" y="2066"/>
                </a:lnTo>
                <a:lnTo>
                  <a:pt x="4856" y="2187"/>
                </a:lnTo>
                <a:lnTo>
                  <a:pt x="4866" y="2311"/>
                </a:lnTo>
                <a:lnTo>
                  <a:pt x="4869" y="2437"/>
                </a:lnTo>
                <a:lnTo>
                  <a:pt x="4866" y="2562"/>
                </a:lnTo>
                <a:lnTo>
                  <a:pt x="4856" y="2686"/>
                </a:lnTo>
                <a:lnTo>
                  <a:pt x="4841" y="2808"/>
                </a:lnTo>
                <a:lnTo>
                  <a:pt x="4820" y="2927"/>
                </a:lnTo>
                <a:lnTo>
                  <a:pt x="4792" y="3045"/>
                </a:lnTo>
                <a:lnTo>
                  <a:pt x="4759" y="3160"/>
                </a:lnTo>
                <a:lnTo>
                  <a:pt x="4722" y="3274"/>
                </a:lnTo>
                <a:lnTo>
                  <a:pt x="4678" y="3385"/>
                </a:lnTo>
                <a:lnTo>
                  <a:pt x="4629" y="3492"/>
                </a:lnTo>
                <a:lnTo>
                  <a:pt x="4575" y="3597"/>
                </a:lnTo>
                <a:lnTo>
                  <a:pt x="4516" y="3699"/>
                </a:lnTo>
                <a:lnTo>
                  <a:pt x="4453" y="3799"/>
                </a:lnTo>
                <a:lnTo>
                  <a:pt x="4385" y="3893"/>
                </a:lnTo>
                <a:lnTo>
                  <a:pt x="4312" y="3986"/>
                </a:lnTo>
                <a:lnTo>
                  <a:pt x="4236" y="4074"/>
                </a:lnTo>
                <a:lnTo>
                  <a:pt x="4156" y="4158"/>
                </a:lnTo>
                <a:lnTo>
                  <a:pt x="4071" y="4239"/>
                </a:lnTo>
                <a:lnTo>
                  <a:pt x="3982" y="4316"/>
                </a:lnTo>
                <a:lnTo>
                  <a:pt x="3891" y="4388"/>
                </a:lnTo>
                <a:lnTo>
                  <a:pt x="3795" y="4456"/>
                </a:lnTo>
                <a:lnTo>
                  <a:pt x="3697" y="4519"/>
                </a:lnTo>
                <a:lnTo>
                  <a:pt x="3595" y="4578"/>
                </a:lnTo>
                <a:lnTo>
                  <a:pt x="3490" y="4632"/>
                </a:lnTo>
                <a:lnTo>
                  <a:pt x="3382" y="4680"/>
                </a:lnTo>
                <a:lnTo>
                  <a:pt x="3271" y="4724"/>
                </a:lnTo>
                <a:lnTo>
                  <a:pt x="3159" y="4763"/>
                </a:lnTo>
                <a:lnTo>
                  <a:pt x="3042" y="4795"/>
                </a:lnTo>
                <a:lnTo>
                  <a:pt x="2925" y="4822"/>
                </a:lnTo>
                <a:lnTo>
                  <a:pt x="2805" y="4844"/>
                </a:lnTo>
                <a:lnTo>
                  <a:pt x="2683" y="4860"/>
                </a:lnTo>
                <a:lnTo>
                  <a:pt x="2559" y="4869"/>
                </a:lnTo>
                <a:lnTo>
                  <a:pt x="2434" y="4872"/>
                </a:lnTo>
                <a:lnTo>
                  <a:pt x="2389" y="4872"/>
                </a:lnTo>
                <a:lnTo>
                  <a:pt x="2345" y="4871"/>
                </a:lnTo>
                <a:lnTo>
                  <a:pt x="2300" y="4869"/>
                </a:lnTo>
                <a:lnTo>
                  <a:pt x="2256" y="4866"/>
                </a:lnTo>
                <a:lnTo>
                  <a:pt x="2212" y="4862"/>
                </a:lnTo>
                <a:lnTo>
                  <a:pt x="2169" y="4858"/>
                </a:lnTo>
                <a:lnTo>
                  <a:pt x="2125" y="4853"/>
                </a:lnTo>
                <a:lnTo>
                  <a:pt x="2082" y="4847"/>
                </a:lnTo>
                <a:lnTo>
                  <a:pt x="2040" y="4840"/>
                </a:lnTo>
                <a:lnTo>
                  <a:pt x="1998" y="4834"/>
                </a:lnTo>
                <a:lnTo>
                  <a:pt x="1956" y="4826"/>
                </a:lnTo>
                <a:lnTo>
                  <a:pt x="1913" y="4817"/>
                </a:lnTo>
                <a:lnTo>
                  <a:pt x="1873" y="4808"/>
                </a:lnTo>
                <a:lnTo>
                  <a:pt x="1831" y="4798"/>
                </a:lnTo>
                <a:lnTo>
                  <a:pt x="1789" y="4786"/>
                </a:lnTo>
                <a:lnTo>
                  <a:pt x="1749" y="4774"/>
                </a:lnTo>
                <a:lnTo>
                  <a:pt x="1708" y="4762"/>
                </a:lnTo>
                <a:lnTo>
                  <a:pt x="1668" y="4749"/>
                </a:lnTo>
                <a:lnTo>
                  <a:pt x="1628" y="4734"/>
                </a:lnTo>
                <a:lnTo>
                  <a:pt x="1588" y="4720"/>
                </a:lnTo>
                <a:lnTo>
                  <a:pt x="1548" y="4705"/>
                </a:lnTo>
                <a:lnTo>
                  <a:pt x="1509" y="4689"/>
                </a:lnTo>
                <a:lnTo>
                  <a:pt x="1469" y="4672"/>
                </a:lnTo>
                <a:lnTo>
                  <a:pt x="1431" y="4654"/>
                </a:lnTo>
                <a:lnTo>
                  <a:pt x="1392" y="4636"/>
                </a:lnTo>
                <a:lnTo>
                  <a:pt x="1353" y="4617"/>
                </a:lnTo>
                <a:lnTo>
                  <a:pt x="1315" y="4598"/>
                </a:lnTo>
                <a:lnTo>
                  <a:pt x="1277" y="4578"/>
                </a:lnTo>
                <a:lnTo>
                  <a:pt x="1238" y="4556"/>
                </a:lnTo>
                <a:lnTo>
                  <a:pt x="1201" y="4535"/>
                </a:lnTo>
                <a:lnTo>
                  <a:pt x="1163" y="4512"/>
                </a:lnTo>
                <a:lnTo>
                  <a:pt x="1126" y="4490"/>
                </a:lnTo>
                <a:lnTo>
                  <a:pt x="1105" y="4477"/>
                </a:lnTo>
                <a:lnTo>
                  <a:pt x="1083" y="4464"/>
                </a:lnTo>
                <a:lnTo>
                  <a:pt x="1057" y="4447"/>
                </a:lnTo>
                <a:lnTo>
                  <a:pt x="1026" y="4428"/>
                </a:lnTo>
                <a:lnTo>
                  <a:pt x="1005" y="4416"/>
                </a:lnTo>
                <a:lnTo>
                  <a:pt x="986" y="4407"/>
                </a:lnTo>
                <a:lnTo>
                  <a:pt x="967" y="4401"/>
                </a:lnTo>
                <a:lnTo>
                  <a:pt x="950" y="4397"/>
                </a:lnTo>
                <a:lnTo>
                  <a:pt x="933" y="4397"/>
                </a:lnTo>
                <a:lnTo>
                  <a:pt x="917" y="4398"/>
                </a:lnTo>
                <a:lnTo>
                  <a:pt x="901" y="4403"/>
                </a:lnTo>
                <a:lnTo>
                  <a:pt x="887" y="4409"/>
                </a:lnTo>
                <a:lnTo>
                  <a:pt x="871" y="4416"/>
                </a:lnTo>
                <a:lnTo>
                  <a:pt x="856" y="4426"/>
                </a:lnTo>
                <a:lnTo>
                  <a:pt x="840" y="4436"/>
                </a:lnTo>
                <a:lnTo>
                  <a:pt x="825" y="4448"/>
                </a:lnTo>
                <a:lnTo>
                  <a:pt x="792" y="4476"/>
                </a:lnTo>
                <a:lnTo>
                  <a:pt x="756" y="4507"/>
                </a:lnTo>
                <a:lnTo>
                  <a:pt x="736" y="4522"/>
                </a:lnTo>
                <a:lnTo>
                  <a:pt x="714" y="4538"/>
                </a:lnTo>
                <a:lnTo>
                  <a:pt x="692" y="4554"/>
                </a:lnTo>
                <a:lnTo>
                  <a:pt x="667" y="4571"/>
                </a:lnTo>
                <a:lnTo>
                  <a:pt x="640" y="4587"/>
                </a:lnTo>
                <a:lnTo>
                  <a:pt x="612" y="4601"/>
                </a:lnTo>
                <a:lnTo>
                  <a:pt x="580" y="4616"/>
                </a:lnTo>
                <a:lnTo>
                  <a:pt x="546" y="4630"/>
                </a:lnTo>
                <a:lnTo>
                  <a:pt x="510" y="4642"/>
                </a:lnTo>
                <a:lnTo>
                  <a:pt x="472" y="4653"/>
                </a:lnTo>
                <a:lnTo>
                  <a:pt x="430" y="4663"/>
                </a:lnTo>
                <a:lnTo>
                  <a:pt x="385" y="4672"/>
                </a:lnTo>
                <a:lnTo>
                  <a:pt x="338" y="4679"/>
                </a:lnTo>
                <a:lnTo>
                  <a:pt x="286" y="4684"/>
                </a:lnTo>
                <a:lnTo>
                  <a:pt x="231" y="4686"/>
                </a:lnTo>
                <a:lnTo>
                  <a:pt x="172" y="4686"/>
                </a:lnTo>
                <a:lnTo>
                  <a:pt x="193" y="4675"/>
                </a:lnTo>
                <a:lnTo>
                  <a:pt x="212" y="4662"/>
                </a:lnTo>
                <a:lnTo>
                  <a:pt x="231" y="4650"/>
                </a:lnTo>
                <a:lnTo>
                  <a:pt x="249" y="4636"/>
                </a:lnTo>
                <a:lnTo>
                  <a:pt x="265" y="4622"/>
                </a:lnTo>
                <a:lnTo>
                  <a:pt x="280" y="4606"/>
                </a:lnTo>
                <a:lnTo>
                  <a:pt x="295" y="4591"/>
                </a:lnTo>
                <a:lnTo>
                  <a:pt x="309" y="4574"/>
                </a:lnTo>
                <a:lnTo>
                  <a:pt x="321" y="4557"/>
                </a:lnTo>
                <a:lnTo>
                  <a:pt x="333" y="4541"/>
                </a:lnTo>
                <a:lnTo>
                  <a:pt x="345" y="4522"/>
                </a:lnTo>
                <a:lnTo>
                  <a:pt x="355" y="4504"/>
                </a:lnTo>
                <a:lnTo>
                  <a:pt x="364" y="4486"/>
                </a:lnTo>
                <a:lnTo>
                  <a:pt x="373" y="4467"/>
                </a:lnTo>
                <a:lnTo>
                  <a:pt x="380" y="4449"/>
                </a:lnTo>
                <a:lnTo>
                  <a:pt x="386" y="4430"/>
                </a:lnTo>
                <a:lnTo>
                  <a:pt x="393" y="4410"/>
                </a:lnTo>
                <a:lnTo>
                  <a:pt x="399" y="4391"/>
                </a:lnTo>
                <a:lnTo>
                  <a:pt x="403" y="4371"/>
                </a:lnTo>
                <a:lnTo>
                  <a:pt x="408" y="4351"/>
                </a:lnTo>
                <a:lnTo>
                  <a:pt x="411" y="4332"/>
                </a:lnTo>
                <a:lnTo>
                  <a:pt x="413" y="4313"/>
                </a:lnTo>
                <a:lnTo>
                  <a:pt x="416" y="4292"/>
                </a:lnTo>
                <a:lnTo>
                  <a:pt x="418" y="4273"/>
                </a:lnTo>
                <a:lnTo>
                  <a:pt x="419" y="4235"/>
                </a:lnTo>
                <a:lnTo>
                  <a:pt x="419" y="4199"/>
                </a:lnTo>
                <a:lnTo>
                  <a:pt x="417" y="4163"/>
                </a:lnTo>
                <a:lnTo>
                  <a:pt x="412" y="4129"/>
                </a:lnTo>
                <a:lnTo>
                  <a:pt x="407" y="4093"/>
                </a:lnTo>
                <a:lnTo>
                  <a:pt x="399" y="4057"/>
                </a:lnTo>
                <a:lnTo>
                  <a:pt x="390" y="4021"/>
                </a:lnTo>
                <a:lnTo>
                  <a:pt x="378" y="3984"/>
                </a:lnTo>
                <a:lnTo>
                  <a:pt x="367" y="3945"/>
                </a:lnTo>
                <a:lnTo>
                  <a:pt x="354" y="3907"/>
                </a:lnTo>
                <a:lnTo>
                  <a:pt x="339" y="3867"/>
                </a:lnTo>
                <a:lnTo>
                  <a:pt x="324" y="3827"/>
                </a:lnTo>
                <a:lnTo>
                  <a:pt x="292" y="3743"/>
                </a:lnTo>
                <a:lnTo>
                  <a:pt x="258" y="3657"/>
                </a:lnTo>
                <a:lnTo>
                  <a:pt x="222" y="3566"/>
                </a:lnTo>
                <a:lnTo>
                  <a:pt x="186" y="3472"/>
                </a:lnTo>
                <a:lnTo>
                  <a:pt x="168" y="3422"/>
                </a:lnTo>
                <a:lnTo>
                  <a:pt x="150" y="3371"/>
                </a:lnTo>
                <a:lnTo>
                  <a:pt x="133" y="3319"/>
                </a:lnTo>
                <a:lnTo>
                  <a:pt x="116" y="3266"/>
                </a:lnTo>
                <a:lnTo>
                  <a:pt x="100" y="3212"/>
                </a:lnTo>
                <a:lnTo>
                  <a:pt x="84" y="3156"/>
                </a:lnTo>
                <a:lnTo>
                  <a:pt x="70" y="3098"/>
                </a:lnTo>
                <a:lnTo>
                  <a:pt x="56" y="3040"/>
                </a:lnTo>
                <a:lnTo>
                  <a:pt x="44" y="2979"/>
                </a:lnTo>
                <a:lnTo>
                  <a:pt x="33" y="2917"/>
                </a:lnTo>
                <a:lnTo>
                  <a:pt x="23" y="2854"/>
                </a:lnTo>
                <a:lnTo>
                  <a:pt x="16" y="2788"/>
                </a:lnTo>
                <a:lnTo>
                  <a:pt x="9" y="2721"/>
                </a:lnTo>
                <a:lnTo>
                  <a:pt x="4" y="2652"/>
                </a:lnTo>
                <a:lnTo>
                  <a:pt x="1" y="2581"/>
                </a:lnTo>
                <a:lnTo>
                  <a:pt x="0" y="2509"/>
                </a:lnTo>
              </a:path>
            </a:pathLst>
          </a:custGeom>
          <a:solidFill>
            <a:schemeClr val="accent1">
              <a:alpha val="100000"/>
            </a:schemeClr>
          </a:solidFill>
        </p:spPr>
      </p:sp>
      <p:sp>
        <p:nvSpPr>
          <p:cNvPr id="16" name="Freeform 16"/>
          <p:cNvSpPr/>
          <p:nvPr/>
        </p:nvSpPr>
        <p:spPr>
          <a:xfrm>
            <a:off x="6172072" y="4727260"/>
            <a:ext cx="709613" cy="709803"/>
          </a:xfrm>
          <a:custGeom>
            <a:avLst/>
            <a:gdLst/>
            <a:ahLst/>
            <a:cxnLst/>
            <a:rect l="l" t="t" r="r" b="b"/>
            <a:pathLst>
              <a:path w="3575" h="3578">
                <a:moveTo>
                  <a:pt x="0" y="1790"/>
                </a:moveTo>
                <a:lnTo>
                  <a:pt x="2" y="1881"/>
                </a:lnTo>
                <a:lnTo>
                  <a:pt x="9" y="1972"/>
                </a:lnTo>
                <a:lnTo>
                  <a:pt x="20" y="2061"/>
                </a:lnTo>
                <a:lnTo>
                  <a:pt x="36" y="2150"/>
                </a:lnTo>
                <a:lnTo>
                  <a:pt x="56" y="2236"/>
                </a:lnTo>
                <a:lnTo>
                  <a:pt x="80" y="2322"/>
                </a:lnTo>
                <a:lnTo>
                  <a:pt x="108" y="2404"/>
                </a:lnTo>
                <a:lnTo>
                  <a:pt x="139" y="2485"/>
                </a:lnTo>
                <a:lnTo>
                  <a:pt x="175" y="2565"/>
                </a:lnTo>
                <a:lnTo>
                  <a:pt x="215" y="2642"/>
                </a:lnTo>
                <a:lnTo>
                  <a:pt x="258" y="2718"/>
                </a:lnTo>
                <a:lnTo>
                  <a:pt x="305" y="2790"/>
                </a:lnTo>
                <a:lnTo>
                  <a:pt x="355" y="2860"/>
                </a:lnTo>
                <a:lnTo>
                  <a:pt x="408" y="2927"/>
                </a:lnTo>
                <a:lnTo>
                  <a:pt x="464" y="2993"/>
                </a:lnTo>
                <a:lnTo>
                  <a:pt x="523" y="3055"/>
                </a:lnTo>
                <a:lnTo>
                  <a:pt x="585" y="3113"/>
                </a:lnTo>
                <a:lnTo>
                  <a:pt x="650" y="3170"/>
                </a:lnTo>
                <a:lnTo>
                  <a:pt x="717" y="3223"/>
                </a:lnTo>
                <a:lnTo>
                  <a:pt x="787" y="3272"/>
                </a:lnTo>
                <a:lnTo>
                  <a:pt x="861" y="3320"/>
                </a:lnTo>
                <a:lnTo>
                  <a:pt x="935" y="3362"/>
                </a:lnTo>
                <a:lnTo>
                  <a:pt x="1012" y="3402"/>
                </a:lnTo>
                <a:lnTo>
                  <a:pt x="1092" y="3438"/>
                </a:lnTo>
                <a:lnTo>
                  <a:pt x="1173" y="3470"/>
                </a:lnTo>
                <a:lnTo>
                  <a:pt x="1255" y="3498"/>
                </a:lnTo>
                <a:lnTo>
                  <a:pt x="1341" y="3521"/>
                </a:lnTo>
                <a:lnTo>
                  <a:pt x="1427" y="3542"/>
                </a:lnTo>
                <a:lnTo>
                  <a:pt x="1515" y="3558"/>
                </a:lnTo>
                <a:lnTo>
                  <a:pt x="1604" y="3569"/>
                </a:lnTo>
                <a:lnTo>
                  <a:pt x="1696" y="3576"/>
                </a:lnTo>
                <a:lnTo>
                  <a:pt x="1787" y="3578"/>
                </a:lnTo>
                <a:lnTo>
                  <a:pt x="1879" y="3576"/>
                </a:lnTo>
                <a:lnTo>
                  <a:pt x="1971" y="3569"/>
                </a:lnTo>
                <a:lnTo>
                  <a:pt x="2060" y="3558"/>
                </a:lnTo>
                <a:lnTo>
                  <a:pt x="2148" y="3542"/>
                </a:lnTo>
                <a:lnTo>
                  <a:pt x="2234" y="3521"/>
                </a:lnTo>
                <a:lnTo>
                  <a:pt x="2319" y="3498"/>
                </a:lnTo>
                <a:lnTo>
                  <a:pt x="2402" y="3470"/>
                </a:lnTo>
                <a:lnTo>
                  <a:pt x="2483" y="3438"/>
                </a:lnTo>
                <a:lnTo>
                  <a:pt x="2562" y="3402"/>
                </a:lnTo>
                <a:lnTo>
                  <a:pt x="2640" y="3362"/>
                </a:lnTo>
                <a:lnTo>
                  <a:pt x="2714" y="3320"/>
                </a:lnTo>
                <a:lnTo>
                  <a:pt x="2786" y="3272"/>
                </a:lnTo>
                <a:lnTo>
                  <a:pt x="2857" y="3223"/>
                </a:lnTo>
                <a:lnTo>
                  <a:pt x="2925" y="3170"/>
                </a:lnTo>
                <a:lnTo>
                  <a:pt x="2989" y="3113"/>
                </a:lnTo>
                <a:lnTo>
                  <a:pt x="3051" y="3055"/>
                </a:lnTo>
                <a:lnTo>
                  <a:pt x="3111" y="2993"/>
                </a:lnTo>
                <a:lnTo>
                  <a:pt x="3167" y="2927"/>
                </a:lnTo>
                <a:lnTo>
                  <a:pt x="3220" y="2860"/>
                </a:lnTo>
                <a:lnTo>
                  <a:pt x="3270" y="2790"/>
                </a:lnTo>
                <a:lnTo>
                  <a:pt x="3316" y="2718"/>
                </a:lnTo>
                <a:lnTo>
                  <a:pt x="3359" y="2642"/>
                </a:lnTo>
                <a:lnTo>
                  <a:pt x="3398" y="2565"/>
                </a:lnTo>
                <a:lnTo>
                  <a:pt x="3434" y="2485"/>
                </a:lnTo>
                <a:lnTo>
                  <a:pt x="3467" y="2404"/>
                </a:lnTo>
                <a:lnTo>
                  <a:pt x="3495" y="2322"/>
                </a:lnTo>
                <a:lnTo>
                  <a:pt x="3519" y="2236"/>
                </a:lnTo>
                <a:lnTo>
                  <a:pt x="3539" y="2150"/>
                </a:lnTo>
                <a:lnTo>
                  <a:pt x="3555" y="2061"/>
                </a:lnTo>
                <a:lnTo>
                  <a:pt x="3566" y="1972"/>
                </a:lnTo>
                <a:lnTo>
                  <a:pt x="3573" y="1881"/>
                </a:lnTo>
                <a:lnTo>
                  <a:pt x="3575" y="1790"/>
                </a:lnTo>
                <a:lnTo>
                  <a:pt x="3573" y="1697"/>
                </a:lnTo>
                <a:lnTo>
                  <a:pt x="3566" y="1607"/>
                </a:lnTo>
                <a:lnTo>
                  <a:pt x="3555" y="1517"/>
                </a:lnTo>
                <a:lnTo>
                  <a:pt x="3539" y="1429"/>
                </a:lnTo>
                <a:lnTo>
                  <a:pt x="3519" y="1342"/>
                </a:lnTo>
                <a:lnTo>
                  <a:pt x="3495" y="1257"/>
                </a:lnTo>
                <a:lnTo>
                  <a:pt x="3467" y="1174"/>
                </a:lnTo>
                <a:lnTo>
                  <a:pt x="3434" y="1093"/>
                </a:lnTo>
                <a:lnTo>
                  <a:pt x="3398" y="1014"/>
                </a:lnTo>
                <a:lnTo>
                  <a:pt x="3359" y="936"/>
                </a:lnTo>
                <a:lnTo>
                  <a:pt x="3316" y="862"/>
                </a:lnTo>
                <a:lnTo>
                  <a:pt x="3270" y="790"/>
                </a:lnTo>
                <a:lnTo>
                  <a:pt x="3220" y="718"/>
                </a:lnTo>
                <a:lnTo>
                  <a:pt x="3167" y="651"/>
                </a:lnTo>
                <a:lnTo>
                  <a:pt x="3111" y="587"/>
                </a:lnTo>
                <a:lnTo>
                  <a:pt x="3051" y="525"/>
                </a:lnTo>
                <a:lnTo>
                  <a:pt x="2989" y="465"/>
                </a:lnTo>
                <a:lnTo>
                  <a:pt x="2925" y="408"/>
                </a:lnTo>
                <a:lnTo>
                  <a:pt x="2857" y="355"/>
                </a:lnTo>
                <a:lnTo>
                  <a:pt x="2786" y="306"/>
                </a:lnTo>
                <a:lnTo>
                  <a:pt x="2714" y="260"/>
                </a:lnTo>
                <a:lnTo>
                  <a:pt x="2640" y="217"/>
                </a:lnTo>
                <a:lnTo>
                  <a:pt x="2562" y="177"/>
                </a:lnTo>
                <a:lnTo>
                  <a:pt x="2483" y="141"/>
                </a:lnTo>
                <a:lnTo>
                  <a:pt x="2402" y="108"/>
                </a:lnTo>
                <a:lnTo>
                  <a:pt x="2319" y="80"/>
                </a:lnTo>
                <a:lnTo>
                  <a:pt x="2234" y="57"/>
                </a:lnTo>
                <a:lnTo>
                  <a:pt x="2148" y="36"/>
                </a:lnTo>
                <a:lnTo>
                  <a:pt x="2060" y="21"/>
                </a:lnTo>
                <a:lnTo>
                  <a:pt x="1971" y="9"/>
                </a:lnTo>
                <a:lnTo>
                  <a:pt x="1879" y="3"/>
                </a:lnTo>
                <a:lnTo>
                  <a:pt x="1787" y="0"/>
                </a:lnTo>
                <a:lnTo>
                  <a:pt x="1696" y="3"/>
                </a:lnTo>
                <a:lnTo>
                  <a:pt x="1604" y="9"/>
                </a:lnTo>
                <a:lnTo>
                  <a:pt x="1515" y="21"/>
                </a:lnTo>
                <a:lnTo>
                  <a:pt x="1427" y="36"/>
                </a:lnTo>
                <a:lnTo>
                  <a:pt x="1341" y="57"/>
                </a:lnTo>
                <a:lnTo>
                  <a:pt x="1255" y="80"/>
                </a:lnTo>
                <a:lnTo>
                  <a:pt x="1173" y="108"/>
                </a:lnTo>
                <a:lnTo>
                  <a:pt x="1092" y="141"/>
                </a:lnTo>
                <a:lnTo>
                  <a:pt x="1012" y="177"/>
                </a:lnTo>
                <a:lnTo>
                  <a:pt x="935" y="217"/>
                </a:lnTo>
                <a:lnTo>
                  <a:pt x="861" y="260"/>
                </a:lnTo>
                <a:lnTo>
                  <a:pt x="787" y="306"/>
                </a:lnTo>
                <a:lnTo>
                  <a:pt x="717" y="355"/>
                </a:lnTo>
                <a:lnTo>
                  <a:pt x="650" y="408"/>
                </a:lnTo>
                <a:lnTo>
                  <a:pt x="585" y="465"/>
                </a:lnTo>
                <a:lnTo>
                  <a:pt x="523" y="525"/>
                </a:lnTo>
                <a:lnTo>
                  <a:pt x="464" y="587"/>
                </a:lnTo>
                <a:lnTo>
                  <a:pt x="408" y="651"/>
                </a:lnTo>
                <a:lnTo>
                  <a:pt x="355" y="718"/>
                </a:lnTo>
                <a:lnTo>
                  <a:pt x="305" y="790"/>
                </a:lnTo>
                <a:lnTo>
                  <a:pt x="258" y="862"/>
                </a:lnTo>
                <a:lnTo>
                  <a:pt x="215" y="936"/>
                </a:lnTo>
                <a:lnTo>
                  <a:pt x="175" y="1014"/>
                </a:lnTo>
                <a:lnTo>
                  <a:pt x="139" y="1093"/>
                </a:lnTo>
                <a:lnTo>
                  <a:pt x="108" y="1174"/>
                </a:lnTo>
                <a:lnTo>
                  <a:pt x="80" y="1257"/>
                </a:lnTo>
                <a:lnTo>
                  <a:pt x="56" y="1342"/>
                </a:lnTo>
                <a:lnTo>
                  <a:pt x="36" y="1429"/>
                </a:lnTo>
                <a:lnTo>
                  <a:pt x="20" y="1517"/>
                </a:lnTo>
                <a:lnTo>
                  <a:pt x="9" y="1607"/>
                </a:lnTo>
                <a:lnTo>
                  <a:pt x="2" y="1697"/>
                </a:lnTo>
                <a:lnTo>
                  <a:pt x="0" y="1790"/>
                </a:lnTo>
              </a:path>
            </a:pathLst>
          </a:custGeom>
          <a:solidFill>
            <a:schemeClr val="lt1">
              <a:alpha val="100000"/>
            </a:schemeClr>
          </a:solidFill>
          <a:ln w="19050">
            <a:solidFill>
              <a:schemeClr val="accent1">
                <a:alpha val="100000"/>
              </a:schemeClr>
            </a:solidFill>
            <a:prstDash val="solid"/>
          </a:ln>
        </p:spPr>
      </p:sp>
      <p:sp>
        <p:nvSpPr>
          <p:cNvPr id="17" name="Freeform 17"/>
          <p:cNvSpPr/>
          <p:nvPr/>
        </p:nvSpPr>
        <p:spPr>
          <a:xfrm>
            <a:off x="5146516" y="3660174"/>
            <a:ext cx="966788" cy="967073"/>
          </a:xfrm>
          <a:custGeom>
            <a:avLst/>
            <a:gdLst/>
            <a:ahLst/>
            <a:cxnLst/>
            <a:rect l="l" t="t" r="r" b="b"/>
            <a:pathLst>
              <a:path w="4869" h="4872">
                <a:moveTo>
                  <a:pt x="4869" y="2508"/>
                </a:moveTo>
                <a:lnTo>
                  <a:pt x="4868" y="2510"/>
                </a:lnTo>
                <a:lnTo>
                  <a:pt x="4867" y="2512"/>
                </a:lnTo>
                <a:lnTo>
                  <a:pt x="4867" y="2493"/>
                </a:lnTo>
                <a:lnTo>
                  <a:pt x="4868" y="2473"/>
                </a:lnTo>
                <a:lnTo>
                  <a:pt x="4869" y="2454"/>
                </a:lnTo>
                <a:lnTo>
                  <a:pt x="4869" y="2436"/>
                </a:lnTo>
                <a:lnTo>
                  <a:pt x="4866" y="2310"/>
                </a:lnTo>
                <a:lnTo>
                  <a:pt x="4857" y="2187"/>
                </a:lnTo>
                <a:lnTo>
                  <a:pt x="4841" y="2065"/>
                </a:lnTo>
                <a:lnTo>
                  <a:pt x="4820" y="1945"/>
                </a:lnTo>
                <a:lnTo>
                  <a:pt x="4793" y="1827"/>
                </a:lnTo>
                <a:lnTo>
                  <a:pt x="4760" y="1711"/>
                </a:lnTo>
                <a:lnTo>
                  <a:pt x="4722" y="1599"/>
                </a:lnTo>
                <a:lnTo>
                  <a:pt x="4678" y="1488"/>
                </a:lnTo>
                <a:lnTo>
                  <a:pt x="4629" y="1380"/>
                </a:lnTo>
                <a:lnTo>
                  <a:pt x="4575" y="1275"/>
                </a:lnTo>
                <a:lnTo>
                  <a:pt x="4517" y="1172"/>
                </a:lnTo>
                <a:lnTo>
                  <a:pt x="4453" y="1074"/>
                </a:lnTo>
                <a:lnTo>
                  <a:pt x="4385" y="978"/>
                </a:lnTo>
                <a:lnTo>
                  <a:pt x="4313" y="886"/>
                </a:lnTo>
                <a:lnTo>
                  <a:pt x="4236" y="798"/>
                </a:lnTo>
                <a:lnTo>
                  <a:pt x="4156" y="713"/>
                </a:lnTo>
                <a:lnTo>
                  <a:pt x="4071" y="632"/>
                </a:lnTo>
                <a:lnTo>
                  <a:pt x="3982" y="557"/>
                </a:lnTo>
                <a:lnTo>
                  <a:pt x="3891" y="483"/>
                </a:lnTo>
                <a:lnTo>
                  <a:pt x="3795" y="416"/>
                </a:lnTo>
                <a:lnTo>
                  <a:pt x="3697" y="353"/>
                </a:lnTo>
                <a:lnTo>
                  <a:pt x="3595" y="294"/>
                </a:lnTo>
                <a:lnTo>
                  <a:pt x="3490" y="240"/>
                </a:lnTo>
                <a:lnTo>
                  <a:pt x="3382" y="191"/>
                </a:lnTo>
                <a:lnTo>
                  <a:pt x="3271" y="147"/>
                </a:lnTo>
                <a:lnTo>
                  <a:pt x="3159" y="109"/>
                </a:lnTo>
                <a:lnTo>
                  <a:pt x="3043" y="76"/>
                </a:lnTo>
                <a:lnTo>
                  <a:pt x="2925" y="49"/>
                </a:lnTo>
                <a:lnTo>
                  <a:pt x="2805" y="28"/>
                </a:lnTo>
                <a:lnTo>
                  <a:pt x="2683" y="12"/>
                </a:lnTo>
                <a:lnTo>
                  <a:pt x="2559" y="3"/>
                </a:lnTo>
                <a:lnTo>
                  <a:pt x="2434" y="0"/>
                </a:lnTo>
                <a:lnTo>
                  <a:pt x="2309" y="3"/>
                </a:lnTo>
                <a:lnTo>
                  <a:pt x="2185" y="12"/>
                </a:lnTo>
                <a:lnTo>
                  <a:pt x="2063" y="28"/>
                </a:lnTo>
                <a:lnTo>
                  <a:pt x="1944" y="49"/>
                </a:lnTo>
                <a:lnTo>
                  <a:pt x="1826" y="76"/>
                </a:lnTo>
                <a:lnTo>
                  <a:pt x="1711" y="109"/>
                </a:lnTo>
                <a:lnTo>
                  <a:pt x="1598" y="147"/>
                </a:lnTo>
                <a:lnTo>
                  <a:pt x="1486" y="191"/>
                </a:lnTo>
                <a:lnTo>
                  <a:pt x="1379" y="240"/>
                </a:lnTo>
                <a:lnTo>
                  <a:pt x="1275" y="294"/>
                </a:lnTo>
                <a:lnTo>
                  <a:pt x="1172" y="353"/>
                </a:lnTo>
                <a:lnTo>
                  <a:pt x="1073" y="416"/>
                </a:lnTo>
                <a:lnTo>
                  <a:pt x="978" y="483"/>
                </a:lnTo>
                <a:lnTo>
                  <a:pt x="886" y="557"/>
                </a:lnTo>
                <a:lnTo>
                  <a:pt x="798" y="632"/>
                </a:lnTo>
                <a:lnTo>
                  <a:pt x="713" y="713"/>
                </a:lnTo>
                <a:lnTo>
                  <a:pt x="632" y="798"/>
                </a:lnTo>
                <a:lnTo>
                  <a:pt x="556" y="886"/>
                </a:lnTo>
                <a:lnTo>
                  <a:pt x="483" y="978"/>
                </a:lnTo>
                <a:lnTo>
                  <a:pt x="416" y="1074"/>
                </a:lnTo>
                <a:lnTo>
                  <a:pt x="353" y="1172"/>
                </a:lnTo>
                <a:lnTo>
                  <a:pt x="294" y="1275"/>
                </a:lnTo>
                <a:lnTo>
                  <a:pt x="240" y="1380"/>
                </a:lnTo>
                <a:lnTo>
                  <a:pt x="192" y="1488"/>
                </a:lnTo>
                <a:lnTo>
                  <a:pt x="148" y="1599"/>
                </a:lnTo>
                <a:lnTo>
                  <a:pt x="109" y="1711"/>
                </a:lnTo>
                <a:lnTo>
                  <a:pt x="77" y="1827"/>
                </a:lnTo>
                <a:lnTo>
                  <a:pt x="50" y="1945"/>
                </a:lnTo>
                <a:lnTo>
                  <a:pt x="28" y="2065"/>
                </a:lnTo>
                <a:lnTo>
                  <a:pt x="12" y="2187"/>
                </a:lnTo>
                <a:lnTo>
                  <a:pt x="3" y="2310"/>
                </a:lnTo>
                <a:lnTo>
                  <a:pt x="0" y="2436"/>
                </a:lnTo>
                <a:lnTo>
                  <a:pt x="3" y="2561"/>
                </a:lnTo>
                <a:lnTo>
                  <a:pt x="12" y="2684"/>
                </a:lnTo>
                <a:lnTo>
                  <a:pt x="28" y="2807"/>
                </a:lnTo>
                <a:lnTo>
                  <a:pt x="50" y="2927"/>
                </a:lnTo>
                <a:lnTo>
                  <a:pt x="77" y="3044"/>
                </a:lnTo>
                <a:lnTo>
                  <a:pt x="109" y="3160"/>
                </a:lnTo>
                <a:lnTo>
                  <a:pt x="148" y="3273"/>
                </a:lnTo>
                <a:lnTo>
                  <a:pt x="192" y="3383"/>
                </a:lnTo>
                <a:lnTo>
                  <a:pt x="240" y="3492"/>
                </a:lnTo>
                <a:lnTo>
                  <a:pt x="294" y="3596"/>
                </a:lnTo>
                <a:lnTo>
                  <a:pt x="353" y="3699"/>
                </a:lnTo>
                <a:lnTo>
                  <a:pt x="416" y="3797"/>
                </a:lnTo>
                <a:lnTo>
                  <a:pt x="483" y="3893"/>
                </a:lnTo>
                <a:lnTo>
                  <a:pt x="556" y="3985"/>
                </a:lnTo>
                <a:lnTo>
                  <a:pt x="632" y="4073"/>
                </a:lnTo>
                <a:lnTo>
                  <a:pt x="713" y="4158"/>
                </a:lnTo>
                <a:lnTo>
                  <a:pt x="798" y="4239"/>
                </a:lnTo>
                <a:lnTo>
                  <a:pt x="886" y="4316"/>
                </a:lnTo>
                <a:lnTo>
                  <a:pt x="978" y="4388"/>
                </a:lnTo>
                <a:lnTo>
                  <a:pt x="1073" y="4456"/>
                </a:lnTo>
                <a:lnTo>
                  <a:pt x="1172" y="4519"/>
                </a:lnTo>
                <a:lnTo>
                  <a:pt x="1275" y="4577"/>
                </a:lnTo>
                <a:lnTo>
                  <a:pt x="1379" y="4631"/>
                </a:lnTo>
                <a:lnTo>
                  <a:pt x="1486" y="4680"/>
                </a:lnTo>
                <a:lnTo>
                  <a:pt x="1598" y="4724"/>
                </a:lnTo>
                <a:lnTo>
                  <a:pt x="1711" y="4762"/>
                </a:lnTo>
                <a:lnTo>
                  <a:pt x="1826" y="4795"/>
                </a:lnTo>
                <a:lnTo>
                  <a:pt x="1944" y="4822"/>
                </a:lnTo>
                <a:lnTo>
                  <a:pt x="2063" y="4843"/>
                </a:lnTo>
                <a:lnTo>
                  <a:pt x="2185" y="4859"/>
                </a:lnTo>
                <a:lnTo>
                  <a:pt x="2309" y="4868"/>
                </a:lnTo>
                <a:lnTo>
                  <a:pt x="2434" y="4872"/>
                </a:lnTo>
                <a:lnTo>
                  <a:pt x="2479" y="4871"/>
                </a:lnTo>
                <a:lnTo>
                  <a:pt x="2524" y="4869"/>
                </a:lnTo>
                <a:lnTo>
                  <a:pt x="2568" y="4868"/>
                </a:lnTo>
                <a:lnTo>
                  <a:pt x="2612" y="4865"/>
                </a:lnTo>
                <a:lnTo>
                  <a:pt x="2656" y="4862"/>
                </a:lnTo>
                <a:lnTo>
                  <a:pt x="2700" y="4857"/>
                </a:lnTo>
                <a:lnTo>
                  <a:pt x="2743" y="4852"/>
                </a:lnTo>
                <a:lnTo>
                  <a:pt x="2786" y="4847"/>
                </a:lnTo>
                <a:lnTo>
                  <a:pt x="2828" y="4840"/>
                </a:lnTo>
                <a:lnTo>
                  <a:pt x="2871" y="4833"/>
                </a:lnTo>
                <a:lnTo>
                  <a:pt x="2913" y="4825"/>
                </a:lnTo>
                <a:lnTo>
                  <a:pt x="2955" y="4816"/>
                </a:lnTo>
                <a:lnTo>
                  <a:pt x="2996" y="4806"/>
                </a:lnTo>
                <a:lnTo>
                  <a:pt x="3038" y="4796"/>
                </a:lnTo>
                <a:lnTo>
                  <a:pt x="3079" y="4786"/>
                </a:lnTo>
                <a:lnTo>
                  <a:pt x="3119" y="4774"/>
                </a:lnTo>
                <a:lnTo>
                  <a:pt x="3160" y="4761"/>
                </a:lnTo>
                <a:lnTo>
                  <a:pt x="3200" y="4748"/>
                </a:lnTo>
                <a:lnTo>
                  <a:pt x="3241" y="4734"/>
                </a:lnTo>
                <a:lnTo>
                  <a:pt x="3280" y="4719"/>
                </a:lnTo>
                <a:lnTo>
                  <a:pt x="3320" y="4705"/>
                </a:lnTo>
                <a:lnTo>
                  <a:pt x="3359" y="4688"/>
                </a:lnTo>
                <a:lnTo>
                  <a:pt x="3399" y="4671"/>
                </a:lnTo>
                <a:lnTo>
                  <a:pt x="3438" y="4654"/>
                </a:lnTo>
                <a:lnTo>
                  <a:pt x="3476" y="4636"/>
                </a:lnTo>
                <a:lnTo>
                  <a:pt x="3516" y="4617"/>
                </a:lnTo>
                <a:lnTo>
                  <a:pt x="3554" y="4598"/>
                </a:lnTo>
                <a:lnTo>
                  <a:pt x="3593" y="4577"/>
                </a:lnTo>
                <a:lnTo>
                  <a:pt x="3630" y="4556"/>
                </a:lnTo>
                <a:lnTo>
                  <a:pt x="3668" y="4535"/>
                </a:lnTo>
                <a:lnTo>
                  <a:pt x="3705" y="4512"/>
                </a:lnTo>
                <a:lnTo>
                  <a:pt x="3744" y="4489"/>
                </a:lnTo>
                <a:lnTo>
                  <a:pt x="3763" y="4477"/>
                </a:lnTo>
                <a:lnTo>
                  <a:pt x="3786" y="4462"/>
                </a:lnTo>
                <a:lnTo>
                  <a:pt x="3812" y="4447"/>
                </a:lnTo>
                <a:lnTo>
                  <a:pt x="3843" y="4427"/>
                </a:lnTo>
                <a:lnTo>
                  <a:pt x="3863" y="4415"/>
                </a:lnTo>
                <a:lnTo>
                  <a:pt x="3883" y="4407"/>
                </a:lnTo>
                <a:lnTo>
                  <a:pt x="3901" y="4400"/>
                </a:lnTo>
                <a:lnTo>
                  <a:pt x="3919" y="4397"/>
                </a:lnTo>
                <a:lnTo>
                  <a:pt x="3936" y="4397"/>
                </a:lnTo>
                <a:lnTo>
                  <a:pt x="3952" y="4398"/>
                </a:lnTo>
                <a:lnTo>
                  <a:pt x="3968" y="4401"/>
                </a:lnTo>
                <a:lnTo>
                  <a:pt x="3982" y="4408"/>
                </a:lnTo>
                <a:lnTo>
                  <a:pt x="3997" y="4415"/>
                </a:lnTo>
                <a:lnTo>
                  <a:pt x="4013" y="4425"/>
                </a:lnTo>
                <a:lnTo>
                  <a:pt x="4028" y="4435"/>
                </a:lnTo>
                <a:lnTo>
                  <a:pt x="4043" y="4448"/>
                </a:lnTo>
                <a:lnTo>
                  <a:pt x="4076" y="4475"/>
                </a:lnTo>
                <a:lnTo>
                  <a:pt x="4113" y="4505"/>
                </a:lnTo>
                <a:lnTo>
                  <a:pt x="4133" y="4522"/>
                </a:lnTo>
                <a:lnTo>
                  <a:pt x="4155" y="4538"/>
                </a:lnTo>
                <a:lnTo>
                  <a:pt x="4177" y="4554"/>
                </a:lnTo>
                <a:lnTo>
                  <a:pt x="4202" y="4569"/>
                </a:lnTo>
                <a:lnTo>
                  <a:pt x="4229" y="4585"/>
                </a:lnTo>
                <a:lnTo>
                  <a:pt x="4257" y="4601"/>
                </a:lnTo>
                <a:lnTo>
                  <a:pt x="4289" y="4616"/>
                </a:lnTo>
                <a:lnTo>
                  <a:pt x="4322" y="4629"/>
                </a:lnTo>
                <a:lnTo>
                  <a:pt x="4358" y="4642"/>
                </a:lnTo>
                <a:lnTo>
                  <a:pt x="4397" y="4653"/>
                </a:lnTo>
                <a:lnTo>
                  <a:pt x="4439" y="4663"/>
                </a:lnTo>
                <a:lnTo>
                  <a:pt x="4483" y="4672"/>
                </a:lnTo>
                <a:lnTo>
                  <a:pt x="4531" y="4678"/>
                </a:lnTo>
                <a:lnTo>
                  <a:pt x="4583" y="4683"/>
                </a:lnTo>
                <a:lnTo>
                  <a:pt x="4638" y="4686"/>
                </a:lnTo>
                <a:lnTo>
                  <a:pt x="4697" y="4686"/>
                </a:lnTo>
                <a:lnTo>
                  <a:pt x="4677" y="4674"/>
                </a:lnTo>
                <a:lnTo>
                  <a:pt x="4656" y="4662"/>
                </a:lnTo>
                <a:lnTo>
                  <a:pt x="4638" y="4650"/>
                </a:lnTo>
                <a:lnTo>
                  <a:pt x="4620" y="4635"/>
                </a:lnTo>
                <a:lnTo>
                  <a:pt x="4603" y="4621"/>
                </a:lnTo>
                <a:lnTo>
                  <a:pt x="4589" y="4606"/>
                </a:lnTo>
                <a:lnTo>
                  <a:pt x="4574" y="4590"/>
                </a:lnTo>
                <a:lnTo>
                  <a:pt x="4559" y="4574"/>
                </a:lnTo>
                <a:lnTo>
                  <a:pt x="4547" y="4557"/>
                </a:lnTo>
                <a:lnTo>
                  <a:pt x="4536" y="4540"/>
                </a:lnTo>
                <a:lnTo>
                  <a:pt x="4524" y="4522"/>
                </a:lnTo>
                <a:lnTo>
                  <a:pt x="4514" y="4504"/>
                </a:lnTo>
                <a:lnTo>
                  <a:pt x="4505" y="4486"/>
                </a:lnTo>
                <a:lnTo>
                  <a:pt x="4496" y="4467"/>
                </a:lnTo>
                <a:lnTo>
                  <a:pt x="4488" y="4448"/>
                </a:lnTo>
                <a:lnTo>
                  <a:pt x="4482" y="4429"/>
                </a:lnTo>
                <a:lnTo>
                  <a:pt x="4476" y="4409"/>
                </a:lnTo>
                <a:lnTo>
                  <a:pt x="4470" y="4390"/>
                </a:lnTo>
                <a:lnTo>
                  <a:pt x="4466" y="4371"/>
                </a:lnTo>
                <a:lnTo>
                  <a:pt x="4461" y="4351"/>
                </a:lnTo>
                <a:lnTo>
                  <a:pt x="4458" y="4332"/>
                </a:lnTo>
                <a:lnTo>
                  <a:pt x="4455" y="4311"/>
                </a:lnTo>
                <a:lnTo>
                  <a:pt x="4452" y="4292"/>
                </a:lnTo>
                <a:lnTo>
                  <a:pt x="4451" y="4273"/>
                </a:lnTo>
                <a:lnTo>
                  <a:pt x="4449" y="4235"/>
                </a:lnTo>
                <a:lnTo>
                  <a:pt x="4450" y="4197"/>
                </a:lnTo>
                <a:lnTo>
                  <a:pt x="4452" y="4162"/>
                </a:lnTo>
                <a:lnTo>
                  <a:pt x="4456" y="4129"/>
                </a:lnTo>
                <a:lnTo>
                  <a:pt x="4462" y="4093"/>
                </a:lnTo>
                <a:lnTo>
                  <a:pt x="4470" y="4056"/>
                </a:lnTo>
                <a:lnTo>
                  <a:pt x="4479" y="4019"/>
                </a:lnTo>
                <a:lnTo>
                  <a:pt x="4490" y="3982"/>
                </a:lnTo>
                <a:lnTo>
                  <a:pt x="4502" y="3945"/>
                </a:lnTo>
                <a:lnTo>
                  <a:pt x="4515" y="3905"/>
                </a:lnTo>
                <a:lnTo>
                  <a:pt x="4529" y="3866"/>
                </a:lnTo>
                <a:lnTo>
                  <a:pt x="4545" y="3826"/>
                </a:lnTo>
                <a:lnTo>
                  <a:pt x="4576" y="3743"/>
                </a:lnTo>
                <a:lnTo>
                  <a:pt x="4611" y="3656"/>
                </a:lnTo>
                <a:lnTo>
                  <a:pt x="4647" y="3566"/>
                </a:lnTo>
                <a:lnTo>
                  <a:pt x="4683" y="3470"/>
                </a:lnTo>
                <a:lnTo>
                  <a:pt x="4701" y="3422"/>
                </a:lnTo>
                <a:lnTo>
                  <a:pt x="4719" y="3371"/>
                </a:lnTo>
                <a:lnTo>
                  <a:pt x="4736" y="3319"/>
                </a:lnTo>
                <a:lnTo>
                  <a:pt x="4753" y="3266"/>
                </a:lnTo>
                <a:lnTo>
                  <a:pt x="4769" y="3211"/>
                </a:lnTo>
                <a:lnTo>
                  <a:pt x="4785" y="3156"/>
                </a:lnTo>
                <a:lnTo>
                  <a:pt x="4799" y="3098"/>
                </a:lnTo>
                <a:lnTo>
                  <a:pt x="4812" y="3039"/>
                </a:lnTo>
                <a:lnTo>
                  <a:pt x="4824" y="2979"/>
                </a:lnTo>
                <a:lnTo>
                  <a:pt x="4835" y="2917"/>
                </a:lnTo>
                <a:lnTo>
                  <a:pt x="4846" y="2852"/>
                </a:lnTo>
                <a:lnTo>
                  <a:pt x="4854" y="2787"/>
                </a:lnTo>
                <a:lnTo>
                  <a:pt x="4860" y="2720"/>
                </a:lnTo>
                <a:lnTo>
                  <a:pt x="4865" y="2652"/>
                </a:lnTo>
                <a:lnTo>
                  <a:pt x="4868" y="2581"/>
                </a:lnTo>
                <a:lnTo>
                  <a:pt x="4869" y="2508"/>
                </a:lnTo>
              </a:path>
            </a:pathLst>
          </a:custGeom>
          <a:solidFill>
            <a:schemeClr val="accent1">
              <a:alpha val="100000"/>
            </a:schemeClr>
          </a:solidFill>
        </p:spPr>
      </p:sp>
      <p:sp>
        <p:nvSpPr>
          <p:cNvPr id="18" name="Freeform 18"/>
          <p:cNvSpPr/>
          <p:nvPr/>
        </p:nvSpPr>
        <p:spPr>
          <a:xfrm>
            <a:off x="5275103" y="3788761"/>
            <a:ext cx="709613" cy="709803"/>
          </a:xfrm>
          <a:custGeom>
            <a:avLst/>
            <a:gdLst/>
            <a:ahLst/>
            <a:cxnLst/>
            <a:rect l="l" t="t" r="r" b="b"/>
            <a:pathLst>
              <a:path w="3575" h="3577">
                <a:moveTo>
                  <a:pt x="3575" y="1789"/>
                </a:moveTo>
                <a:lnTo>
                  <a:pt x="3573" y="1881"/>
                </a:lnTo>
                <a:lnTo>
                  <a:pt x="3566" y="1972"/>
                </a:lnTo>
                <a:lnTo>
                  <a:pt x="3555" y="2061"/>
                </a:lnTo>
                <a:lnTo>
                  <a:pt x="3539" y="2149"/>
                </a:lnTo>
                <a:lnTo>
                  <a:pt x="3519" y="2236"/>
                </a:lnTo>
                <a:lnTo>
                  <a:pt x="3495" y="2320"/>
                </a:lnTo>
                <a:lnTo>
                  <a:pt x="3467" y="2404"/>
                </a:lnTo>
                <a:lnTo>
                  <a:pt x="3435" y="2485"/>
                </a:lnTo>
                <a:lnTo>
                  <a:pt x="3400" y="2564"/>
                </a:lnTo>
                <a:lnTo>
                  <a:pt x="3359" y="2642"/>
                </a:lnTo>
                <a:lnTo>
                  <a:pt x="3316" y="2716"/>
                </a:lnTo>
                <a:lnTo>
                  <a:pt x="3270" y="2789"/>
                </a:lnTo>
                <a:lnTo>
                  <a:pt x="3220" y="2859"/>
                </a:lnTo>
                <a:lnTo>
                  <a:pt x="3168" y="2927"/>
                </a:lnTo>
                <a:lnTo>
                  <a:pt x="3111" y="2991"/>
                </a:lnTo>
                <a:lnTo>
                  <a:pt x="3051" y="3054"/>
                </a:lnTo>
                <a:lnTo>
                  <a:pt x="2989" y="3113"/>
                </a:lnTo>
                <a:lnTo>
                  <a:pt x="2925" y="3169"/>
                </a:lnTo>
                <a:lnTo>
                  <a:pt x="2858" y="3222"/>
                </a:lnTo>
                <a:lnTo>
                  <a:pt x="2787" y="3272"/>
                </a:lnTo>
                <a:lnTo>
                  <a:pt x="2715" y="3319"/>
                </a:lnTo>
                <a:lnTo>
                  <a:pt x="2640" y="3362"/>
                </a:lnTo>
                <a:lnTo>
                  <a:pt x="2562" y="3402"/>
                </a:lnTo>
                <a:lnTo>
                  <a:pt x="2484" y="3438"/>
                </a:lnTo>
                <a:lnTo>
                  <a:pt x="2402" y="3469"/>
                </a:lnTo>
                <a:lnTo>
                  <a:pt x="2319" y="3497"/>
                </a:lnTo>
                <a:lnTo>
                  <a:pt x="2234" y="3521"/>
                </a:lnTo>
                <a:lnTo>
                  <a:pt x="2148" y="3541"/>
                </a:lnTo>
                <a:lnTo>
                  <a:pt x="2060" y="3557"/>
                </a:lnTo>
                <a:lnTo>
                  <a:pt x="1971" y="3568"/>
                </a:lnTo>
                <a:lnTo>
                  <a:pt x="1879" y="3575"/>
                </a:lnTo>
                <a:lnTo>
                  <a:pt x="1787" y="3577"/>
                </a:lnTo>
                <a:lnTo>
                  <a:pt x="1696" y="3575"/>
                </a:lnTo>
                <a:lnTo>
                  <a:pt x="1605" y="3568"/>
                </a:lnTo>
                <a:lnTo>
                  <a:pt x="1516" y="3557"/>
                </a:lnTo>
                <a:lnTo>
                  <a:pt x="1428" y="3541"/>
                </a:lnTo>
                <a:lnTo>
                  <a:pt x="1341" y="3521"/>
                </a:lnTo>
                <a:lnTo>
                  <a:pt x="1256" y="3497"/>
                </a:lnTo>
                <a:lnTo>
                  <a:pt x="1173" y="3469"/>
                </a:lnTo>
                <a:lnTo>
                  <a:pt x="1092" y="3438"/>
                </a:lnTo>
                <a:lnTo>
                  <a:pt x="1012" y="3402"/>
                </a:lnTo>
                <a:lnTo>
                  <a:pt x="935" y="3362"/>
                </a:lnTo>
                <a:lnTo>
                  <a:pt x="861" y="3319"/>
                </a:lnTo>
                <a:lnTo>
                  <a:pt x="788" y="3272"/>
                </a:lnTo>
                <a:lnTo>
                  <a:pt x="718" y="3222"/>
                </a:lnTo>
                <a:lnTo>
                  <a:pt x="650" y="3169"/>
                </a:lnTo>
                <a:lnTo>
                  <a:pt x="586" y="3113"/>
                </a:lnTo>
                <a:lnTo>
                  <a:pt x="523" y="3054"/>
                </a:lnTo>
                <a:lnTo>
                  <a:pt x="464" y="2991"/>
                </a:lnTo>
                <a:lnTo>
                  <a:pt x="408" y="2927"/>
                </a:lnTo>
                <a:lnTo>
                  <a:pt x="355" y="2859"/>
                </a:lnTo>
                <a:lnTo>
                  <a:pt x="305" y="2789"/>
                </a:lnTo>
                <a:lnTo>
                  <a:pt x="258" y="2716"/>
                </a:lnTo>
                <a:lnTo>
                  <a:pt x="215" y="2642"/>
                </a:lnTo>
                <a:lnTo>
                  <a:pt x="176" y="2564"/>
                </a:lnTo>
                <a:lnTo>
                  <a:pt x="140" y="2485"/>
                </a:lnTo>
                <a:lnTo>
                  <a:pt x="108" y="2404"/>
                </a:lnTo>
                <a:lnTo>
                  <a:pt x="80" y="2320"/>
                </a:lnTo>
                <a:lnTo>
                  <a:pt x="56" y="2236"/>
                </a:lnTo>
                <a:lnTo>
                  <a:pt x="36" y="2149"/>
                </a:lnTo>
                <a:lnTo>
                  <a:pt x="20" y="2061"/>
                </a:lnTo>
                <a:lnTo>
                  <a:pt x="9" y="1972"/>
                </a:lnTo>
                <a:lnTo>
                  <a:pt x="2" y="1881"/>
                </a:lnTo>
                <a:lnTo>
                  <a:pt x="0" y="1789"/>
                </a:lnTo>
                <a:lnTo>
                  <a:pt x="2" y="1697"/>
                </a:lnTo>
                <a:lnTo>
                  <a:pt x="9" y="1605"/>
                </a:lnTo>
                <a:lnTo>
                  <a:pt x="20" y="1516"/>
                </a:lnTo>
                <a:lnTo>
                  <a:pt x="36" y="1428"/>
                </a:lnTo>
                <a:lnTo>
                  <a:pt x="56" y="1342"/>
                </a:lnTo>
                <a:lnTo>
                  <a:pt x="80" y="1257"/>
                </a:lnTo>
                <a:lnTo>
                  <a:pt x="108" y="1174"/>
                </a:lnTo>
                <a:lnTo>
                  <a:pt x="140" y="1092"/>
                </a:lnTo>
                <a:lnTo>
                  <a:pt x="176" y="1014"/>
                </a:lnTo>
                <a:lnTo>
                  <a:pt x="215" y="936"/>
                </a:lnTo>
                <a:lnTo>
                  <a:pt x="258" y="861"/>
                </a:lnTo>
                <a:lnTo>
                  <a:pt x="305" y="788"/>
                </a:lnTo>
                <a:lnTo>
                  <a:pt x="355" y="718"/>
                </a:lnTo>
                <a:lnTo>
                  <a:pt x="408" y="650"/>
                </a:lnTo>
                <a:lnTo>
                  <a:pt x="464" y="586"/>
                </a:lnTo>
                <a:lnTo>
                  <a:pt x="523" y="524"/>
                </a:lnTo>
                <a:lnTo>
                  <a:pt x="586" y="464"/>
                </a:lnTo>
                <a:lnTo>
                  <a:pt x="650" y="408"/>
                </a:lnTo>
                <a:lnTo>
                  <a:pt x="718" y="355"/>
                </a:lnTo>
                <a:lnTo>
                  <a:pt x="788" y="305"/>
                </a:lnTo>
                <a:lnTo>
                  <a:pt x="861" y="259"/>
                </a:lnTo>
                <a:lnTo>
                  <a:pt x="935" y="215"/>
                </a:lnTo>
                <a:lnTo>
                  <a:pt x="1012" y="176"/>
                </a:lnTo>
                <a:lnTo>
                  <a:pt x="1092" y="141"/>
                </a:lnTo>
                <a:lnTo>
                  <a:pt x="1173" y="108"/>
                </a:lnTo>
                <a:lnTo>
                  <a:pt x="1256" y="80"/>
                </a:lnTo>
                <a:lnTo>
                  <a:pt x="1341" y="56"/>
                </a:lnTo>
                <a:lnTo>
                  <a:pt x="1428" y="36"/>
                </a:lnTo>
                <a:lnTo>
                  <a:pt x="1516" y="20"/>
                </a:lnTo>
                <a:lnTo>
                  <a:pt x="1605" y="9"/>
                </a:lnTo>
                <a:lnTo>
                  <a:pt x="1696" y="2"/>
                </a:lnTo>
                <a:lnTo>
                  <a:pt x="1787" y="0"/>
                </a:lnTo>
                <a:lnTo>
                  <a:pt x="1879" y="2"/>
                </a:lnTo>
                <a:lnTo>
                  <a:pt x="1971" y="9"/>
                </a:lnTo>
                <a:lnTo>
                  <a:pt x="2060" y="20"/>
                </a:lnTo>
                <a:lnTo>
                  <a:pt x="2148" y="36"/>
                </a:lnTo>
                <a:lnTo>
                  <a:pt x="2234" y="56"/>
                </a:lnTo>
                <a:lnTo>
                  <a:pt x="2319" y="80"/>
                </a:lnTo>
                <a:lnTo>
                  <a:pt x="2402" y="108"/>
                </a:lnTo>
                <a:lnTo>
                  <a:pt x="2484" y="141"/>
                </a:lnTo>
                <a:lnTo>
                  <a:pt x="2562" y="176"/>
                </a:lnTo>
                <a:lnTo>
                  <a:pt x="2640" y="215"/>
                </a:lnTo>
                <a:lnTo>
                  <a:pt x="2715" y="259"/>
                </a:lnTo>
                <a:lnTo>
                  <a:pt x="2787" y="305"/>
                </a:lnTo>
                <a:lnTo>
                  <a:pt x="2858" y="355"/>
                </a:lnTo>
                <a:lnTo>
                  <a:pt x="2925" y="408"/>
                </a:lnTo>
                <a:lnTo>
                  <a:pt x="2989" y="464"/>
                </a:lnTo>
                <a:lnTo>
                  <a:pt x="3051" y="524"/>
                </a:lnTo>
                <a:lnTo>
                  <a:pt x="3111" y="586"/>
                </a:lnTo>
                <a:lnTo>
                  <a:pt x="3168" y="650"/>
                </a:lnTo>
                <a:lnTo>
                  <a:pt x="3220" y="718"/>
                </a:lnTo>
                <a:lnTo>
                  <a:pt x="3270" y="788"/>
                </a:lnTo>
                <a:lnTo>
                  <a:pt x="3316" y="861"/>
                </a:lnTo>
                <a:lnTo>
                  <a:pt x="3359" y="936"/>
                </a:lnTo>
                <a:lnTo>
                  <a:pt x="3400" y="1014"/>
                </a:lnTo>
                <a:lnTo>
                  <a:pt x="3435" y="1092"/>
                </a:lnTo>
                <a:lnTo>
                  <a:pt x="3467" y="1174"/>
                </a:lnTo>
                <a:lnTo>
                  <a:pt x="3495" y="1257"/>
                </a:lnTo>
                <a:lnTo>
                  <a:pt x="3519" y="1342"/>
                </a:lnTo>
                <a:lnTo>
                  <a:pt x="3539" y="1428"/>
                </a:lnTo>
                <a:lnTo>
                  <a:pt x="3555" y="1516"/>
                </a:lnTo>
                <a:lnTo>
                  <a:pt x="3566" y="1605"/>
                </a:lnTo>
                <a:lnTo>
                  <a:pt x="3573" y="1697"/>
                </a:lnTo>
                <a:lnTo>
                  <a:pt x="3575" y="1789"/>
                </a:lnTo>
              </a:path>
            </a:pathLst>
          </a:custGeom>
          <a:solidFill>
            <a:schemeClr val="lt1">
              <a:alpha val="100000"/>
            </a:schemeClr>
          </a:solidFill>
          <a:ln w="19050">
            <a:solidFill>
              <a:schemeClr val="accent1">
                <a:alpha val="100000"/>
              </a:schemeClr>
            </a:solidFill>
            <a:prstDash val="solid"/>
          </a:ln>
        </p:spPr>
      </p:sp>
      <p:sp>
        <p:nvSpPr>
          <p:cNvPr id="19" name="TextBox 19"/>
          <p:cNvSpPr txBox="1"/>
          <p:nvPr/>
        </p:nvSpPr>
        <p:spPr>
          <a:xfrm>
            <a:off x="5366020" y="2263016"/>
            <a:ext cx="582930" cy="424815"/>
          </a:xfrm>
          <a:prstGeom prst="rect">
            <a:avLst/>
          </a:prstGeom>
        </p:spPr>
        <p:txBody>
          <a:bodyPr vert="horz" wrap="square" lIns="91440" tIns="45720" rIns="91440" bIns="45720" rtlCol="0" anchor="ctr" anchorCtr="0">
            <a:normAutofit/>
          </a:bodyPr>
          <a:lstStyle/>
          <a:p>
            <a:pPr algn="ctr">
              <a:lnSpc>
                <a:spcPct val="100000"/>
              </a:lnSpc>
              <a:spcBef>
                <a:spcPts val="375"/>
              </a:spcBef>
            </a:pPr>
            <a:r>
              <a:rPr lang="en-US" sz="1875">
                <a:solidFill>
                  <a:schemeClr val="accent1">
                    <a:alpha val="100000"/>
                  </a:schemeClr>
                </a:solidFill>
                <a:latin typeface="Noto Sans SC" panose="020B0200000000000000" charset="-122"/>
                <a:ea typeface="Noto Sans SC" panose="020B0200000000000000" charset="-122"/>
                <a:cs typeface="Noto Sans SC" panose="020B0200000000000000" charset="-122"/>
              </a:rPr>
              <a:t>01</a:t>
            </a:r>
            <a:endParaRPr lang="en-US" sz="1875">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0" name="TextBox 20"/>
          <p:cNvSpPr txBox="1"/>
          <p:nvPr/>
        </p:nvSpPr>
        <p:spPr>
          <a:xfrm>
            <a:off x="6299470" y="3158366"/>
            <a:ext cx="582930" cy="424815"/>
          </a:xfrm>
          <a:prstGeom prst="rect">
            <a:avLst/>
          </a:prstGeom>
        </p:spPr>
        <p:txBody>
          <a:bodyPr vert="horz" wrap="square" lIns="91440" tIns="45720" rIns="91440" bIns="45720" rtlCol="0" anchor="ctr" anchorCtr="0">
            <a:normAutofit/>
          </a:bodyPr>
          <a:lstStyle/>
          <a:p>
            <a:pPr algn="ctr">
              <a:lnSpc>
                <a:spcPct val="100000"/>
              </a:lnSpc>
              <a:spcBef>
                <a:spcPts val="375"/>
              </a:spcBef>
            </a:pPr>
            <a:r>
              <a:rPr lang="en-US" sz="1875">
                <a:solidFill>
                  <a:schemeClr val="accent1">
                    <a:alpha val="100000"/>
                  </a:schemeClr>
                </a:solidFill>
                <a:latin typeface="Noto Sans SC" panose="020B0200000000000000" charset="-122"/>
                <a:ea typeface="Noto Sans SC" panose="020B0200000000000000" charset="-122"/>
                <a:cs typeface="Noto Sans SC" panose="020B0200000000000000" charset="-122"/>
              </a:rPr>
              <a:t>02</a:t>
            </a:r>
            <a:endParaRPr lang="en-US" sz="1875">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1" name="TextBox 21"/>
          <p:cNvSpPr txBox="1"/>
          <p:nvPr/>
        </p:nvSpPr>
        <p:spPr>
          <a:xfrm>
            <a:off x="5318395" y="3948941"/>
            <a:ext cx="582930" cy="424815"/>
          </a:xfrm>
          <a:prstGeom prst="rect">
            <a:avLst/>
          </a:prstGeom>
        </p:spPr>
        <p:txBody>
          <a:bodyPr vert="horz" wrap="square" lIns="91440" tIns="45720" rIns="91440" bIns="45720" rtlCol="0" anchor="ctr" anchorCtr="0">
            <a:normAutofit/>
          </a:bodyPr>
          <a:lstStyle/>
          <a:p>
            <a:pPr algn="ctr">
              <a:lnSpc>
                <a:spcPct val="100000"/>
              </a:lnSpc>
              <a:spcBef>
                <a:spcPts val="375"/>
              </a:spcBef>
            </a:pPr>
            <a:r>
              <a:rPr lang="en-US" sz="1875">
                <a:solidFill>
                  <a:schemeClr val="accent1">
                    <a:alpha val="100000"/>
                  </a:schemeClr>
                </a:solidFill>
                <a:latin typeface="Noto Sans SC" panose="020B0200000000000000" charset="-122"/>
                <a:ea typeface="Noto Sans SC" panose="020B0200000000000000" charset="-122"/>
                <a:cs typeface="Noto Sans SC" panose="020B0200000000000000" charset="-122"/>
              </a:rPr>
              <a:t>03</a:t>
            </a:r>
            <a:endParaRPr lang="en-US" sz="1875">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2" name="TextBox 22"/>
          <p:cNvSpPr txBox="1"/>
          <p:nvPr/>
        </p:nvSpPr>
        <p:spPr>
          <a:xfrm>
            <a:off x="6223270" y="4882391"/>
            <a:ext cx="582930" cy="424815"/>
          </a:xfrm>
          <a:prstGeom prst="rect">
            <a:avLst/>
          </a:prstGeom>
        </p:spPr>
        <p:txBody>
          <a:bodyPr vert="horz" wrap="square" lIns="91440" tIns="45720" rIns="91440" bIns="45720" rtlCol="0" anchor="ctr" anchorCtr="0">
            <a:normAutofit/>
          </a:bodyPr>
          <a:lstStyle/>
          <a:p>
            <a:pPr algn="ctr">
              <a:lnSpc>
                <a:spcPct val="100000"/>
              </a:lnSpc>
              <a:spcBef>
                <a:spcPts val="375"/>
              </a:spcBef>
            </a:pPr>
            <a:r>
              <a:rPr lang="en-US" sz="1875">
                <a:solidFill>
                  <a:schemeClr val="accent1">
                    <a:alpha val="100000"/>
                  </a:schemeClr>
                </a:solidFill>
                <a:latin typeface="Noto Sans SC" panose="020B0200000000000000" charset="-122"/>
                <a:ea typeface="Noto Sans SC" panose="020B0200000000000000" charset="-122"/>
                <a:cs typeface="Noto Sans SC" panose="020B0200000000000000" charset="-122"/>
              </a:rPr>
              <a:t>04</a:t>
            </a:r>
            <a:endParaRPr lang="en-US" sz="1875">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1000007" name="Picture 2"/>
          <p:cNvPicPr>
            <a:picLocks noChangeAspect="1"/>
          </p:cNvPicPr>
          <p:nvPr/>
        </p:nvPicPr>
        <p:blipFill>
          <a:blip r:embed="rId2"/>
          <a:srcRect l="58572"/>
          <a:stretch>
            <a:fillRect/>
          </a:stretch>
        </p:blipFill>
        <p:spPr>
          <a:xfrm rot="16200000" flipH="1">
            <a:off x="2664546" y="-2664548"/>
            <a:ext cx="6862906" cy="12192002"/>
          </a:xfrm>
          <a:prstGeom prst="rect">
            <a:avLst/>
          </a:prstGeom>
        </p:spPr>
      </p:pic>
      <p:sp>
        <p:nvSpPr>
          <p:cNvPr id="1000008" name="TextBox 3"/>
          <p:cNvSpPr txBox="1"/>
          <p:nvPr/>
        </p:nvSpPr>
        <p:spPr>
          <a:xfrm>
            <a:off x="4434917" y="1215462"/>
            <a:ext cx="3326130" cy="2225040"/>
          </a:xfrm>
          <a:prstGeom prst="rect">
            <a:avLst/>
          </a:prstGeom>
          <a:noFill/>
        </p:spPr>
        <p:txBody>
          <a:bodyPr vert="horz" wrap="square" lIns="91440" tIns="45720" rIns="91440" bIns="45720" rtlCol="0" anchor="t" anchorCtr="0">
            <a:spAutoFit/>
          </a:bodyPr>
          <a:lstStyle/>
          <a:p>
            <a:pPr algn="ctr">
              <a:lnSpc>
                <a:spcPct val="80000"/>
              </a:lnSpc>
            </a:pPr>
            <a:r>
              <a:rPr lang="en-US" sz="13800" b="1">
                <a:ln w="9525">
                  <a:solidFill>
                    <a:srgbClr val="55819A">
                      <a:alpha val="100000"/>
                    </a:srgbClr>
                  </a:solidFill>
                  <a:prstDash val="solid"/>
                </a:ln>
                <a:solidFill>
                  <a:srgbClr val="DBF1FF">
                    <a:alpha val="100000"/>
                  </a:srgbClr>
                </a:solidFill>
                <a:effectLst>
                  <a:outerShdw dist="38100" dir="2700000">
                    <a:srgbClr val="B3CEE1">
                      <a:alpha val="100000"/>
                    </a:srgbClr>
                  </a:outerShdw>
                </a:effectLst>
                <a:latin typeface="Noto Sans SC" panose="020B0200000000000000" charset="-122"/>
                <a:ea typeface="Noto Sans SC" panose="020B0200000000000000" charset="-122"/>
                <a:cs typeface="Noto Sans SC" panose="020B0200000000000000" charset="-122"/>
              </a:rPr>
              <a:t>06</a:t>
            </a:r>
            <a:endParaRPr lang="en-US" sz="13800" b="1">
              <a:ln w="9525">
                <a:solidFill>
                  <a:srgbClr val="55819A">
                    <a:alpha val="100000"/>
                  </a:srgbClr>
                </a:solidFill>
                <a:prstDash val="solid"/>
              </a:ln>
              <a:solidFill>
                <a:srgbClr val="DBF1FF">
                  <a:alpha val="100000"/>
                </a:srgbClr>
              </a:solidFill>
              <a:effectLst>
                <a:outerShdw dist="38100" dir="2700000">
                  <a:srgbClr val="B3CEE1">
                    <a:alpha val="100000"/>
                  </a:srgbClr>
                </a:outerShdw>
              </a:effectLst>
              <a:latin typeface="Noto Sans SC" panose="020B0200000000000000" charset="-122"/>
              <a:ea typeface="Noto Sans SC" panose="020B0200000000000000" charset="-122"/>
              <a:cs typeface="Noto Sans SC" panose="020B0200000000000000" charset="-122"/>
            </a:endParaRPr>
          </a:p>
        </p:txBody>
      </p:sp>
      <p:sp>
        <p:nvSpPr>
          <p:cNvPr id="1000009" name="TextBox 4"/>
          <p:cNvSpPr txBox="1"/>
          <p:nvPr/>
        </p:nvSpPr>
        <p:spPr>
          <a:xfrm>
            <a:off x="2402697" y="3053220"/>
            <a:ext cx="7386604" cy="1323439"/>
          </a:xfrm>
          <a:prstGeom prst="rect">
            <a:avLst/>
          </a:prstGeom>
          <a:noFill/>
        </p:spPr>
        <p:txBody>
          <a:bodyPr vert="horz" wrap="square" lIns="91440" tIns="45720" rIns="91440" bIns="45720" rtlCol="0" anchor="ctr" anchorCtr="0">
            <a:normAutofit/>
          </a:bodyPr>
          <a:lstStyle/>
          <a:p>
            <a:pPr algn="ctr">
              <a:lnSpc>
                <a:spcPct val="100000"/>
              </a:lnSpc>
            </a:pPr>
            <a:r>
              <a:rPr lang="en-US" sz="5000">
                <a:solidFill>
                  <a:srgbClr val="86B2D0">
                    <a:alpha val="100000"/>
                  </a:srgbClr>
                </a:solidFill>
                <a:latin typeface="Noto Sans SC" panose="020B0200000000000000" charset="-122"/>
                <a:ea typeface="Noto Sans SC" panose="020B0200000000000000" charset="-122"/>
                <a:cs typeface="Noto Sans SC" panose="020B0200000000000000" charset="-122"/>
              </a:rPr>
              <a:t>投资心理与风险管理</a:t>
            </a:r>
            <a:endParaRPr lang="en-US" sz="5000">
              <a:solidFill>
                <a:srgbClr val="86B2D0">
                  <a:alpha val="100000"/>
                </a:srgbClr>
              </a:solidFill>
              <a:latin typeface="Noto Sans SC" panose="020B0200000000000000" charset="-122"/>
              <a:ea typeface="Noto Sans SC" panose="020B0200000000000000" charset="-122"/>
              <a:cs typeface="Noto Sans SC" panose="020B0200000000000000" charset="-122"/>
            </a:endParaRPr>
          </a:p>
        </p:txBody>
      </p:sp>
      <p:sp>
        <p:nvSpPr>
          <p:cNvPr id="1000010" name="AutoShape 5"/>
          <p:cNvSpPr/>
          <p:nvPr/>
        </p:nvSpPr>
        <p:spPr>
          <a:xfrm>
            <a:off x="3638682" y="4237117"/>
            <a:ext cx="4162095" cy="461673"/>
          </a:xfrm>
          <a:prstGeom prst="rect">
            <a:avLst/>
          </a:prstGeom>
          <a:noFill/>
        </p:spPr>
        <p:txBody>
          <a:bodyPr vert="horz" wrap="square" lIns="91440" tIns="45720" rIns="91440" bIns="45720" rtlCol="0" anchor="t" anchorCtr="0">
            <a:noAutofit/>
          </a:bodyPr>
          <a:lstStyle/>
          <a:p>
            <a:pPr algn="ctr">
              <a:defRPr/>
            </a:pPr>
            <a:endParaRPr lang="en-US" sz="1100"/>
          </a:p>
          <a:p>
            <a:pPr algn="ctr"/>
            <a:endParaRPr lang="en-US" sz="800">
              <a:solidFill>
                <a:schemeClr val="lt1">
                  <a:alpha val="100000"/>
                  <a:lumMod val="65000"/>
                </a:schemeClr>
              </a:solidFill>
              <a:latin typeface="思源黑体"/>
              <a:ea typeface="思源黑体"/>
              <a:cs typeface="思源黑体"/>
            </a:endParaRPr>
          </a:p>
        </p:txBody>
      </p:sp>
      <p:pic>
        <p:nvPicPr>
          <p:cNvPr id="1000003" name="Picture 6"/>
          <p:cNvPicPr>
            <a:picLocks noChangeAspect="1"/>
          </p:cNvPicPr>
          <p:nvPr/>
        </p:nvPicPr>
        <p:blipFill>
          <a:blip r:embed="rId3"/>
          <a:srcRect l="49954" t="56644" r="31494"/>
          <a:stretch>
            <a:fillRect/>
          </a:stretch>
        </p:blipFill>
        <p:spPr>
          <a:xfrm>
            <a:off x="5092971" y="765054"/>
            <a:ext cx="1072055" cy="18790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1000008"/>
                                        </p:tgtEl>
                                        <p:attrNameLst>
                                          <p:attrName>style.visibility</p:attrName>
                                        </p:attrNameLst>
                                      </p:cBhvr>
                                      <p:to>
                                        <p:strVal val="visible"/>
                                      </p:to>
                                    </p:set>
                                    <p:anim calcmode="lin" valueType="num">
                                      <p:cBhvr>
                                        <p:cTn id="7" dur="500" fill="hold"/>
                                        <p:tgtEl>
                                          <p:spTgt spid="1000008"/>
                                        </p:tgtEl>
                                        <p:attrNameLst>
                                          <p:attrName>ppt_w</p:attrName>
                                        </p:attrNameLst>
                                      </p:cBhvr>
                                      <p:tavLst>
                                        <p:tav tm="0">
                                          <p:val>
                                            <p:fltVal val="0"/>
                                          </p:val>
                                        </p:tav>
                                        <p:tav tm="100000">
                                          <p:val>
                                            <p:strVal val="#ppt_w"/>
                                          </p:val>
                                        </p:tav>
                                      </p:tavLst>
                                    </p:anim>
                                    <p:anim calcmode="lin" valueType="num">
                                      <p:cBhvr>
                                        <p:cTn id="8" dur="500" fill="hold"/>
                                        <p:tgtEl>
                                          <p:spTgt spid="1000008"/>
                                        </p:tgtEl>
                                        <p:attrNameLst>
                                          <p:attrName>ppt_h</p:attrName>
                                        </p:attrNameLst>
                                      </p:cBhvr>
                                      <p:tavLst>
                                        <p:tav tm="0">
                                          <p:val>
                                            <p:fltVal val="0"/>
                                          </p:val>
                                        </p:tav>
                                        <p:tav tm="100000">
                                          <p:val>
                                            <p:strVal val="#ppt_h"/>
                                          </p:val>
                                        </p:tav>
                                      </p:tavLst>
                                    </p:anim>
                                    <p:animEffect transition="in" filter="fade">
                                      <p:cBhvr>
                                        <p:cTn id="9" dur="500"/>
                                        <p:tgtEl>
                                          <p:spTgt spid="1000008"/>
                                        </p:tgtEl>
                                      </p:cBhvr>
                                    </p:animEffect>
                                  </p:childTnLst>
                                </p:cTn>
                              </p:par>
                            </p:childTnLst>
                          </p:cTn>
                        </p:par>
                        <p:par>
                          <p:cTn id="10" fill="hold">
                            <p:stCondLst>
                              <p:cond delay="0"/>
                            </p:stCondLst>
                            <p:childTnLst>
                              <p:par>
                                <p:cTn id="11" presetID="42" presetClass="entr" presetSubtype="0" fill="hold" nodeType="afterEffect">
                                  <p:stCondLst>
                                    <p:cond delay="0"/>
                                  </p:stCondLst>
                                  <p:childTnLst>
                                    <p:set>
                                      <p:cBhvr>
                                        <p:cTn id="12" dur="1" fill="hold">
                                          <p:stCondLst>
                                            <p:cond delay="0"/>
                                          </p:stCondLst>
                                        </p:cTn>
                                        <p:tgtEl>
                                          <p:spTgt spid="1000003"/>
                                        </p:tgtEl>
                                        <p:attrNameLst>
                                          <p:attrName>style.visibility</p:attrName>
                                        </p:attrNameLst>
                                      </p:cBhvr>
                                      <p:to>
                                        <p:strVal val="visible"/>
                                      </p:to>
                                    </p:set>
                                    <p:animEffect transition="in" filter="fade">
                                      <p:cBhvr>
                                        <p:cTn id="13" dur="1000"/>
                                        <p:tgtEl>
                                          <p:spTgt spid="1000003"/>
                                        </p:tgtEl>
                                      </p:cBhvr>
                                    </p:animEffect>
                                    <p:anim calcmode="lin" valueType="num">
                                      <p:cBhvr>
                                        <p:cTn id="14" dur="1000" fill="hold"/>
                                        <p:tgtEl>
                                          <p:spTgt spid="1000003"/>
                                        </p:tgtEl>
                                        <p:attrNameLst>
                                          <p:attrName>ppt_x</p:attrName>
                                        </p:attrNameLst>
                                      </p:cBhvr>
                                      <p:tavLst>
                                        <p:tav tm="0">
                                          <p:val>
                                            <p:strVal val="#ppt_x"/>
                                          </p:val>
                                        </p:tav>
                                        <p:tav tm="100000">
                                          <p:val>
                                            <p:strVal val="#ppt_x"/>
                                          </p:val>
                                        </p:tav>
                                      </p:tavLst>
                                    </p:anim>
                                    <p:anim calcmode="lin" valueType="num">
                                      <p:cBhvr>
                                        <p:cTn id="15" dur="1000" fill="hold"/>
                                        <p:tgtEl>
                                          <p:spTgt spid="100000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4" fill="hold" grpId="2" nodeType="afterEffect">
                                  <p:stCondLst>
                                    <p:cond delay="0"/>
                                  </p:stCondLst>
                                  <p:iterate type="lt">
                                    <p:tmPct val="10000"/>
                                  </p:iterate>
                                  <p:childTnLst>
                                    <p:set>
                                      <p:cBhvr>
                                        <p:cTn id="18" dur="1" fill="hold">
                                          <p:stCondLst>
                                            <p:cond delay="0"/>
                                          </p:stCondLst>
                                        </p:cTn>
                                        <p:tgtEl>
                                          <p:spTgt spid="1000009"/>
                                        </p:tgtEl>
                                        <p:attrNameLst>
                                          <p:attrName>style.visibility</p:attrName>
                                        </p:attrNameLst>
                                      </p:cBhvr>
                                      <p:to>
                                        <p:strVal val="visible"/>
                                      </p:to>
                                    </p:set>
                                    <p:anim calcmode="lin" valueType="num">
                                      <p:cBhvr additive="base">
                                        <p:cTn id="19" dur="500" fill="hold"/>
                                        <p:tgtEl>
                                          <p:spTgt spid="1000009"/>
                                        </p:tgtEl>
                                        <p:attrNameLst>
                                          <p:attrName>ppt_x</p:attrName>
                                        </p:attrNameLst>
                                      </p:cBhvr>
                                      <p:tavLst>
                                        <p:tav tm="0">
                                          <p:val>
                                            <p:strVal val="#ppt_x"/>
                                          </p:val>
                                        </p:tav>
                                        <p:tav tm="100000">
                                          <p:val>
                                            <p:strVal val="#ppt_x"/>
                                          </p:val>
                                        </p:tav>
                                      </p:tavLst>
                                    </p:anim>
                                    <p:anim calcmode="lin" valueType="num">
                                      <p:cBhvr additive="base">
                                        <p:cTn id="20" dur="500" fill="hold"/>
                                        <p:tgtEl>
                                          <p:spTgt spid="1000009"/>
                                        </p:tgtEl>
                                        <p:attrNameLst>
                                          <p:attrName>ppt_y</p:attrName>
                                        </p:attrNameLst>
                                      </p:cBhvr>
                                      <p:tavLst>
                                        <p:tav tm="0">
                                          <p:val>
                                            <p:strVal val="1+#ppt_h/2"/>
                                          </p:val>
                                        </p:tav>
                                        <p:tav tm="100000">
                                          <p:val>
                                            <p:strVal val="#ppt_y"/>
                                          </p:val>
                                        </p:tav>
                                      </p:tavLst>
                                    </p:anim>
                                  </p:childTnLst>
                                </p:cTn>
                              </p:par>
                              <p:par>
                                <p:cTn id="21" presetID="26" presetClass="emph" presetSubtype="0" fill="hold" grpId="3" nodeType="withEffect">
                                  <p:stCondLst>
                                    <p:cond delay="500"/>
                                  </p:stCondLst>
                                  <p:iterate type="lt">
                                    <p:tmPct val="10000"/>
                                  </p:iterate>
                                  <p:childTnLst>
                                    <p:animEffect transition="out" filter="fade">
                                      <p:cBhvr>
                                        <p:cTn id="22" dur="500" tmFilter="0, 0; .2, .5; .8, .5; 1, 0"/>
                                        <p:tgtEl>
                                          <p:spTgt spid="1000009"/>
                                        </p:tgtEl>
                                      </p:cBhvr>
                                    </p:animEffect>
                                    <p:animScale>
                                      <p:cBhvr>
                                        <p:cTn id="23" dur="250" autoRev="1" fill="hold"/>
                                        <p:tgtEl>
                                          <p:spTgt spid="1000009"/>
                                        </p:tgtEl>
                                      </p:cBhvr>
                                      <p:by x="105000" y="105000"/>
                                    </p:animScale>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1000010"/>
                                        </p:tgtEl>
                                        <p:attrNameLst>
                                          <p:attrName>style.visibility</p:attrName>
                                        </p:attrNameLst>
                                      </p:cBhvr>
                                      <p:to>
                                        <p:strVal val="visible"/>
                                      </p:to>
                                    </p:set>
                                    <p:animEffect transition="in" filter="randombar(horizontal)">
                                      <p:cBhvr>
                                        <p:cTn id="27" dur="500"/>
                                        <p:tgtEl>
                                          <p:spTgt spid="1000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653186" y="2189088"/>
            <a:ext cx="2562225" cy="695325"/>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过度自信</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 name="TextBox 3"/>
          <p:cNvSpPr txBox="1"/>
          <p:nvPr/>
        </p:nvSpPr>
        <p:spPr>
          <a:xfrm>
            <a:off x="653186" y="2700366"/>
            <a:ext cx="2562225" cy="249555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许多投资者容易高估自己的判断能力和投资水平，认为自己能够超越市场平均表现。这种过度自信可能导致投资者忽视风险，做出不理智的投资决策。</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3368956" y="2815680"/>
            <a:ext cx="2552700" cy="695325"/>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急于求成</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3368956" y="3326958"/>
            <a:ext cx="2562225" cy="2501313"/>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部分投资者期望在短时间内获得高额回报，缺乏耐心和长期投资视角。这种急于求成的心态往往导致频繁交易和冲动决策，增加了投资成本和风险。</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6160873" y="2189088"/>
            <a:ext cx="2609850" cy="695325"/>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贪婪与恐惧</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TextBox 7"/>
          <p:cNvSpPr txBox="1"/>
          <p:nvPr/>
        </p:nvSpPr>
        <p:spPr>
          <a:xfrm>
            <a:off x="6160873" y="2700366"/>
            <a:ext cx="2609850" cy="249555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贪婪使投资者追求高收益而忽视风险，恐惧则可能让投资者在机会面前犹豫不决，错失良机。这两种情绪在投资中相互交织，影响投资者的判断力和决策质量。</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8954053" y="2815680"/>
            <a:ext cx="2657475" cy="695325"/>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盲目从众</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8954053" y="3326958"/>
            <a:ext cx="2653383" cy="2501313"/>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许多投资者容易受市场舆论和他人影响，盲目跟风投资热门股票或基金。这种缺乏独立思考的行为可能导致投资决策失误，造成投资损失。</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AutoShape 10"/>
          <p:cNvSpPr/>
          <p:nvPr/>
        </p:nvSpPr>
        <p:spPr>
          <a:xfrm rot="-10800000">
            <a:off x="795939" y="1705112"/>
            <a:ext cx="571500" cy="571500"/>
          </a:xfrm>
          <a:prstGeom prst="teardrop">
            <a:avLst/>
          </a:prstGeom>
          <a:solidFill>
            <a:schemeClr val="accent1">
              <a:alpha val="100000"/>
            </a:schemeClr>
          </a:solidFill>
        </p:spPr>
      </p:sp>
      <p:sp>
        <p:nvSpPr>
          <p:cNvPr id="11" name="AutoShape 11"/>
          <p:cNvSpPr/>
          <p:nvPr/>
        </p:nvSpPr>
        <p:spPr>
          <a:xfrm rot="-10800000">
            <a:off x="3539937" y="2318847"/>
            <a:ext cx="571500" cy="571500"/>
          </a:xfrm>
          <a:prstGeom prst="teardrop">
            <a:avLst/>
          </a:prstGeom>
          <a:solidFill>
            <a:schemeClr val="accent1">
              <a:alpha val="100000"/>
            </a:schemeClr>
          </a:solidFill>
        </p:spPr>
      </p:sp>
      <p:sp>
        <p:nvSpPr>
          <p:cNvPr id="12" name="AutoShape 12"/>
          <p:cNvSpPr/>
          <p:nvPr/>
        </p:nvSpPr>
        <p:spPr>
          <a:xfrm rot="10800000">
            <a:off x="6323866" y="1710499"/>
            <a:ext cx="571500" cy="571500"/>
          </a:xfrm>
          <a:prstGeom prst="teardrop">
            <a:avLst/>
          </a:prstGeom>
          <a:solidFill>
            <a:schemeClr val="accent1">
              <a:alpha val="100000"/>
            </a:schemeClr>
          </a:solidFill>
        </p:spPr>
      </p:sp>
      <p:sp>
        <p:nvSpPr>
          <p:cNvPr id="13" name="AutoShape 13"/>
          <p:cNvSpPr/>
          <p:nvPr/>
        </p:nvSpPr>
        <p:spPr>
          <a:xfrm rot="-10800000">
            <a:off x="9134415" y="2318847"/>
            <a:ext cx="571500" cy="571500"/>
          </a:xfrm>
          <a:prstGeom prst="teardrop">
            <a:avLst/>
          </a:prstGeom>
          <a:solidFill>
            <a:schemeClr val="accent1">
              <a:alpha val="100000"/>
            </a:schemeClr>
          </a:solidFill>
        </p:spPr>
      </p:sp>
      <p:sp>
        <p:nvSpPr>
          <p:cNvPr id="14" name="TextBox 1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投资心理误区剖析</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5" name="TextBox 15"/>
          <p:cNvSpPr txBox="1"/>
          <p:nvPr/>
        </p:nvSpPr>
        <p:spPr>
          <a:xfrm>
            <a:off x="656874" y="1721024"/>
            <a:ext cx="849630" cy="555588"/>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400">
                <a:solidFill>
                  <a:srgbClr val="FFFFFF">
                    <a:alpha val="100000"/>
                  </a:srgbClr>
                </a:solidFill>
                <a:latin typeface="Noto Sans SC" panose="020B0200000000000000" charset="-122"/>
                <a:ea typeface="Noto Sans SC" panose="020B0200000000000000" charset="-122"/>
                <a:cs typeface="Noto Sans SC" panose="020B0200000000000000" charset="-122"/>
              </a:rPr>
              <a:t>01</a:t>
            </a:r>
            <a:endParaRPr lang="en-US" sz="2400">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6" name="TextBox 16"/>
          <p:cNvSpPr txBox="1"/>
          <p:nvPr/>
        </p:nvSpPr>
        <p:spPr>
          <a:xfrm>
            <a:off x="3400872" y="2349279"/>
            <a:ext cx="849630" cy="555588"/>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400">
                <a:solidFill>
                  <a:srgbClr val="FFFFFF">
                    <a:alpha val="100000"/>
                  </a:srgbClr>
                </a:solidFill>
                <a:latin typeface="Noto Sans SC" panose="020B0200000000000000" charset="-122"/>
                <a:ea typeface="Noto Sans SC" panose="020B0200000000000000" charset="-122"/>
                <a:cs typeface="Noto Sans SC" panose="020B0200000000000000" charset="-122"/>
              </a:rPr>
              <a:t>02</a:t>
            </a:r>
            <a:endParaRPr lang="en-US" sz="2400">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7" name="TextBox 17"/>
          <p:cNvSpPr txBox="1"/>
          <p:nvPr/>
        </p:nvSpPr>
        <p:spPr>
          <a:xfrm>
            <a:off x="6184801" y="1710499"/>
            <a:ext cx="849630" cy="555588"/>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400">
                <a:solidFill>
                  <a:srgbClr val="FFFFFF">
                    <a:alpha val="100000"/>
                  </a:srgbClr>
                </a:solidFill>
                <a:latin typeface="Noto Sans SC" panose="020B0200000000000000" charset="-122"/>
                <a:ea typeface="Noto Sans SC" panose="020B0200000000000000" charset="-122"/>
                <a:cs typeface="Noto Sans SC" panose="020B0200000000000000" charset="-122"/>
              </a:rPr>
              <a:t>03</a:t>
            </a:r>
            <a:endParaRPr lang="en-US" sz="2400">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8" name="TextBox 18"/>
          <p:cNvSpPr txBox="1"/>
          <p:nvPr/>
        </p:nvSpPr>
        <p:spPr>
          <a:xfrm>
            <a:off x="8995350" y="2349279"/>
            <a:ext cx="849630" cy="555588"/>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400">
                <a:solidFill>
                  <a:srgbClr val="FFFFFF">
                    <a:alpha val="100000"/>
                  </a:srgbClr>
                </a:solidFill>
                <a:latin typeface="Noto Sans SC" panose="020B0200000000000000" charset="-122"/>
                <a:ea typeface="Noto Sans SC" panose="020B0200000000000000" charset="-122"/>
                <a:cs typeface="Noto Sans SC" panose="020B0200000000000000" charset="-122"/>
              </a:rPr>
              <a:t>04</a:t>
            </a:r>
            <a:endParaRPr lang="en-US" sz="2400">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6303259" y="1394815"/>
            <a:ext cx="5242560" cy="2194560"/>
          </a:xfrm>
          <a:prstGeom prst="roundRect">
            <a:avLst/>
          </a:prstGeom>
          <a:solidFill>
            <a:schemeClr val="lt2">
              <a:alpha val="80000"/>
            </a:schemeClr>
          </a:solidFill>
        </p:spPr>
      </p:sp>
      <p:sp>
        <p:nvSpPr>
          <p:cNvPr id="3" name="AutoShape 3"/>
          <p:cNvSpPr/>
          <p:nvPr/>
        </p:nvSpPr>
        <p:spPr>
          <a:xfrm>
            <a:off x="6303259" y="3911005"/>
            <a:ext cx="5242560" cy="2194560"/>
          </a:xfrm>
          <a:prstGeom prst="roundRect">
            <a:avLst/>
          </a:prstGeom>
          <a:solidFill>
            <a:schemeClr val="lt2">
              <a:alpha val="80000"/>
            </a:schemeClr>
          </a:solidFill>
        </p:spPr>
      </p:sp>
      <p:sp>
        <p:nvSpPr>
          <p:cNvPr id="4" name="AutoShape 4"/>
          <p:cNvSpPr/>
          <p:nvPr/>
        </p:nvSpPr>
        <p:spPr>
          <a:xfrm>
            <a:off x="715856" y="3911005"/>
            <a:ext cx="5242560" cy="2194560"/>
          </a:xfrm>
          <a:prstGeom prst="roundRect">
            <a:avLst/>
          </a:prstGeom>
          <a:solidFill>
            <a:schemeClr val="lt2">
              <a:alpha val="80000"/>
            </a:schemeClr>
          </a:solidFill>
        </p:spPr>
      </p:sp>
      <p:sp>
        <p:nvSpPr>
          <p:cNvPr id="5" name="AutoShape 5"/>
          <p:cNvSpPr/>
          <p:nvPr/>
        </p:nvSpPr>
        <p:spPr>
          <a:xfrm>
            <a:off x="715856" y="1378942"/>
            <a:ext cx="5242560" cy="2194560"/>
          </a:xfrm>
          <a:prstGeom prst="roundRect">
            <a:avLst/>
          </a:prstGeom>
          <a:solidFill>
            <a:schemeClr val="lt2">
              <a:alpha val="80000"/>
            </a:schemeClr>
          </a:solidFill>
        </p:spPr>
      </p:sp>
      <p:sp>
        <p:nvSpPr>
          <p:cNvPr id="6" name="TextBox 6"/>
          <p:cNvSpPr txBox="1"/>
          <p:nvPr/>
        </p:nvSpPr>
        <p:spPr>
          <a:xfrm>
            <a:off x="6703007" y="4126373"/>
            <a:ext cx="4295775" cy="628650"/>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持续学习与调整</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TextBox 7"/>
          <p:cNvSpPr txBox="1"/>
          <p:nvPr/>
        </p:nvSpPr>
        <p:spPr>
          <a:xfrm>
            <a:off x="6703007" y="4705286"/>
            <a:ext cx="4476750" cy="1209675"/>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投资市场不断变化，投资者需要持续学习市场动态和相关知识，并根据市场变化及时调整投资策略和风险控制措施。</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1098702" y="1610183"/>
            <a:ext cx="4295775" cy="628650"/>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多元化投资</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1098702" y="2189096"/>
            <a:ext cx="4476750" cy="1209675"/>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通过将资金分散投资于不同的资产类别、行业和地区，可以降低单一投资带来的风险。多元化投资有助于平衡投资组合的风险和收益。</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6686105" y="1610183"/>
            <a:ext cx="4295775" cy="628650"/>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风险评估与管理</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TextBox 11"/>
          <p:cNvSpPr txBox="1"/>
          <p:nvPr/>
        </p:nvSpPr>
        <p:spPr>
          <a:xfrm>
            <a:off x="6686105" y="2189096"/>
            <a:ext cx="4476750" cy="1209675"/>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在投资前对潜在风险进行充分评估，并制定相应的风险管理策略。这包括设定止损点、分散投资、定期审视投资组合等。</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2" name="TextBox 12"/>
          <p:cNvSpPr txBox="1"/>
          <p:nvPr/>
        </p:nvSpPr>
        <p:spPr>
          <a:xfrm>
            <a:off x="1098702" y="4126373"/>
            <a:ext cx="4295775" cy="628650"/>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谨慎选择投资工具</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TextBox 13"/>
          <p:cNvSpPr txBox="1"/>
          <p:nvPr/>
        </p:nvSpPr>
        <p:spPr>
          <a:xfrm>
            <a:off x="1098702" y="4705286"/>
            <a:ext cx="4476750" cy="1209675"/>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根据自身的风险承受能力和投资目标，谨慎选择适合的投资工具。避免盲目追求高收益而忽视潜在风险。</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4" name="TextBox 1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风险控制方法论述</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1000007" name="Picture 2"/>
          <p:cNvPicPr>
            <a:picLocks noChangeAspect="1"/>
          </p:cNvPicPr>
          <p:nvPr/>
        </p:nvPicPr>
        <p:blipFill>
          <a:blip r:embed="rId2"/>
          <a:srcRect l="58572"/>
          <a:stretch>
            <a:fillRect/>
          </a:stretch>
        </p:blipFill>
        <p:spPr>
          <a:xfrm rot="16200000" flipH="1">
            <a:off x="2664546" y="-2664548"/>
            <a:ext cx="6862906" cy="12192002"/>
          </a:xfrm>
          <a:prstGeom prst="rect">
            <a:avLst/>
          </a:prstGeom>
        </p:spPr>
      </p:pic>
      <p:sp>
        <p:nvSpPr>
          <p:cNvPr id="1000008" name="TextBox 3"/>
          <p:cNvSpPr txBox="1"/>
          <p:nvPr/>
        </p:nvSpPr>
        <p:spPr>
          <a:xfrm>
            <a:off x="4434917" y="1215462"/>
            <a:ext cx="3326130" cy="2225040"/>
          </a:xfrm>
          <a:prstGeom prst="rect">
            <a:avLst/>
          </a:prstGeom>
          <a:noFill/>
        </p:spPr>
        <p:txBody>
          <a:bodyPr vert="horz" wrap="square" lIns="91440" tIns="45720" rIns="91440" bIns="45720" rtlCol="0" anchor="t" anchorCtr="0">
            <a:spAutoFit/>
          </a:bodyPr>
          <a:lstStyle/>
          <a:p>
            <a:pPr algn="ctr">
              <a:lnSpc>
                <a:spcPct val="80000"/>
              </a:lnSpc>
            </a:pPr>
            <a:r>
              <a:rPr lang="en-US" sz="13800" b="1">
                <a:ln w="9525">
                  <a:solidFill>
                    <a:srgbClr val="55819A">
                      <a:alpha val="100000"/>
                    </a:srgbClr>
                  </a:solidFill>
                  <a:prstDash val="solid"/>
                </a:ln>
                <a:solidFill>
                  <a:srgbClr val="DBF1FF">
                    <a:alpha val="100000"/>
                  </a:srgbClr>
                </a:solidFill>
                <a:effectLst>
                  <a:outerShdw dist="38100" dir="2700000">
                    <a:srgbClr val="B3CEE1">
                      <a:alpha val="100000"/>
                    </a:srgbClr>
                  </a:outerShdw>
                </a:effectLst>
                <a:latin typeface="Noto Sans SC" panose="020B0200000000000000" charset="-122"/>
                <a:ea typeface="Noto Sans SC" panose="020B0200000000000000" charset="-122"/>
                <a:cs typeface="Noto Sans SC" panose="020B0200000000000000" charset="-122"/>
              </a:rPr>
              <a:t>01</a:t>
            </a:r>
            <a:endParaRPr lang="en-US" sz="13800" b="1">
              <a:ln w="9525">
                <a:solidFill>
                  <a:srgbClr val="55819A">
                    <a:alpha val="100000"/>
                  </a:srgbClr>
                </a:solidFill>
                <a:prstDash val="solid"/>
              </a:ln>
              <a:solidFill>
                <a:srgbClr val="DBF1FF">
                  <a:alpha val="100000"/>
                </a:srgbClr>
              </a:solidFill>
              <a:effectLst>
                <a:outerShdw dist="38100" dir="2700000">
                  <a:srgbClr val="B3CEE1">
                    <a:alpha val="100000"/>
                  </a:srgbClr>
                </a:outerShdw>
              </a:effectLst>
              <a:latin typeface="Noto Sans SC" panose="020B0200000000000000" charset="-122"/>
              <a:ea typeface="Noto Sans SC" panose="020B0200000000000000" charset="-122"/>
              <a:cs typeface="Noto Sans SC" panose="020B0200000000000000" charset="-122"/>
            </a:endParaRPr>
          </a:p>
        </p:txBody>
      </p:sp>
      <p:sp>
        <p:nvSpPr>
          <p:cNvPr id="1000009" name="TextBox 4"/>
          <p:cNvSpPr txBox="1"/>
          <p:nvPr/>
        </p:nvSpPr>
        <p:spPr>
          <a:xfrm>
            <a:off x="2402697" y="3053220"/>
            <a:ext cx="7386604" cy="1323439"/>
          </a:xfrm>
          <a:prstGeom prst="rect">
            <a:avLst/>
          </a:prstGeom>
          <a:noFill/>
        </p:spPr>
        <p:txBody>
          <a:bodyPr vert="horz" wrap="square" lIns="91440" tIns="45720" rIns="91440" bIns="45720" rtlCol="0" anchor="ctr" anchorCtr="0">
            <a:normAutofit/>
          </a:bodyPr>
          <a:lstStyle/>
          <a:p>
            <a:pPr algn="ctr">
              <a:lnSpc>
                <a:spcPct val="100000"/>
              </a:lnSpc>
            </a:pPr>
            <a:r>
              <a:rPr lang="en-US" sz="5000">
                <a:solidFill>
                  <a:srgbClr val="86B2D0">
                    <a:alpha val="100000"/>
                  </a:srgbClr>
                </a:solidFill>
                <a:latin typeface="Noto Sans SC" panose="020B0200000000000000" charset="-122"/>
                <a:ea typeface="Noto Sans SC" panose="020B0200000000000000" charset="-122"/>
                <a:cs typeface="Noto Sans SC" panose="020B0200000000000000" charset="-122"/>
              </a:rPr>
              <a:t>投资规划概述</a:t>
            </a:r>
            <a:endParaRPr lang="en-US" sz="5000">
              <a:solidFill>
                <a:srgbClr val="86B2D0">
                  <a:alpha val="100000"/>
                </a:srgbClr>
              </a:solidFill>
              <a:latin typeface="Noto Sans SC" panose="020B0200000000000000" charset="-122"/>
              <a:ea typeface="Noto Sans SC" panose="020B0200000000000000" charset="-122"/>
              <a:cs typeface="Noto Sans SC" panose="020B0200000000000000" charset="-122"/>
            </a:endParaRPr>
          </a:p>
        </p:txBody>
      </p:sp>
      <p:sp>
        <p:nvSpPr>
          <p:cNvPr id="1000010" name="AutoShape 5"/>
          <p:cNvSpPr/>
          <p:nvPr/>
        </p:nvSpPr>
        <p:spPr>
          <a:xfrm>
            <a:off x="3638682" y="4237117"/>
            <a:ext cx="4162095" cy="461673"/>
          </a:xfrm>
          <a:prstGeom prst="rect">
            <a:avLst/>
          </a:prstGeom>
          <a:noFill/>
        </p:spPr>
        <p:txBody>
          <a:bodyPr vert="horz" wrap="square" lIns="91440" tIns="45720" rIns="91440" bIns="45720" rtlCol="0" anchor="t" anchorCtr="0">
            <a:noAutofit/>
          </a:bodyPr>
          <a:lstStyle/>
          <a:p>
            <a:pPr algn="ctr">
              <a:defRPr/>
            </a:pPr>
            <a:endParaRPr lang="en-US" sz="1100"/>
          </a:p>
          <a:p>
            <a:pPr algn="ctr"/>
            <a:endParaRPr lang="en-US" sz="800">
              <a:solidFill>
                <a:schemeClr val="lt1">
                  <a:alpha val="100000"/>
                  <a:lumMod val="65000"/>
                </a:schemeClr>
              </a:solidFill>
              <a:latin typeface="思源黑体"/>
              <a:ea typeface="思源黑体"/>
              <a:cs typeface="思源黑体"/>
            </a:endParaRPr>
          </a:p>
        </p:txBody>
      </p:sp>
      <p:pic>
        <p:nvPicPr>
          <p:cNvPr id="1000003" name="Picture 6"/>
          <p:cNvPicPr>
            <a:picLocks noChangeAspect="1"/>
          </p:cNvPicPr>
          <p:nvPr/>
        </p:nvPicPr>
        <p:blipFill>
          <a:blip r:embed="rId3"/>
          <a:srcRect l="49954" t="56644" r="31494"/>
          <a:stretch>
            <a:fillRect/>
          </a:stretch>
        </p:blipFill>
        <p:spPr>
          <a:xfrm>
            <a:off x="5092971" y="765054"/>
            <a:ext cx="1072055" cy="18790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1000008"/>
                                        </p:tgtEl>
                                        <p:attrNameLst>
                                          <p:attrName>style.visibility</p:attrName>
                                        </p:attrNameLst>
                                      </p:cBhvr>
                                      <p:to>
                                        <p:strVal val="visible"/>
                                      </p:to>
                                    </p:set>
                                    <p:anim calcmode="lin" valueType="num">
                                      <p:cBhvr>
                                        <p:cTn id="7" dur="500" fill="hold"/>
                                        <p:tgtEl>
                                          <p:spTgt spid="1000008"/>
                                        </p:tgtEl>
                                        <p:attrNameLst>
                                          <p:attrName>ppt_w</p:attrName>
                                        </p:attrNameLst>
                                      </p:cBhvr>
                                      <p:tavLst>
                                        <p:tav tm="0">
                                          <p:val>
                                            <p:fltVal val="0"/>
                                          </p:val>
                                        </p:tav>
                                        <p:tav tm="100000">
                                          <p:val>
                                            <p:strVal val="#ppt_w"/>
                                          </p:val>
                                        </p:tav>
                                      </p:tavLst>
                                    </p:anim>
                                    <p:anim calcmode="lin" valueType="num">
                                      <p:cBhvr>
                                        <p:cTn id="8" dur="500" fill="hold"/>
                                        <p:tgtEl>
                                          <p:spTgt spid="1000008"/>
                                        </p:tgtEl>
                                        <p:attrNameLst>
                                          <p:attrName>ppt_h</p:attrName>
                                        </p:attrNameLst>
                                      </p:cBhvr>
                                      <p:tavLst>
                                        <p:tav tm="0">
                                          <p:val>
                                            <p:fltVal val="0"/>
                                          </p:val>
                                        </p:tav>
                                        <p:tav tm="100000">
                                          <p:val>
                                            <p:strVal val="#ppt_h"/>
                                          </p:val>
                                        </p:tav>
                                      </p:tavLst>
                                    </p:anim>
                                    <p:animEffect transition="in" filter="fade">
                                      <p:cBhvr>
                                        <p:cTn id="9" dur="500"/>
                                        <p:tgtEl>
                                          <p:spTgt spid="1000008"/>
                                        </p:tgtEl>
                                      </p:cBhvr>
                                    </p:animEffect>
                                  </p:childTnLst>
                                </p:cTn>
                              </p:par>
                            </p:childTnLst>
                          </p:cTn>
                        </p:par>
                        <p:par>
                          <p:cTn id="10" fill="hold">
                            <p:stCondLst>
                              <p:cond delay="0"/>
                            </p:stCondLst>
                            <p:childTnLst>
                              <p:par>
                                <p:cTn id="11" presetID="42" presetClass="entr" presetSubtype="0" fill="hold" nodeType="afterEffect">
                                  <p:stCondLst>
                                    <p:cond delay="0"/>
                                  </p:stCondLst>
                                  <p:childTnLst>
                                    <p:set>
                                      <p:cBhvr>
                                        <p:cTn id="12" dur="1" fill="hold">
                                          <p:stCondLst>
                                            <p:cond delay="0"/>
                                          </p:stCondLst>
                                        </p:cTn>
                                        <p:tgtEl>
                                          <p:spTgt spid="1000003"/>
                                        </p:tgtEl>
                                        <p:attrNameLst>
                                          <p:attrName>style.visibility</p:attrName>
                                        </p:attrNameLst>
                                      </p:cBhvr>
                                      <p:to>
                                        <p:strVal val="visible"/>
                                      </p:to>
                                    </p:set>
                                    <p:animEffect transition="in" filter="fade">
                                      <p:cBhvr>
                                        <p:cTn id="13" dur="1000"/>
                                        <p:tgtEl>
                                          <p:spTgt spid="1000003"/>
                                        </p:tgtEl>
                                      </p:cBhvr>
                                    </p:animEffect>
                                    <p:anim calcmode="lin" valueType="num">
                                      <p:cBhvr>
                                        <p:cTn id="14" dur="1000" fill="hold"/>
                                        <p:tgtEl>
                                          <p:spTgt spid="1000003"/>
                                        </p:tgtEl>
                                        <p:attrNameLst>
                                          <p:attrName>ppt_x</p:attrName>
                                        </p:attrNameLst>
                                      </p:cBhvr>
                                      <p:tavLst>
                                        <p:tav tm="0">
                                          <p:val>
                                            <p:strVal val="#ppt_x"/>
                                          </p:val>
                                        </p:tav>
                                        <p:tav tm="100000">
                                          <p:val>
                                            <p:strVal val="#ppt_x"/>
                                          </p:val>
                                        </p:tav>
                                      </p:tavLst>
                                    </p:anim>
                                    <p:anim calcmode="lin" valueType="num">
                                      <p:cBhvr>
                                        <p:cTn id="15" dur="1000" fill="hold"/>
                                        <p:tgtEl>
                                          <p:spTgt spid="100000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4" fill="hold" grpId="2" nodeType="afterEffect">
                                  <p:stCondLst>
                                    <p:cond delay="0"/>
                                  </p:stCondLst>
                                  <p:iterate type="lt">
                                    <p:tmPct val="10000"/>
                                  </p:iterate>
                                  <p:childTnLst>
                                    <p:set>
                                      <p:cBhvr>
                                        <p:cTn id="18" dur="1" fill="hold">
                                          <p:stCondLst>
                                            <p:cond delay="0"/>
                                          </p:stCondLst>
                                        </p:cTn>
                                        <p:tgtEl>
                                          <p:spTgt spid="1000009"/>
                                        </p:tgtEl>
                                        <p:attrNameLst>
                                          <p:attrName>style.visibility</p:attrName>
                                        </p:attrNameLst>
                                      </p:cBhvr>
                                      <p:to>
                                        <p:strVal val="visible"/>
                                      </p:to>
                                    </p:set>
                                    <p:anim calcmode="lin" valueType="num">
                                      <p:cBhvr additive="base">
                                        <p:cTn id="19" dur="500" fill="hold"/>
                                        <p:tgtEl>
                                          <p:spTgt spid="1000009"/>
                                        </p:tgtEl>
                                        <p:attrNameLst>
                                          <p:attrName>ppt_x</p:attrName>
                                        </p:attrNameLst>
                                      </p:cBhvr>
                                      <p:tavLst>
                                        <p:tav tm="0">
                                          <p:val>
                                            <p:strVal val="#ppt_x"/>
                                          </p:val>
                                        </p:tav>
                                        <p:tav tm="100000">
                                          <p:val>
                                            <p:strVal val="#ppt_x"/>
                                          </p:val>
                                        </p:tav>
                                      </p:tavLst>
                                    </p:anim>
                                    <p:anim calcmode="lin" valueType="num">
                                      <p:cBhvr additive="base">
                                        <p:cTn id="20" dur="500" fill="hold"/>
                                        <p:tgtEl>
                                          <p:spTgt spid="1000009"/>
                                        </p:tgtEl>
                                        <p:attrNameLst>
                                          <p:attrName>ppt_y</p:attrName>
                                        </p:attrNameLst>
                                      </p:cBhvr>
                                      <p:tavLst>
                                        <p:tav tm="0">
                                          <p:val>
                                            <p:strVal val="1+#ppt_h/2"/>
                                          </p:val>
                                        </p:tav>
                                        <p:tav tm="100000">
                                          <p:val>
                                            <p:strVal val="#ppt_y"/>
                                          </p:val>
                                        </p:tav>
                                      </p:tavLst>
                                    </p:anim>
                                  </p:childTnLst>
                                </p:cTn>
                              </p:par>
                              <p:par>
                                <p:cTn id="21" presetID="26" presetClass="emph" presetSubtype="0" fill="hold" grpId="3" nodeType="withEffect">
                                  <p:stCondLst>
                                    <p:cond delay="500"/>
                                  </p:stCondLst>
                                  <p:iterate type="lt">
                                    <p:tmPct val="10000"/>
                                  </p:iterate>
                                  <p:childTnLst>
                                    <p:animEffect transition="out" filter="fade">
                                      <p:cBhvr>
                                        <p:cTn id="22" dur="500" tmFilter="0, 0; .2, .5; .8, .5; 1, 0"/>
                                        <p:tgtEl>
                                          <p:spTgt spid="1000009"/>
                                        </p:tgtEl>
                                      </p:cBhvr>
                                    </p:animEffect>
                                    <p:animScale>
                                      <p:cBhvr>
                                        <p:cTn id="23" dur="250" autoRev="1" fill="hold"/>
                                        <p:tgtEl>
                                          <p:spTgt spid="1000009"/>
                                        </p:tgtEl>
                                      </p:cBhvr>
                                      <p:by x="105000" y="105000"/>
                                    </p:animScale>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1000010"/>
                                        </p:tgtEl>
                                        <p:attrNameLst>
                                          <p:attrName>style.visibility</p:attrName>
                                        </p:attrNameLst>
                                      </p:cBhvr>
                                      <p:to>
                                        <p:strVal val="visible"/>
                                      </p:to>
                                    </p:set>
                                    <p:animEffect transition="in" filter="randombar(horizontal)">
                                      <p:cBhvr>
                                        <p:cTn id="27" dur="500"/>
                                        <p:tgtEl>
                                          <p:spTgt spid="1000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Freeform 2"/>
          <p:cNvSpPr/>
          <p:nvPr/>
        </p:nvSpPr>
        <p:spPr>
          <a:xfrm>
            <a:off x="4500724" y="4211255"/>
            <a:ext cx="762000" cy="1524000"/>
          </a:xfrm>
          <a:custGeom>
            <a:avLst/>
            <a:gdLst/>
            <a:ahLst/>
            <a:cxnLst/>
            <a:rect l="l" t="t" r="r" b="b"/>
            <a:pathLst>
              <a:path w="580906" h="1161893">
                <a:moveTo>
                  <a:pt x="0" y="1141207"/>
                </a:moveTo>
                <a:lnTo>
                  <a:pt x="0" y="1019682"/>
                </a:lnTo>
                <a:cubicBezTo>
                  <a:pt x="0" y="1008793"/>
                  <a:pt x="8622" y="999968"/>
                  <a:pt x="19471" y="999482"/>
                </a:cubicBezTo>
                <a:cubicBezTo>
                  <a:pt x="241511" y="989281"/>
                  <a:pt x="418981" y="805455"/>
                  <a:pt x="418981" y="580946"/>
                </a:cubicBezTo>
                <a:cubicBezTo>
                  <a:pt x="418981" y="356437"/>
                  <a:pt x="241511" y="172612"/>
                  <a:pt x="19471" y="162411"/>
                </a:cubicBezTo>
                <a:cubicBezTo>
                  <a:pt x="8622" y="161925"/>
                  <a:pt x="0" y="153100"/>
                  <a:pt x="0" y="142211"/>
                </a:cubicBezTo>
                <a:lnTo>
                  <a:pt x="0" y="20686"/>
                </a:lnTo>
                <a:cubicBezTo>
                  <a:pt x="0" y="9230"/>
                  <a:pt x="9513" y="0"/>
                  <a:pt x="20929" y="405"/>
                </a:cubicBezTo>
                <a:cubicBezTo>
                  <a:pt x="331582" y="11456"/>
                  <a:pt x="580906" y="267662"/>
                  <a:pt x="580906" y="580946"/>
                </a:cubicBezTo>
                <a:cubicBezTo>
                  <a:pt x="580906" y="894231"/>
                  <a:pt x="331582" y="1150437"/>
                  <a:pt x="20929" y="1161488"/>
                </a:cubicBezTo>
                <a:cubicBezTo>
                  <a:pt x="9513" y="1161893"/>
                  <a:pt x="0" y="1152663"/>
                  <a:pt x="0" y="1141207"/>
                </a:cubicBezTo>
              </a:path>
            </a:pathLst>
          </a:custGeom>
          <a:solidFill>
            <a:schemeClr val="accent1">
              <a:alpha val="100000"/>
            </a:schemeClr>
          </a:solidFill>
        </p:spPr>
      </p:sp>
      <p:sp>
        <p:nvSpPr>
          <p:cNvPr id="3" name="Freeform 3"/>
          <p:cNvSpPr/>
          <p:nvPr/>
        </p:nvSpPr>
        <p:spPr>
          <a:xfrm>
            <a:off x="5316691" y="3449255"/>
            <a:ext cx="762000" cy="1524000"/>
          </a:xfrm>
          <a:custGeom>
            <a:avLst/>
            <a:gdLst/>
            <a:ahLst/>
            <a:cxnLst/>
            <a:rect l="l" t="t" r="r" b="b"/>
            <a:pathLst>
              <a:path w="580906" h="1161893">
                <a:moveTo>
                  <a:pt x="0" y="1141207"/>
                </a:moveTo>
                <a:lnTo>
                  <a:pt x="0" y="1019682"/>
                </a:lnTo>
                <a:cubicBezTo>
                  <a:pt x="0" y="1008793"/>
                  <a:pt x="8622" y="999968"/>
                  <a:pt x="19471" y="999482"/>
                </a:cubicBezTo>
                <a:cubicBezTo>
                  <a:pt x="241511" y="989281"/>
                  <a:pt x="418981" y="805455"/>
                  <a:pt x="418981" y="580946"/>
                </a:cubicBezTo>
                <a:cubicBezTo>
                  <a:pt x="418981" y="356437"/>
                  <a:pt x="241511" y="172612"/>
                  <a:pt x="19471" y="162411"/>
                </a:cubicBezTo>
                <a:cubicBezTo>
                  <a:pt x="8622" y="161925"/>
                  <a:pt x="0" y="153100"/>
                  <a:pt x="0" y="142211"/>
                </a:cubicBezTo>
                <a:lnTo>
                  <a:pt x="0" y="20686"/>
                </a:lnTo>
                <a:cubicBezTo>
                  <a:pt x="0" y="9230"/>
                  <a:pt x="9513" y="0"/>
                  <a:pt x="20929" y="405"/>
                </a:cubicBezTo>
                <a:cubicBezTo>
                  <a:pt x="331582" y="11456"/>
                  <a:pt x="580906" y="267662"/>
                  <a:pt x="580906" y="580946"/>
                </a:cubicBezTo>
                <a:cubicBezTo>
                  <a:pt x="580906" y="894231"/>
                  <a:pt x="331582" y="1150437"/>
                  <a:pt x="20929" y="1161488"/>
                </a:cubicBezTo>
                <a:cubicBezTo>
                  <a:pt x="9513" y="1161893"/>
                  <a:pt x="0" y="1152663"/>
                  <a:pt x="0" y="1141207"/>
                </a:cubicBezTo>
              </a:path>
            </a:pathLst>
          </a:custGeom>
          <a:solidFill>
            <a:schemeClr val="accent1">
              <a:alpha val="100000"/>
            </a:schemeClr>
          </a:solidFill>
        </p:spPr>
      </p:sp>
      <p:sp>
        <p:nvSpPr>
          <p:cNvPr id="4" name="Freeform 4"/>
          <p:cNvSpPr/>
          <p:nvPr/>
        </p:nvSpPr>
        <p:spPr>
          <a:xfrm>
            <a:off x="6150282" y="2699920"/>
            <a:ext cx="762000" cy="1524000"/>
          </a:xfrm>
          <a:custGeom>
            <a:avLst/>
            <a:gdLst/>
            <a:ahLst/>
            <a:cxnLst/>
            <a:rect l="l" t="t" r="r" b="b"/>
            <a:pathLst>
              <a:path w="580906" h="1161893">
                <a:moveTo>
                  <a:pt x="0" y="1141207"/>
                </a:moveTo>
                <a:lnTo>
                  <a:pt x="0" y="1019682"/>
                </a:lnTo>
                <a:cubicBezTo>
                  <a:pt x="0" y="1008793"/>
                  <a:pt x="8622" y="999968"/>
                  <a:pt x="19471" y="999482"/>
                </a:cubicBezTo>
                <a:cubicBezTo>
                  <a:pt x="241511" y="989281"/>
                  <a:pt x="418981" y="805455"/>
                  <a:pt x="418981" y="580946"/>
                </a:cubicBezTo>
                <a:cubicBezTo>
                  <a:pt x="418981" y="356437"/>
                  <a:pt x="241511" y="172612"/>
                  <a:pt x="19471" y="162411"/>
                </a:cubicBezTo>
                <a:cubicBezTo>
                  <a:pt x="8622" y="161925"/>
                  <a:pt x="0" y="153100"/>
                  <a:pt x="0" y="142211"/>
                </a:cubicBezTo>
                <a:lnTo>
                  <a:pt x="0" y="20686"/>
                </a:lnTo>
                <a:cubicBezTo>
                  <a:pt x="0" y="9230"/>
                  <a:pt x="9513" y="0"/>
                  <a:pt x="20929" y="405"/>
                </a:cubicBezTo>
                <a:cubicBezTo>
                  <a:pt x="331582" y="11456"/>
                  <a:pt x="580906" y="267662"/>
                  <a:pt x="580906" y="580946"/>
                </a:cubicBezTo>
                <a:cubicBezTo>
                  <a:pt x="580906" y="894231"/>
                  <a:pt x="331582" y="1150437"/>
                  <a:pt x="20929" y="1161488"/>
                </a:cubicBezTo>
                <a:cubicBezTo>
                  <a:pt x="9513" y="1161893"/>
                  <a:pt x="0" y="1152663"/>
                  <a:pt x="0" y="1141207"/>
                </a:cubicBezTo>
              </a:path>
            </a:pathLst>
          </a:custGeom>
          <a:solidFill>
            <a:schemeClr val="accent1">
              <a:alpha val="100000"/>
            </a:schemeClr>
          </a:solidFill>
        </p:spPr>
      </p:sp>
      <p:sp>
        <p:nvSpPr>
          <p:cNvPr id="5" name="Freeform 5"/>
          <p:cNvSpPr/>
          <p:nvPr/>
        </p:nvSpPr>
        <p:spPr>
          <a:xfrm>
            <a:off x="6984423" y="1925256"/>
            <a:ext cx="762000" cy="1524000"/>
          </a:xfrm>
          <a:custGeom>
            <a:avLst/>
            <a:gdLst/>
            <a:ahLst/>
            <a:cxnLst/>
            <a:rect l="l" t="t" r="r" b="b"/>
            <a:pathLst>
              <a:path w="580906" h="1161893">
                <a:moveTo>
                  <a:pt x="0" y="1141207"/>
                </a:moveTo>
                <a:lnTo>
                  <a:pt x="0" y="1019682"/>
                </a:lnTo>
                <a:cubicBezTo>
                  <a:pt x="0" y="1008793"/>
                  <a:pt x="8622" y="999968"/>
                  <a:pt x="19471" y="999482"/>
                </a:cubicBezTo>
                <a:cubicBezTo>
                  <a:pt x="241511" y="989281"/>
                  <a:pt x="418981" y="805455"/>
                  <a:pt x="418981" y="580946"/>
                </a:cubicBezTo>
                <a:cubicBezTo>
                  <a:pt x="418981" y="356437"/>
                  <a:pt x="241511" y="172612"/>
                  <a:pt x="19471" y="162411"/>
                </a:cubicBezTo>
                <a:cubicBezTo>
                  <a:pt x="8622" y="161925"/>
                  <a:pt x="0" y="153100"/>
                  <a:pt x="0" y="142211"/>
                </a:cubicBezTo>
                <a:lnTo>
                  <a:pt x="0" y="20686"/>
                </a:lnTo>
                <a:cubicBezTo>
                  <a:pt x="0" y="9230"/>
                  <a:pt x="9513" y="0"/>
                  <a:pt x="20929" y="405"/>
                </a:cubicBezTo>
                <a:cubicBezTo>
                  <a:pt x="331582" y="11456"/>
                  <a:pt x="580906" y="267662"/>
                  <a:pt x="580906" y="580946"/>
                </a:cubicBezTo>
                <a:cubicBezTo>
                  <a:pt x="580906" y="894231"/>
                  <a:pt x="331582" y="1150437"/>
                  <a:pt x="20929" y="1161488"/>
                </a:cubicBezTo>
                <a:cubicBezTo>
                  <a:pt x="9513" y="1161893"/>
                  <a:pt x="0" y="1152663"/>
                  <a:pt x="0" y="1141207"/>
                </a:cubicBezTo>
              </a:path>
            </a:pathLst>
          </a:custGeom>
          <a:solidFill>
            <a:schemeClr val="accent1">
              <a:alpha val="100000"/>
            </a:schemeClr>
          </a:solidFill>
        </p:spPr>
      </p:sp>
      <p:sp>
        <p:nvSpPr>
          <p:cNvPr id="6" name="TextBox 6"/>
          <p:cNvSpPr txBox="1"/>
          <p:nvPr/>
        </p:nvSpPr>
        <p:spPr>
          <a:xfrm>
            <a:off x="551782" y="4842037"/>
            <a:ext cx="3727132" cy="555879"/>
          </a:xfrm>
          <a:prstGeom prst="rect">
            <a:avLst/>
          </a:prstGeom>
        </p:spPr>
        <p:txBody>
          <a:bodyPr vert="horz" wrap="square" lIns="114300" tIns="57150" rIns="114300" bIns="57150" rtlCol="0" anchor="b" anchorCtr="0">
            <a:noAutofit/>
          </a:bodyPr>
          <a:lstStyle/>
          <a:p>
            <a:pPr algn="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明确投资目标</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TextBox 7"/>
          <p:cNvSpPr txBox="1"/>
          <p:nvPr/>
        </p:nvSpPr>
        <p:spPr>
          <a:xfrm>
            <a:off x="551782" y="5397916"/>
            <a:ext cx="3743325" cy="1114425"/>
          </a:xfrm>
          <a:prstGeom prst="rect">
            <a:avLst/>
          </a:prstGeom>
        </p:spPr>
        <p:txBody>
          <a:bodyPr vert="horz" wrap="square" lIns="114300" tIns="57150" rIns="114300" bIns="57150" rtlCol="0" anchor="t" anchorCtr="0">
            <a:noAutofit/>
          </a:bodyPr>
          <a:lstStyle/>
          <a:p>
            <a:pPr algn="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在投资前明确自己的投资目标和预期收益，避免因短期波动而轻易改变投资策略。</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6874601" y="3829597"/>
            <a:ext cx="3727031" cy="555879"/>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接受不确定性</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6874601" y="4385476"/>
            <a:ext cx="3724275" cy="1114425"/>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投资市场存在不确定性，投资者需要学会接受这种不确定性并制定相应的风险管理措施。</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7846770" y="1260912"/>
            <a:ext cx="3727031" cy="555879"/>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不断学习和反思</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TextBox 11"/>
          <p:cNvSpPr txBox="1"/>
          <p:nvPr/>
        </p:nvSpPr>
        <p:spPr>
          <a:xfrm>
            <a:off x="7846770" y="1816791"/>
            <a:ext cx="3724275" cy="1114425"/>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投资是一个不断学习和成长的过程，投资者需要不断反思和总结自己的投资经验，提高投资水平和风险管理能力。</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2" name="TextBox 12"/>
          <p:cNvSpPr txBox="1"/>
          <p:nvPr/>
        </p:nvSpPr>
        <p:spPr>
          <a:xfrm>
            <a:off x="1350187" y="2042209"/>
            <a:ext cx="3727031" cy="555879"/>
          </a:xfrm>
          <a:prstGeom prst="rect">
            <a:avLst/>
          </a:prstGeom>
        </p:spPr>
        <p:txBody>
          <a:bodyPr vert="horz" wrap="square" lIns="114300" tIns="57150" rIns="114300" bIns="57150" rtlCol="0" anchor="b" anchorCtr="0">
            <a:noAutofit/>
          </a:bodyPr>
          <a:lstStyle/>
          <a:p>
            <a:pPr algn="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保持耐心和冷静</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TextBox 13"/>
          <p:cNvSpPr txBox="1"/>
          <p:nvPr/>
        </p:nvSpPr>
        <p:spPr>
          <a:xfrm>
            <a:off x="1350187" y="2624841"/>
            <a:ext cx="3724275" cy="1114425"/>
          </a:xfrm>
          <a:prstGeom prst="rect">
            <a:avLst/>
          </a:prstGeom>
        </p:spPr>
        <p:txBody>
          <a:bodyPr vert="horz" wrap="square" lIns="114300" tIns="57150" rIns="114300" bIns="57150" rtlCol="0" anchor="t" anchorCtr="0">
            <a:noAutofit/>
          </a:bodyPr>
          <a:lstStyle/>
          <a:p>
            <a:pPr algn="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面对市场波动时保持冷静和理性，避免被短期波动所左右。坚持长期投资视角，相信时间和复利的力量。</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4" name="TextBox 1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心态调整与长期投资视角</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5" name="TextBox 15"/>
          <p:cNvSpPr txBox="1"/>
          <p:nvPr/>
        </p:nvSpPr>
        <p:spPr>
          <a:xfrm>
            <a:off x="4227588" y="4732273"/>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rPr>
              <a:t>01</a:t>
            </a:r>
            <a:endPar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6" name="TextBox 16"/>
          <p:cNvSpPr txBox="1"/>
          <p:nvPr/>
        </p:nvSpPr>
        <p:spPr>
          <a:xfrm>
            <a:off x="5009207" y="3970273"/>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rPr>
              <a:t>02</a:t>
            </a:r>
            <a:endPar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7" name="TextBox 17"/>
          <p:cNvSpPr txBox="1"/>
          <p:nvPr/>
        </p:nvSpPr>
        <p:spPr>
          <a:xfrm>
            <a:off x="5858837" y="3208273"/>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rPr>
              <a:t>03</a:t>
            </a:r>
            <a:endPar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8" name="TextBox 18"/>
          <p:cNvSpPr txBox="1"/>
          <p:nvPr/>
        </p:nvSpPr>
        <p:spPr>
          <a:xfrm>
            <a:off x="6708467" y="2458937"/>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rPr>
              <a:t>04</a:t>
            </a:r>
            <a:endPar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1000007" name="Picture 2"/>
          <p:cNvPicPr>
            <a:picLocks noChangeAspect="1"/>
          </p:cNvPicPr>
          <p:nvPr/>
        </p:nvPicPr>
        <p:blipFill>
          <a:blip r:embed="rId2"/>
          <a:srcRect l="58572"/>
          <a:stretch>
            <a:fillRect/>
          </a:stretch>
        </p:blipFill>
        <p:spPr>
          <a:xfrm rot="16200000" flipH="1">
            <a:off x="2664546" y="-2664548"/>
            <a:ext cx="6862906" cy="12192002"/>
          </a:xfrm>
          <a:prstGeom prst="rect">
            <a:avLst/>
          </a:prstGeom>
        </p:spPr>
      </p:pic>
      <p:sp>
        <p:nvSpPr>
          <p:cNvPr id="1000008" name="TextBox 3"/>
          <p:cNvSpPr txBox="1"/>
          <p:nvPr/>
        </p:nvSpPr>
        <p:spPr>
          <a:xfrm>
            <a:off x="4434917" y="1215462"/>
            <a:ext cx="3326130" cy="2225040"/>
          </a:xfrm>
          <a:prstGeom prst="rect">
            <a:avLst/>
          </a:prstGeom>
          <a:noFill/>
        </p:spPr>
        <p:txBody>
          <a:bodyPr vert="horz" wrap="square" lIns="91440" tIns="45720" rIns="91440" bIns="45720" rtlCol="0" anchor="t" anchorCtr="0">
            <a:spAutoFit/>
          </a:bodyPr>
          <a:lstStyle/>
          <a:p>
            <a:pPr algn="ctr">
              <a:lnSpc>
                <a:spcPct val="80000"/>
              </a:lnSpc>
            </a:pPr>
            <a:r>
              <a:rPr lang="en-US" sz="13800" b="1">
                <a:ln w="9525">
                  <a:solidFill>
                    <a:srgbClr val="55819A">
                      <a:alpha val="100000"/>
                    </a:srgbClr>
                  </a:solidFill>
                  <a:prstDash val="solid"/>
                </a:ln>
                <a:solidFill>
                  <a:srgbClr val="DBF1FF">
                    <a:alpha val="100000"/>
                  </a:srgbClr>
                </a:solidFill>
                <a:effectLst>
                  <a:outerShdw dist="38100" dir="2700000">
                    <a:srgbClr val="B3CEE1">
                      <a:alpha val="100000"/>
                    </a:srgbClr>
                  </a:outerShdw>
                </a:effectLst>
                <a:latin typeface="Noto Sans SC" panose="020B0200000000000000" charset="-122"/>
                <a:ea typeface="Noto Sans SC" panose="020B0200000000000000" charset="-122"/>
                <a:cs typeface="Noto Sans SC" panose="020B0200000000000000" charset="-122"/>
              </a:rPr>
              <a:t>07</a:t>
            </a:r>
            <a:endParaRPr lang="en-US" sz="13800" b="1">
              <a:ln w="9525">
                <a:solidFill>
                  <a:srgbClr val="55819A">
                    <a:alpha val="100000"/>
                  </a:srgbClr>
                </a:solidFill>
                <a:prstDash val="solid"/>
              </a:ln>
              <a:solidFill>
                <a:srgbClr val="DBF1FF">
                  <a:alpha val="100000"/>
                </a:srgbClr>
              </a:solidFill>
              <a:effectLst>
                <a:outerShdw dist="38100" dir="2700000">
                  <a:srgbClr val="B3CEE1">
                    <a:alpha val="100000"/>
                  </a:srgbClr>
                </a:outerShdw>
              </a:effectLst>
              <a:latin typeface="Noto Sans SC" panose="020B0200000000000000" charset="-122"/>
              <a:ea typeface="Noto Sans SC" panose="020B0200000000000000" charset="-122"/>
              <a:cs typeface="Noto Sans SC" panose="020B0200000000000000" charset="-122"/>
            </a:endParaRPr>
          </a:p>
        </p:txBody>
      </p:sp>
      <p:sp>
        <p:nvSpPr>
          <p:cNvPr id="1000009" name="TextBox 4"/>
          <p:cNvSpPr txBox="1"/>
          <p:nvPr/>
        </p:nvSpPr>
        <p:spPr>
          <a:xfrm>
            <a:off x="2402697" y="3053220"/>
            <a:ext cx="7386604" cy="1323439"/>
          </a:xfrm>
          <a:prstGeom prst="rect">
            <a:avLst/>
          </a:prstGeom>
          <a:noFill/>
        </p:spPr>
        <p:txBody>
          <a:bodyPr vert="horz" wrap="square" lIns="91440" tIns="45720" rIns="91440" bIns="45720" rtlCol="0" anchor="ctr" anchorCtr="0">
            <a:normAutofit/>
          </a:bodyPr>
          <a:lstStyle/>
          <a:p>
            <a:pPr algn="ctr">
              <a:lnSpc>
                <a:spcPct val="100000"/>
              </a:lnSpc>
            </a:pPr>
            <a:r>
              <a:rPr lang="en-US" sz="5000">
                <a:solidFill>
                  <a:srgbClr val="86B2D0">
                    <a:alpha val="100000"/>
                  </a:srgbClr>
                </a:solidFill>
                <a:latin typeface="Noto Sans SC" panose="020B0200000000000000" charset="-122"/>
                <a:ea typeface="Noto Sans SC" panose="020B0200000000000000" charset="-122"/>
                <a:cs typeface="Noto Sans SC" panose="020B0200000000000000" charset="-122"/>
              </a:rPr>
              <a:t>总结与展望</a:t>
            </a:r>
            <a:endParaRPr lang="en-US" sz="5000">
              <a:solidFill>
                <a:srgbClr val="86B2D0">
                  <a:alpha val="100000"/>
                </a:srgbClr>
              </a:solidFill>
              <a:latin typeface="Noto Sans SC" panose="020B0200000000000000" charset="-122"/>
              <a:ea typeface="Noto Sans SC" panose="020B0200000000000000" charset="-122"/>
              <a:cs typeface="Noto Sans SC" panose="020B0200000000000000" charset="-122"/>
            </a:endParaRPr>
          </a:p>
        </p:txBody>
      </p:sp>
      <p:sp>
        <p:nvSpPr>
          <p:cNvPr id="1000010" name="AutoShape 5"/>
          <p:cNvSpPr/>
          <p:nvPr/>
        </p:nvSpPr>
        <p:spPr>
          <a:xfrm>
            <a:off x="3638682" y="4237117"/>
            <a:ext cx="4162095" cy="461673"/>
          </a:xfrm>
          <a:prstGeom prst="rect">
            <a:avLst/>
          </a:prstGeom>
          <a:noFill/>
        </p:spPr>
        <p:txBody>
          <a:bodyPr vert="horz" wrap="square" lIns="91440" tIns="45720" rIns="91440" bIns="45720" rtlCol="0" anchor="t" anchorCtr="0">
            <a:noAutofit/>
          </a:bodyPr>
          <a:lstStyle/>
          <a:p>
            <a:pPr algn="ctr">
              <a:defRPr/>
            </a:pPr>
            <a:endParaRPr lang="en-US" sz="1100"/>
          </a:p>
          <a:p>
            <a:pPr algn="ctr"/>
            <a:endParaRPr lang="en-US" sz="800">
              <a:solidFill>
                <a:schemeClr val="lt1">
                  <a:alpha val="100000"/>
                  <a:lumMod val="65000"/>
                </a:schemeClr>
              </a:solidFill>
              <a:latin typeface="思源黑体"/>
              <a:ea typeface="思源黑体"/>
              <a:cs typeface="思源黑体"/>
            </a:endParaRPr>
          </a:p>
        </p:txBody>
      </p:sp>
      <p:pic>
        <p:nvPicPr>
          <p:cNvPr id="1000003" name="Picture 6"/>
          <p:cNvPicPr>
            <a:picLocks noChangeAspect="1"/>
          </p:cNvPicPr>
          <p:nvPr/>
        </p:nvPicPr>
        <p:blipFill>
          <a:blip r:embed="rId3"/>
          <a:srcRect l="49954" t="56644" r="31494"/>
          <a:stretch>
            <a:fillRect/>
          </a:stretch>
        </p:blipFill>
        <p:spPr>
          <a:xfrm>
            <a:off x="5092971" y="765054"/>
            <a:ext cx="1072055" cy="18790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1000008"/>
                                        </p:tgtEl>
                                        <p:attrNameLst>
                                          <p:attrName>style.visibility</p:attrName>
                                        </p:attrNameLst>
                                      </p:cBhvr>
                                      <p:to>
                                        <p:strVal val="visible"/>
                                      </p:to>
                                    </p:set>
                                    <p:anim calcmode="lin" valueType="num">
                                      <p:cBhvr>
                                        <p:cTn id="7" dur="500" fill="hold"/>
                                        <p:tgtEl>
                                          <p:spTgt spid="1000008"/>
                                        </p:tgtEl>
                                        <p:attrNameLst>
                                          <p:attrName>ppt_w</p:attrName>
                                        </p:attrNameLst>
                                      </p:cBhvr>
                                      <p:tavLst>
                                        <p:tav tm="0">
                                          <p:val>
                                            <p:fltVal val="0"/>
                                          </p:val>
                                        </p:tav>
                                        <p:tav tm="100000">
                                          <p:val>
                                            <p:strVal val="#ppt_w"/>
                                          </p:val>
                                        </p:tav>
                                      </p:tavLst>
                                    </p:anim>
                                    <p:anim calcmode="lin" valueType="num">
                                      <p:cBhvr>
                                        <p:cTn id="8" dur="500" fill="hold"/>
                                        <p:tgtEl>
                                          <p:spTgt spid="1000008"/>
                                        </p:tgtEl>
                                        <p:attrNameLst>
                                          <p:attrName>ppt_h</p:attrName>
                                        </p:attrNameLst>
                                      </p:cBhvr>
                                      <p:tavLst>
                                        <p:tav tm="0">
                                          <p:val>
                                            <p:fltVal val="0"/>
                                          </p:val>
                                        </p:tav>
                                        <p:tav tm="100000">
                                          <p:val>
                                            <p:strVal val="#ppt_h"/>
                                          </p:val>
                                        </p:tav>
                                      </p:tavLst>
                                    </p:anim>
                                    <p:animEffect transition="in" filter="fade">
                                      <p:cBhvr>
                                        <p:cTn id="9" dur="500"/>
                                        <p:tgtEl>
                                          <p:spTgt spid="1000008"/>
                                        </p:tgtEl>
                                      </p:cBhvr>
                                    </p:animEffect>
                                  </p:childTnLst>
                                </p:cTn>
                              </p:par>
                            </p:childTnLst>
                          </p:cTn>
                        </p:par>
                        <p:par>
                          <p:cTn id="10" fill="hold">
                            <p:stCondLst>
                              <p:cond delay="0"/>
                            </p:stCondLst>
                            <p:childTnLst>
                              <p:par>
                                <p:cTn id="11" presetID="42" presetClass="entr" presetSubtype="0" fill="hold" nodeType="afterEffect">
                                  <p:stCondLst>
                                    <p:cond delay="0"/>
                                  </p:stCondLst>
                                  <p:childTnLst>
                                    <p:set>
                                      <p:cBhvr>
                                        <p:cTn id="12" dur="1" fill="hold">
                                          <p:stCondLst>
                                            <p:cond delay="0"/>
                                          </p:stCondLst>
                                        </p:cTn>
                                        <p:tgtEl>
                                          <p:spTgt spid="1000003"/>
                                        </p:tgtEl>
                                        <p:attrNameLst>
                                          <p:attrName>style.visibility</p:attrName>
                                        </p:attrNameLst>
                                      </p:cBhvr>
                                      <p:to>
                                        <p:strVal val="visible"/>
                                      </p:to>
                                    </p:set>
                                    <p:animEffect transition="in" filter="fade">
                                      <p:cBhvr>
                                        <p:cTn id="13" dur="1000"/>
                                        <p:tgtEl>
                                          <p:spTgt spid="1000003"/>
                                        </p:tgtEl>
                                      </p:cBhvr>
                                    </p:animEffect>
                                    <p:anim calcmode="lin" valueType="num">
                                      <p:cBhvr>
                                        <p:cTn id="14" dur="1000" fill="hold"/>
                                        <p:tgtEl>
                                          <p:spTgt spid="1000003"/>
                                        </p:tgtEl>
                                        <p:attrNameLst>
                                          <p:attrName>ppt_x</p:attrName>
                                        </p:attrNameLst>
                                      </p:cBhvr>
                                      <p:tavLst>
                                        <p:tav tm="0">
                                          <p:val>
                                            <p:strVal val="#ppt_x"/>
                                          </p:val>
                                        </p:tav>
                                        <p:tav tm="100000">
                                          <p:val>
                                            <p:strVal val="#ppt_x"/>
                                          </p:val>
                                        </p:tav>
                                      </p:tavLst>
                                    </p:anim>
                                    <p:anim calcmode="lin" valueType="num">
                                      <p:cBhvr>
                                        <p:cTn id="15" dur="1000" fill="hold"/>
                                        <p:tgtEl>
                                          <p:spTgt spid="100000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4" fill="hold" grpId="2" nodeType="afterEffect">
                                  <p:stCondLst>
                                    <p:cond delay="0"/>
                                  </p:stCondLst>
                                  <p:iterate type="lt">
                                    <p:tmPct val="10000"/>
                                  </p:iterate>
                                  <p:childTnLst>
                                    <p:set>
                                      <p:cBhvr>
                                        <p:cTn id="18" dur="1" fill="hold">
                                          <p:stCondLst>
                                            <p:cond delay="0"/>
                                          </p:stCondLst>
                                        </p:cTn>
                                        <p:tgtEl>
                                          <p:spTgt spid="1000009"/>
                                        </p:tgtEl>
                                        <p:attrNameLst>
                                          <p:attrName>style.visibility</p:attrName>
                                        </p:attrNameLst>
                                      </p:cBhvr>
                                      <p:to>
                                        <p:strVal val="visible"/>
                                      </p:to>
                                    </p:set>
                                    <p:anim calcmode="lin" valueType="num">
                                      <p:cBhvr additive="base">
                                        <p:cTn id="19" dur="500" fill="hold"/>
                                        <p:tgtEl>
                                          <p:spTgt spid="1000009"/>
                                        </p:tgtEl>
                                        <p:attrNameLst>
                                          <p:attrName>ppt_x</p:attrName>
                                        </p:attrNameLst>
                                      </p:cBhvr>
                                      <p:tavLst>
                                        <p:tav tm="0">
                                          <p:val>
                                            <p:strVal val="#ppt_x"/>
                                          </p:val>
                                        </p:tav>
                                        <p:tav tm="100000">
                                          <p:val>
                                            <p:strVal val="#ppt_x"/>
                                          </p:val>
                                        </p:tav>
                                      </p:tavLst>
                                    </p:anim>
                                    <p:anim calcmode="lin" valueType="num">
                                      <p:cBhvr additive="base">
                                        <p:cTn id="20" dur="500" fill="hold"/>
                                        <p:tgtEl>
                                          <p:spTgt spid="1000009"/>
                                        </p:tgtEl>
                                        <p:attrNameLst>
                                          <p:attrName>ppt_y</p:attrName>
                                        </p:attrNameLst>
                                      </p:cBhvr>
                                      <p:tavLst>
                                        <p:tav tm="0">
                                          <p:val>
                                            <p:strVal val="1+#ppt_h/2"/>
                                          </p:val>
                                        </p:tav>
                                        <p:tav tm="100000">
                                          <p:val>
                                            <p:strVal val="#ppt_y"/>
                                          </p:val>
                                        </p:tav>
                                      </p:tavLst>
                                    </p:anim>
                                  </p:childTnLst>
                                </p:cTn>
                              </p:par>
                              <p:par>
                                <p:cTn id="21" presetID="26" presetClass="emph" presetSubtype="0" fill="hold" grpId="3" nodeType="withEffect">
                                  <p:stCondLst>
                                    <p:cond delay="500"/>
                                  </p:stCondLst>
                                  <p:iterate type="lt">
                                    <p:tmPct val="10000"/>
                                  </p:iterate>
                                  <p:childTnLst>
                                    <p:animEffect transition="out" filter="fade">
                                      <p:cBhvr>
                                        <p:cTn id="22" dur="500" tmFilter="0, 0; .2, .5; .8, .5; 1, 0"/>
                                        <p:tgtEl>
                                          <p:spTgt spid="1000009"/>
                                        </p:tgtEl>
                                      </p:cBhvr>
                                    </p:animEffect>
                                    <p:animScale>
                                      <p:cBhvr>
                                        <p:cTn id="23" dur="250" autoRev="1" fill="hold"/>
                                        <p:tgtEl>
                                          <p:spTgt spid="1000009"/>
                                        </p:tgtEl>
                                      </p:cBhvr>
                                      <p:by x="105000" y="105000"/>
                                    </p:animScale>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1000010"/>
                                        </p:tgtEl>
                                        <p:attrNameLst>
                                          <p:attrName>style.visibility</p:attrName>
                                        </p:attrNameLst>
                                      </p:cBhvr>
                                      <p:to>
                                        <p:strVal val="visible"/>
                                      </p:to>
                                    </p:set>
                                    <p:animEffect transition="in" filter="randombar(horizontal)">
                                      <p:cBhvr>
                                        <p:cTn id="27" dur="500"/>
                                        <p:tgtEl>
                                          <p:spTgt spid="1000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7024827" y="4277310"/>
            <a:ext cx="4416963" cy="2188763"/>
          </a:xfrm>
          <a:prstGeom prst="roundRect">
            <a:avLst>
              <a:gd name="adj" fmla="val 12162"/>
            </a:avLst>
          </a:prstGeom>
          <a:solidFill>
            <a:schemeClr val="lt2">
              <a:alpha val="80000"/>
            </a:schemeClr>
          </a:solidFill>
        </p:spPr>
      </p:sp>
      <p:sp>
        <p:nvSpPr>
          <p:cNvPr id="3" name="AutoShape 3"/>
          <p:cNvSpPr/>
          <p:nvPr/>
        </p:nvSpPr>
        <p:spPr>
          <a:xfrm>
            <a:off x="6477292" y="1906354"/>
            <a:ext cx="4416963" cy="2188763"/>
          </a:xfrm>
          <a:prstGeom prst="roundRect">
            <a:avLst>
              <a:gd name="adj" fmla="val 12162"/>
            </a:avLst>
          </a:prstGeom>
          <a:solidFill>
            <a:schemeClr val="lt2">
              <a:alpha val="80000"/>
            </a:schemeClr>
          </a:solidFill>
        </p:spPr>
      </p:sp>
      <p:sp>
        <p:nvSpPr>
          <p:cNvPr id="4" name="AutoShape 4"/>
          <p:cNvSpPr/>
          <p:nvPr/>
        </p:nvSpPr>
        <p:spPr>
          <a:xfrm>
            <a:off x="995527" y="3726646"/>
            <a:ext cx="4416963" cy="2188763"/>
          </a:xfrm>
          <a:prstGeom prst="roundRect">
            <a:avLst>
              <a:gd name="adj" fmla="val 12162"/>
            </a:avLst>
          </a:prstGeom>
          <a:solidFill>
            <a:schemeClr val="lt2">
              <a:alpha val="80000"/>
            </a:schemeClr>
          </a:solidFill>
        </p:spPr>
      </p:sp>
      <p:sp>
        <p:nvSpPr>
          <p:cNvPr id="5" name="AutoShape 5"/>
          <p:cNvSpPr/>
          <p:nvPr/>
        </p:nvSpPr>
        <p:spPr>
          <a:xfrm>
            <a:off x="446749" y="1278702"/>
            <a:ext cx="4416963" cy="2188763"/>
          </a:xfrm>
          <a:prstGeom prst="roundRect">
            <a:avLst>
              <a:gd name="adj" fmla="val 12162"/>
            </a:avLst>
          </a:prstGeom>
          <a:solidFill>
            <a:schemeClr val="lt2">
              <a:alpha val="80000"/>
            </a:schemeClr>
          </a:solidFill>
        </p:spPr>
      </p:sp>
      <p:sp>
        <p:nvSpPr>
          <p:cNvPr id="6" name="AutoShape 6"/>
          <p:cNvSpPr/>
          <p:nvPr/>
        </p:nvSpPr>
        <p:spPr>
          <a:xfrm>
            <a:off x="7892444" y="5057422"/>
            <a:ext cx="2108038" cy="1025922"/>
          </a:xfrm>
          <a:prstGeom prst="rect">
            <a:avLst/>
          </a:prstGeom>
          <a:noFill/>
        </p:spPr>
      </p:sp>
      <p:sp>
        <p:nvSpPr>
          <p:cNvPr id="7" name="AutoShape 7"/>
          <p:cNvSpPr/>
          <p:nvPr/>
        </p:nvSpPr>
        <p:spPr>
          <a:xfrm>
            <a:off x="1128765" y="4947084"/>
            <a:ext cx="3704287" cy="615553"/>
          </a:xfrm>
          <a:prstGeom prst="rect">
            <a:avLst/>
          </a:prstGeom>
          <a:noFill/>
        </p:spPr>
      </p:sp>
      <p:sp>
        <p:nvSpPr>
          <p:cNvPr id="8" name="TextBox 8"/>
          <p:cNvSpPr txBox="1"/>
          <p:nvPr/>
        </p:nvSpPr>
        <p:spPr>
          <a:xfrm>
            <a:off x="7320605" y="2091596"/>
            <a:ext cx="3394996" cy="490334"/>
          </a:xfrm>
          <a:prstGeom prst="rect">
            <a:avLst/>
          </a:prstGeom>
        </p:spPr>
        <p:txBody>
          <a:bodyPr vert="horz" wrap="square" lIns="66008" tIns="33052" rIns="66008" bIns="33052" rtlCol="0" anchor="ctr" anchorCtr="0">
            <a:noAutofit/>
          </a:bodyPr>
          <a:lstStyle/>
          <a:p>
            <a:pPr algn="l">
              <a:lnSpc>
                <a:spcPct val="150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设定SMART目标</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7320605" y="2542321"/>
            <a:ext cx="3333750" cy="1389019"/>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设定具体、可衡量、可实现、相关且有时限（SMART）的投资目标，有助于保持投资方向的清晰和动力。</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7892444" y="4404095"/>
            <a:ext cx="3394996" cy="490334"/>
          </a:xfrm>
          <a:prstGeom prst="rect">
            <a:avLst/>
          </a:prstGeom>
        </p:spPr>
        <p:txBody>
          <a:bodyPr vert="horz" wrap="square" lIns="66008" tIns="33052" rIns="66008" bIns="33052" rtlCol="0" anchor="ctr" anchorCtr="0">
            <a:noAutofit/>
          </a:bodyPr>
          <a:lstStyle/>
          <a:p>
            <a:pPr algn="l">
              <a:lnSpc>
                <a:spcPct val="150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长期投资与定期评估</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TextBox 11"/>
          <p:cNvSpPr txBox="1"/>
          <p:nvPr/>
        </p:nvSpPr>
        <p:spPr>
          <a:xfrm>
            <a:off x="7892444" y="4894429"/>
            <a:ext cx="3333750" cy="1389019"/>
          </a:xfrm>
          <a:prstGeom prst="rect">
            <a:avLst/>
          </a:prstGeom>
        </p:spPr>
        <p:txBody>
          <a:bodyPr vert="horz" wrap="square" lIns="66008" tIns="33052" rIns="66008" bIns="33052" rtlCol="0" anchor="ctr"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倡导长期投资理念，避免频繁交易导致的成本增加和风险累积，同时定期评估投资组合，根据市场变化和个人财务状况进行调整。</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2" name="TextBox 12"/>
          <p:cNvSpPr txBox="1"/>
          <p:nvPr/>
        </p:nvSpPr>
        <p:spPr>
          <a:xfrm>
            <a:off x="1268631" y="3834957"/>
            <a:ext cx="3394996" cy="490334"/>
          </a:xfrm>
          <a:prstGeom prst="rect">
            <a:avLst/>
          </a:prstGeom>
        </p:spPr>
        <p:txBody>
          <a:bodyPr vert="horz" wrap="square" lIns="66008" tIns="33052" rIns="66008" bIns="33052" rtlCol="0" anchor="ctr" anchorCtr="0">
            <a:noAutofit/>
          </a:bodyPr>
          <a:lstStyle/>
          <a:p>
            <a:pPr algn="r">
              <a:lnSpc>
                <a:spcPct val="150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多元化资产配置</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TextBox 13"/>
          <p:cNvSpPr txBox="1"/>
          <p:nvPr/>
        </p:nvSpPr>
        <p:spPr>
          <a:xfrm>
            <a:off x="1329877" y="4358806"/>
            <a:ext cx="3333750" cy="1389019"/>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通过分散投资于股票、基金、债券、银行理财产品等多种资产类别，可以有效降低风险，实现资产的稳健增长。</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4" name="TextBox 14"/>
          <p:cNvSpPr txBox="1"/>
          <p:nvPr/>
        </p:nvSpPr>
        <p:spPr>
          <a:xfrm>
            <a:off x="649313" y="1460601"/>
            <a:ext cx="3394996" cy="490334"/>
          </a:xfrm>
          <a:prstGeom prst="rect">
            <a:avLst/>
          </a:prstGeom>
        </p:spPr>
        <p:txBody>
          <a:bodyPr vert="horz" wrap="square" lIns="66008" tIns="33052" rIns="66008" bIns="33052" rtlCol="0" anchor="ctr" anchorCtr="0">
            <a:noAutofit/>
          </a:bodyPr>
          <a:lstStyle/>
          <a:p>
            <a:pPr algn="r">
              <a:lnSpc>
                <a:spcPct val="150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明确财务状况</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5" name="TextBox 15"/>
          <p:cNvSpPr txBox="1"/>
          <p:nvPr/>
        </p:nvSpPr>
        <p:spPr>
          <a:xfrm>
            <a:off x="710558" y="1911327"/>
            <a:ext cx="3333750" cy="1389019"/>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投资规划的首要步骤是明确个人的财务状况，包括收入、支出、资产和负债等，这是制定合理投资规划的基础。</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6" name="TextBox 16"/>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回顾本次投资规划要点</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7" name="AutoShape 17"/>
          <p:cNvSpPr/>
          <p:nvPr/>
        </p:nvSpPr>
        <p:spPr>
          <a:xfrm>
            <a:off x="4429903" y="1939275"/>
            <a:ext cx="867618" cy="867618"/>
          </a:xfrm>
          <a:prstGeom prst="ellipse">
            <a:avLst/>
          </a:prstGeom>
          <a:solidFill>
            <a:schemeClr val="accent1">
              <a:alpha val="100000"/>
            </a:schemeClr>
          </a:solidFill>
        </p:spPr>
      </p:sp>
      <p:sp>
        <p:nvSpPr>
          <p:cNvPr id="18" name="Freeform 18"/>
          <p:cNvSpPr/>
          <p:nvPr/>
        </p:nvSpPr>
        <p:spPr>
          <a:xfrm>
            <a:off x="4597511" y="2106883"/>
            <a:ext cx="532402" cy="532402"/>
          </a:xfrm>
          <a:custGeom>
            <a:avLst/>
            <a:gdLst/>
            <a:ahLst/>
            <a:cxnLst/>
            <a:rect l="l" t="t" r="r" b="b"/>
            <a:pathLst>
              <a:path w="304800" h="304800">
                <a:moveTo>
                  <a:pt x="152400" y="304800"/>
                </a:moveTo>
                <a:cubicBezTo>
                  <a:pt x="68228" y="304800"/>
                  <a:pt x="0" y="236572"/>
                  <a:pt x="0" y="152400"/>
                </a:cubicBezTo>
                <a:cubicBezTo>
                  <a:pt x="0" y="68228"/>
                  <a:pt x="68228" y="0"/>
                  <a:pt x="152400" y="0"/>
                </a:cubicBezTo>
                <a:lnTo>
                  <a:pt x="152400" y="0"/>
                </a:lnTo>
                <a:cubicBezTo>
                  <a:pt x="236572" y="0"/>
                  <a:pt x="304800" y="68228"/>
                  <a:pt x="304800" y="152400"/>
                </a:cubicBezTo>
                <a:cubicBezTo>
                  <a:pt x="304800" y="236572"/>
                  <a:pt x="236572" y="304800"/>
                  <a:pt x="152400" y="304800"/>
                </a:cubicBezTo>
                <a:lnTo>
                  <a:pt x="152400" y="304800"/>
                </a:lnTo>
                <a:close/>
              </a:path>
              <a:path w="304800" h="304800">
                <a:moveTo>
                  <a:pt x="167640" y="228600"/>
                </a:moveTo>
                <a:lnTo>
                  <a:pt x="182880" y="228600"/>
                </a:lnTo>
                <a:cubicBezTo>
                  <a:pt x="208131" y="228600"/>
                  <a:pt x="228600" y="208131"/>
                  <a:pt x="228600" y="182880"/>
                </a:cubicBezTo>
                <a:cubicBezTo>
                  <a:pt x="228600" y="157629"/>
                  <a:pt x="208131" y="137160"/>
                  <a:pt x="182880" y="137160"/>
                </a:cubicBezTo>
                <a:lnTo>
                  <a:pt x="182880" y="137160"/>
                </a:lnTo>
                <a:lnTo>
                  <a:pt x="121768" y="137160"/>
                </a:lnTo>
                <a:cubicBezTo>
                  <a:pt x="113348" y="137160"/>
                  <a:pt x="106528" y="130340"/>
                  <a:pt x="106528" y="121920"/>
                </a:cubicBezTo>
                <a:cubicBezTo>
                  <a:pt x="106528" y="113500"/>
                  <a:pt x="113348" y="106680"/>
                  <a:pt x="121768" y="106680"/>
                </a:cubicBezTo>
                <a:lnTo>
                  <a:pt x="121768" y="106680"/>
                </a:lnTo>
                <a:lnTo>
                  <a:pt x="213360" y="106680"/>
                </a:lnTo>
                <a:lnTo>
                  <a:pt x="213360" y="76200"/>
                </a:lnTo>
                <a:lnTo>
                  <a:pt x="167640" y="76200"/>
                </a:lnTo>
                <a:lnTo>
                  <a:pt x="167640" y="45720"/>
                </a:lnTo>
                <a:lnTo>
                  <a:pt x="137160" y="45720"/>
                </a:lnTo>
                <a:lnTo>
                  <a:pt x="137160" y="76200"/>
                </a:lnTo>
                <a:lnTo>
                  <a:pt x="121920" y="76200"/>
                </a:lnTo>
                <a:cubicBezTo>
                  <a:pt x="96669" y="76200"/>
                  <a:pt x="76200" y="96669"/>
                  <a:pt x="76200" y="121920"/>
                </a:cubicBezTo>
                <a:cubicBezTo>
                  <a:pt x="76200" y="147171"/>
                  <a:pt x="96669" y="167640"/>
                  <a:pt x="121920" y="167640"/>
                </a:cubicBezTo>
                <a:lnTo>
                  <a:pt x="121920" y="167640"/>
                </a:lnTo>
                <a:lnTo>
                  <a:pt x="182880" y="167640"/>
                </a:lnTo>
                <a:cubicBezTo>
                  <a:pt x="191300" y="167640"/>
                  <a:pt x="198120" y="174460"/>
                  <a:pt x="198120" y="182880"/>
                </a:cubicBezTo>
                <a:cubicBezTo>
                  <a:pt x="198120" y="191300"/>
                  <a:pt x="191300" y="198120"/>
                  <a:pt x="182880" y="198120"/>
                </a:cubicBezTo>
                <a:lnTo>
                  <a:pt x="182880" y="198120"/>
                </a:lnTo>
                <a:lnTo>
                  <a:pt x="91440" y="198120"/>
                </a:lnTo>
                <a:lnTo>
                  <a:pt x="91440" y="228600"/>
                </a:lnTo>
                <a:lnTo>
                  <a:pt x="137160" y="228600"/>
                </a:lnTo>
                <a:lnTo>
                  <a:pt x="137160" y="259080"/>
                </a:lnTo>
                <a:lnTo>
                  <a:pt x="167640" y="259080"/>
                </a:lnTo>
                <a:lnTo>
                  <a:pt x="167640" y="228600"/>
                </a:lnTo>
              </a:path>
            </a:pathLst>
          </a:custGeom>
          <a:solidFill>
            <a:srgbClr val="FFFFFF">
              <a:alpha val="100000"/>
            </a:srgbClr>
          </a:solidFill>
        </p:spPr>
      </p:sp>
      <p:sp>
        <p:nvSpPr>
          <p:cNvPr id="19" name="AutoShape 19"/>
          <p:cNvSpPr/>
          <p:nvPr/>
        </p:nvSpPr>
        <p:spPr>
          <a:xfrm>
            <a:off x="4978680" y="4387218"/>
            <a:ext cx="867618" cy="867618"/>
          </a:xfrm>
          <a:prstGeom prst="ellipse">
            <a:avLst/>
          </a:prstGeom>
          <a:solidFill>
            <a:schemeClr val="accent1">
              <a:alpha val="100000"/>
            </a:schemeClr>
          </a:solidFill>
        </p:spPr>
      </p:sp>
      <p:sp>
        <p:nvSpPr>
          <p:cNvPr id="20" name="Freeform 20"/>
          <p:cNvSpPr/>
          <p:nvPr/>
        </p:nvSpPr>
        <p:spPr>
          <a:xfrm>
            <a:off x="5200515" y="4618384"/>
            <a:ext cx="423950" cy="423950"/>
          </a:xfrm>
          <a:custGeom>
            <a:avLst/>
            <a:gdLst/>
            <a:ahLst/>
            <a:cxnLst/>
            <a:rect l="l" t="t" r="r" b="b"/>
            <a:pathLst>
              <a:path w="304800" h="304800">
                <a:moveTo>
                  <a:pt x="60960" y="167640"/>
                </a:moveTo>
                <a:lnTo>
                  <a:pt x="30480" y="167640"/>
                </a:lnTo>
                <a:cubicBezTo>
                  <a:pt x="13649" y="167640"/>
                  <a:pt x="0" y="153991"/>
                  <a:pt x="0" y="137160"/>
                </a:cubicBezTo>
                <a:lnTo>
                  <a:pt x="0" y="137160"/>
                </a:lnTo>
                <a:lnTo>
                  <a:pt x="0" y="76200"/>
                </a:lnTo>
                <a:cubicBezTo>
                  <a:pt x="0" y="59436"/>
                  <a:pt x="13716" y="45720"/>
                  <a:pt x="30480" y="45720"/>
                </a:cubicBezTo>
                <a:lnTo>
                  <a:pt x="60960" y="45720"/>
                </a:lnTo>
                <a:lnTo>
                  <a:pt x="60960" y="15240"/>
                </a:lnTo>
                <a:lnTo>
                  <a:pt x="274320" y="15240"/>
                </a:lnTo>
                <a:lnTo>
                  <a:pt x="274320" y="167640"/>
                </a:lnTo>
                <a:cubicBezTo>
                  <a:pt x="274320" y="201311"/>
                  <a:pt x="247031" y="228600"/>
                  <a:pt x="213360" y="228600"/>
                </a:cubicBezTo>
                <a:lnTo>
                  <a:pt x="213360" y="228600"/>
                </a:lnTo>
                <a:lnTo>
                  <a:pt x="121920" y="228600"/>
                </a:lnTo>
                <a:cubicBezTo>
                  <a:pt x="88249" y="228600"/>
                  <a:pt x="60960" y="201311"/>
                  <a:pt x="60960" y="167640"/>
                </a:cubicBezTo>
                <a:lnTo>
                  <a:pt x="60960" y="167640"/>
                </a:lnTo>
                <a:close/>
              </a:path>
              <a:path w="304800" h="304800">
                <a:moveTo>
                  <a:pt x="60960" y="137160"/>
                </a:moveTo>
                <a:lnTo>
                  <a:pt x="60960" y="76200"/>
                </a:lnTo>
                <a:lnTo>
                  <a:pt x="30480" y="76200"/>
                </a:lnTo>
                <a:lnTo>
                  <a:pt x="30480" y="137160"/>
                </a:lnTo>
                <a:lnTo>
                  <a:pt x="60960" y="137160"/>
                </a:lnTo>
                <a:close/>
              </a:path>
              <a:path w="304800" h="304800">
                <a:moveTo>
                  <a:pt x="30480" y="259080"/>
                </a:moveTo>
                <a:lnTo>
                  <a:pt x="30480" y="243840"/>
                </a:lnTo>
                <a:lnTo>
                  <a:pt x="304800" y="243840"/>
                </a:lnTo>
                <a:lnTo>
                  <a:pt x="304800" y="259080"/>
                </a:lnTo>
                <a:lnTo>
                  <a:pt x="243840" y="289560"/>
                </a:lnTo>
                <a:lnTo>
                  <a:pt x="91440" y="289560"/>
                </a:lnTo>
                <a:lnTo>
                  <a:pt x="30480" y="259080"/>
                </a:lnTo>
              </a:path>
            </a:pathLst>
          </a:custGeom>
          <a:solidFill>
            <a:srgbClr val="FFFFFF">
              <a:alpha val="100000"/>
            </a:srgbClr>
          </a:solidFill>
        </p:spPr>
      </p:sp>
      <p:sp>
        <p:nvSpPr>
          <p:cNvPr id="21" name="AutoShape 21"/>
          <p:cNvSpPr/>
          <p:nvPr/>
        </p:nvSpPr>
        <p:spPr>
          <a:xfrm>
            <a:off x="6082921" y="2566927"/>
            <a:ext cx="867618" cy="867618"/>
          </a:xfrm>
          <a:prstGeom prst="ellipse">
            <a:avLst/>
          </a:prstGeom>
          <a:solidFill>
            <a:schemeClr val="accent1">
              <a:alpha val="100000"/>
            </a:schemeClr>
          </a:solidFill>
        </p:spPr>
      </p:sp>
      <p:sp>
        <p:nvSpPr>
          <p:cNvPr id="22" name="AutoShape 22"/>
          <p:cNvSpPr/>
          <p:nvPr/>
        </p:nvSpPr>
        <p:spPr>
          <a:xfrm>
            <a:off x="6631699" y="4937882"/>
            <a:ext cx="867618" cy="867618"/>
          </a:xfrm>
          <a:prstGeom prst="ellipse">
            <a:avLst/>
          </a:prstGeom>
          <a:solidFill>
            <a:schemeClr val="accent1">
              <a:alpha val="100000"/>
            </a:schemeClr>
          </a:solidFill>
        </p:spPr>
      </p:sp>
      <p:sp>
        <p:nvSpPr>
          <p:cNvPr id="23" name="Freeform 23"/>
          <p:cNvSpPr/>
          <p:nvPr/>
        </p:nvSpPr>
        <p:spPr>
          <a:xfrm>
            <a:off x="6280943" y="2797200"/>
            <a:ext cx="471575" cy="471575"/>
          </a:xfrm>
          <a:custGeom>
            <a:avLst/>
            <a:gdLst/>
            <a:ahLst/>
            <a:cxnLst/>
            <a:rect l="l" t="t" r="r" b="b"/>
            <a:pathLst>
              <a:path w="304800" h="304800">
                <a:moveTo>
                  <a:pt x="152800" y="79486"/>
                </a:moveTo>
                <a:cubicBezTo>
                  <a:pt x="152800" y="79486"/>
                  <a:pt x="133750" y="38891"/>
                  <a:pt x="90888" y="38891"/>
                </a:cubicBezTo>
                <a:cubicBezTo>
                  <a:pt x="44053" y="38891"/>
                  <a:pt x="19450" y="78581"/>
                  <a:pt x="19450" y="118262"/>
                </a:cubicBezTo>
                <a:cubicBezTo>
                  <a:pt x="19450" y="184147"/>
                  <a:pt x="152800" y="265900"/>
                  <a:pt x="152800" y="265900"/>
                </a:cubicBezTo>
                <a:cubicBezTo>
                  <a:pt x="152800" y="265900"/>
                  <a:pt x="285350" y="184937"/>
                  <a:pt x="285350" y="118262"/>
                </a:cubicBezTo>
                <a:cubicBezTo>
                  <a:pt x="285350" y="77781"/>
                  <a:pt x="259956" y="38891"/>
                  <a:pt x="214713" y="38891"/>
                </a:cubicBezTo>
                <a:cubicBezTo>
                  <a:pt x="169469" y="38891"/>
                  <a:pt x="152800" y="79486"/>
                  <a:pt x="152800" y="79486"/>
                </a:cubicBezTo>
              </a:path>
            </a:pathLst>
          </a:custGeom>
          <a:solidFill>
            <a:srgbClr val="FFFFFF">
              <a:alpha val="100000"/>
            </a:srgbClr>
          </a:solidFill>
        </p:spPr>
      </p:sp>
      <p:sp>
        <p:nvSpPr>
          <p:cNvPr id="24" name="Freeform 24"/>
          <p:cNvSpPr/>
          <p:nvPr/>
        </p:nvSpPr>
        <p:spPr>
          <a:xfrm>
            <a:off x="6859716" y="5179724"/>
            <a:ext cx="411583" cy="383934"/>
          </a:xfrm>
          <a:custGeom>
            <a:avLst/>
            <a:gdLst/>
            <a:ahLst/>
            <a:cxnLst/>
            <a:rect l="l" t="t" r="r" b="b"/>
            <a:pathLst>
              <a:path w="304800" h="304800">
                <a:moveTo>
                  <a:pt x="167640" y="0"/>
                </a:moveTo>
                <a:lnTo>
                  <a:pt x="182880" y="0"/>
                </a:lnTo>
                <a:lnTo>
                  <a:pt x="182880" y="45720"/>
                </a:lnTo>
                <a:lnTo>
                  <a:pt x="228600" y="152400"/>
                </a:lnTo>
                <a:lnTo>
                  <a:pt x="228600" y="274320"/>
                </a:lnTo>
                <a:cubicBezTo>
                  <a:pt x="228600" y="291151"/>
                  <a:pt x="214951" y="304800"/>
                  <a:pt x="198120" y="304800"/>
                </a:cubicBezTo>
                <a:lnTo>
                  <a:pt x="198120" y="304800"/>
                </a:lnTo>
                <a:lnTo>
                  <a:pt x="76200" y="304800"/>
                </a:lnTo>
                <a:cubicBezTo>
                  <a:pt x="59436" y="304800"/>
                  <a:pt x="40996" y="291998"/>
                  <a:pt x="35052" y="276149"/>
                </a:cubicBezTo>
                <a:lnTo>
                  <a:pt x="0" y="182880"/>
                </a:lnTo>
                <a:lnTo>
                  <a:pt x="0" y="152400"/>
                </a:lnTo>
                <a:cubicBezTo>
                  <a:pt x="0" y="135569"/>
                  <a:pt x="13649" y="121920"/>
                  <a:pt x="30480" y="121920"/>
                </a:cubicBezTo>
                <a:lnTo>
                  <a:pt x="30480" y="121920"/>
                </a:lnTo>
                <a:lnTo>
                  <a:pt x="137160" y="121920"/>
                </a:lnTo>
                <a:lnTo>
                  <a:pt x="137160" y="30480"/>
                </a:lnTo>
                <a:cubicBezTo>
                  <a:pt x="137160" y="13649"/>
                  <a:pt x="150809" y="0"/>
                  <a:pt x="167640" y="0"/>
                </a:cubicBezTo>
                <a:lnTo>
                  <a:pt x="167640" y="0"/>
                </a:lnTo>
                <a:close/>
              </a:path>
              <a:path w="304800" h="304800">
                <a:moveTo>
                  <a:pt x="259080" y="152400"/>
                </a:moveTo>
                <a:lnTo>
                  <a:pt x="304800" y="152400"/>
                </a:lnTo>
                <a:lnTo>
                  <a:pt x="304800" y="304800"/>
                </a:lnTo>
                <a:lnTo>
                  <a:pt x="259080" y="304800"/>
                </a:lnTo>
                <a:lnTo>
                  <a:pt x="259080" y="152400"/>
                </a:lnTo>
              </a:path>
            </a:pathLst>
          </a:custGeom>
          <a:solidFill>
            <a:srgbClr val="FFFFFF">
              <a:alpha val="100000"/>
            </a:srgbClr>
          </a:solidFill>
        </p:spPr>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4297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分享成功案例及启示</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 name="AutoShape 3"/>
          <p:cNvSpPr/>
          <p:nvPr/>
        </p:nvSpPr>
        <p:spPr>
          <a:xfrm>
            <a:off x="592974" y="2169076"/>
            <a:ext cx="3456116" cy="4146148"/>
          </a:xfrm>
          <a:prstGeom prst="roundRect">
            <a:avLst>
              <a:gd name="adj" fmla="val 7847"/>
            </a:avLst>
          </a:prstGeom>
          <a:noFill/>
          <a:ln w="12668">
            <a:solidFill>
              <a:schemeClr val="accent1">
                <a:alpha val="100000"/>
              </a:schemeClr>
            </a:solidFill>
            <a:prstDash val="solid"/>
          </a:ln>
        </p:spPr>
        <p:txBody>
          <a:bodyPr vert="horz" wrap="square" rtlCol="0" anchor="ctr" anchorCtr="0">
            <a:noAutofit/>
          </a:bodyPr>
          <a:lstStyle/>
          <a:p>
            <a:pPr algn="ctr">
              <a:lnSpc>
                <a:spcPct val="100000"/>
              </a:lnSpc>
              <a:spcBef>
                <a:spcPts val="375"/>
              </a:spcBef>
              <a:defRPr/>
            </a:pPr>
            <a:endParaRPr lang="en-US" sz="1100"/>
          </a:p>
        </p:txBody>
      </p:sp>
      <p:sp>
        <p:nvSpPr>
          <p:cNvPr id="4" name="TextBox 4"/>
          <p:cNvSpPr txBox="1"/>
          <p:nvPr/>
        </p:nvSpPr>
        <p:spPr>
          <a:xfrm>
            <a:off x="808710" y="2748604"/>
            <a:ext cx="3024645" cy="57943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案例一</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733628" y="3345379"/>
            <a:ext cx="3174808" cy="2713563"/>
          </a:xfrm>
          <a:prstGeom prst="rect">
            <a:avLst/>
          </a:prstGeom>
        </p:spPr>
        <p:txBody>
          <a:bodyPr vert="horz" wrap="square" lIns="114300" tIns="57150" rIns="114300" bIns="57150" rtlCol="0" anchor="ctr" anchorCtr="0">
            <a:noAutofit/>
          </a:bodyPr>
          <a:lstStyle/>
          <a:p>
            <a:pPr algn="ctr">
              <a:lnSpc>
                <a:spcPct val="150000"/>
              </a:lnSpc>
              <a:spcBef>
                <a:spcPts val="375"/>
              </a:spcBef>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稳健成长型投资。某位白领通过长期定投优质股票基金，结合适当的银行理财产品配置，在五年内实现了资产翻番。启示在于，长期持有和耐心等待是稳健增值的关键。</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6" name="Picture 6"/>
          <p:cNvPicPr>
            <a:picLocks noChangeAspect="1"/>
          </p:cNvPicPr>
          <p:nvPr/>
        </p:nvPicPr>
        <p:blipFill>
          <a:blip r:embed="rId2">
            <a:alphaModFix amt="100000"/>
          </a:blip>
          <a:srcRect/>
          <a:stretch>
            <a:fillRect/>
          </a:stretch>
        </p:blipFill>
        <p:spPr>
          <a:xfrm>
            <a:off x="1583319" y="1148842"/>
            <a:ext cx="1475427" cy="1475427"/>
          </a:xfrm>
          <a:prstGeom prst="ellipse">
            <a:avLst/>
          </a:prstGeom>
        </p:spPr>
      </p:pic>
      <p:sp>
        <p:nvSpPr>
          <p:cNvPr id="7" name="AutoShape 7"/>
          <p:cNvSpPr/>
          <p:nvPr/>
        </p:nvSpPr>
        <p:spPr>
          <a:xfrm>
            <a:off x="4495337" y="2169076"/>
            <a:ext cx="3456116" cy="4146148"/>
          </a:xfrm>
          <a:prstGeom prst="roundRect">
            <a:avLst>
              <a:gd name="adj" fmla="val 7847"/>
            </a:avLst>
          </a:prstGeom>
          <a:noFill/>
          <a:ln w="12668">
            <a:solidFill>
              <a:schemeClr val="accent1">
                <a:alpha val="100000"/>
              </a:schemeClr>
            </a:solidFill>
            <a:prstDash val="solid"/>
          </a:ln>
        </p:spPr>
        <p:txBody>
          <a:bodyPr vert="horz" wrap="square" rtlCol="0" anchor="ctr" anchorCtr="0">
            <a:noAutofit/>
          </a:bodyPr>
          <a:lstStyle/>
          <a:p>
            <a:pPr algn="ctr">
              <a:lnSpc>
                <a:spcPct val="100000"/>
              </a:lnSpc>
              <a:spcBef>
                <a:spcPts val="375"/>
              </a:spcBef>
              <a:defRPr/>
            </a:pPr>
            <a:endParaRPr lang="en-US" sz="1100"/>
          </a:p>
        </p:txBody>
      </p:sp>
      <p:sp>
        <p:nvSpPr>
          <p:cNvPr id="8" name="TextBox 8"/>
          <p:cNvSpPr txBox="1"/>
          <p:nvPr/>
        </p:nvSpPr>
        <p:spPr>
          <a:xfrm>
            <a:off x="4711072" y="2748604"/>
            <a:ext cx="3024645" cy="57943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案例二</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4635991" y="3345379"/>
            <a:ext cx="3174808" cy="2713563"/>
          </a:xfrm>
          <a:prstGeom prst="rect">
            <a:avLst/>
          </a:prstGeom>
        </p:spPr>
        <p:txBody>
          <a:bodyPr vert="horz" wrap="square" lIns="114300" tIns="57150" rIns="114300" bIns="57150" rtlCol="0" anchor="ctr" anchorCtr="0">
            <a:noAutofit/>
          </a:bodyPr>
          <a:lstStyle/>
          <a:p>
            <a:pPr algn="ctr">
              <a:lnSpc>
                <a:spcPct val="150000"/>
              </a:lnSpc>
              <a:spcBef>
                <a:spcPts val="375"/>
              </a:spcBef>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灵活应对市场变化。另一位白领在市场低迷时，果断增加债券和黄金等避险资产配置，有效降低了投资组合的整体风险。这启示我们，灵活调整投资组合，适应市场变化是投资者应具备的能力。</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10" name="Picture 10"/>
          <p:cNvPicPr>
            <a:picLocks noChangeAspect="1"/>
          </p:cNvPicPr>
          <p:nvPr/>
        </p:nvPicPr>
        <p:blipFill>
          <a:blip r:embed="rId3">
            <a:alphaModFix amt="100000"/>
          </a:blip>
          <a:srcRect/>
          <a:stretch>
            <a:fillRect/>
          </a:stretch>
        </p:blipFill>
        <p:spPr>
          <a:xfrm>
            <a:off x="5485681" y="1148842"/>
            <a:ext cx="1475427" cy="1475427"/>
          </a:xfrm>
          <a:prstGeom prst="ellipse">
            <a:avLst/>
          </a:prstGeom>
        </p:spPr>
      </p:pic>
      <p:sp>
        <p:nvSpPr>
          <p:cNvPr id="11" name="AutoShape 11"/>
          <p:cNvSpPr/>
          <p:nvPr/>
        </p:nvSpPr>
        <p:spPr>
          <a:xfrm>
            <a:off x="8351496" y="2169076"/>
            <a:ext cx="3456116" cy="4146148"/>
          </a:xfrm>
          <a:prstGeom prst="roundRect">
            <a:avLst>
              <a:gd name="adj" fmla="val 7847"/>
            </a:avLst>
          </a:prstGeom>
          <a:noFill/>
          <a:ln w="12668">
            <a:solidFill>
              <a:schemeClr val="accent1">
                <a:alpha val="100000"/>
              </a:schemeClr>
            </a:solidFill>
            <a:prstDash val="solid"/>
          </a:ln>
        </p:spPr>
        <p:txBody>
          <a:bodyPr vert="horz" wrap="square" rtlCol="0" anchor="ctr" anchorCtr="0">
            <a:noAutofit/>
          </a:bodyPr>
          <a:lstStyle/>
          <a:p>
            <a:pPr algn="ctr">
              <a:lnSpc>
                <a:spcPct val="100000"/>
              </a:lnSpc>
              <a:spcBef>
                <a:spcPts val="375"/>
              </a:spcBef>
              <a:defRPr/>
            </a:pPr>
            <a:endParaRPr lang="en-US" sz="1100"/>
          </a:p>
        </p:txBody>
      </p:sp>
      <p:sp>
        <p:nvSpPr>
          <p:cNvPr id="12" name="TextBox 12"/>
          <p:cNvSpPr txBox="1"/>
          <p:nvPr/>
        </p:nvSpPr>
        <p:spPr>
          <a:xfrm>
            <a:off x="8567232" y="2748604"/>
            <a:ext cx="3024645" cy="57943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案例三</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TextBox 13"/>
          <p:cNvSpPr txBox="1"/>
          <p:nvPr/>
        </p:nvSpPr>
        <p:spPr>
          <a:xfrm>
            <a:off x="8492150" y="3345379"/>
            <a:ext cx="3174808" cy="2713563"/>
          </a:xfrm>
          <a:prstGeom prst="rect">
            <a:avLst/>
          </a:prstGeom>
        </p:spPr>
        <p:txBody>
          <a:bodyPr vert="horz" wrap="square" lIns="114300" tIns="57150" rIns="114300" bIns="57150" rtlCol="0" anchor="ctr" anchorCtr="0">
            <a:noAutofit/>
          </a:bodyPr>
          <a:lstStyle/>
          <a:p>
            <a:pPr algn="ctr">
              <a:lnSpc>
                <a:spcPct val="150000"/>
              </a:lnSpc>
              <a:spcBef>
                <a:spcPts val="375"/>
              </a:spcBef>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持续学习与自我提升。一位成功实现财富自由的白领，通过不断学习投资知识和关注市场动态，形成了自己的投资理念和策略。这强调了持续学习和自我提升在投资成功中的重要性。</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14" name="Picture 14"/>
          <p:cNvPicPr>
            <a:picLocks noChangeAspect="1"/>
          </p:cNvPicPr>
          <p:nvPr/>
        </p:nvPicPr>
        <p:blipFill>
          <a:blip r:embed="rId4">
            <a:alphaModFix amt="100000"/>
          </a:blip>
          <a:srcRect/>
          <a:stretch>
            <a:fillRect/>
          </a:stretch>
        </p:blipFill>
        <p:spPr>
          <a:xfrm>
            <a:off x="9341840" y="1148842"/>
            <a:ext cx="1475427" cy="1475427"/>
          </a:xfrm>
          <a:prstGeom prst="ellipse">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rot="2700000">
            <a:off x="1177078" y="4785265"/>
            <a:ext cx="998125" cy="998125"/>
          </a:xfrm>
          <a:prstGeom prst="rect">
            <a:avLst/>
          </a:prstGeom>
          <a:solidFill>
            <a:schemeClr val="lt2">
              <a:alpha val="100000"/>
            </a:schemeClr>
          </a:solidFill>
        </p:spPr>
      </p:sp>
      <p:sp>
        <p:nvSpPr>
          <p:cNvPr id="3" name="AutoShape 3"/>
          <p:cNvSpPr/>
          <p:nvPr/>
        </p:nvSpPr>
        <p:spPr>
          <a:xfrm rot="2700000">
            <a:off x="6463760" y="4785265"/>
            <a:ext cx="998125" cy="998125"/>
          </a:xfrm>
          <a:prstGeom prst="rect">
            <a:avLst/>
          </a:prstGeom>
          <a:solidFill>
            <a:schemeClr val="lt2">
              <a:alpha val="100000"/>
            </a:schemeClr>
          </a:solidFill>
        </p:spPr>
      </p:sp>
      <p:sp>
        <p:nvSpPr>
          <p:cNvPr id="4" name="AutoShape 4"/>
          <p:cNvSpPr/>
          <p:nvPr/>
        </p:nvSpPr>
        <p:spPr>
          <a:xfrm rot="2700000">
            <a:off x="1177078" y="2234565"/>
            <a:ext cx="998125" cy="996029"/>
          </a:xfrm>
          <a:prstGeom prst="rect">
            <a:avLst/>
          </a:prstGeom>
          <a:solidFill>
            <a:schemeClr val="lt2">
              <a:alpha val="100000"/>
            </a:schemeClr>
          </a:solidFill>
        </p:spPr>
      </p:sp>
      <p:sp>
        <p:nvSpPr>
          <p:cNvPr id="5" name="Freeform 5"/>
          <p:cNvSpPr/>
          <p:nvPr/>
        </p:nvSpPr>
        <p:spPr>
          <a:xfrm>
            <a:off x="1415156" y="2436781"/>
            <a:ext cx="521970" cy="520922"/>
          </a:xfrm>
          <a:custGeom>
            <a:avLst/>
            <a:gdLst/>
            <a:ahLst/>
            <a:cxnLst/>
            <a:rect l="l" t="t"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path>
              <a:path w="376" h="376">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path>
              <a:path w="376" h="376">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path>
              <a:path w="376" h="376">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path>
              <a:path w="376" h="376">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path>
            </a:pathLst>
          </a:custGeom>
          <a:solidFill>
            <a:schemeClr val="accent1">
              <a:alpha val="100000"/>
            </a:schemeClr>
          </a:solidFill>
        </p:spPr>
      </p:sp>
      <p:sp>
        <p:nvSpPr>
          <p:cNvPr id="6" name="AutoShape 6"/>
          <p:cNvSpPr/>
          <p:nvPr/>
        </p:nvSpPr>
        <p:spPr>
          <a:xfrm rot="2700000">
            <a:off x="6463760" y="2229898"/>
            <a:ext cx="998125" cy="998125"/>
          </a:xfrm>
          <a:prstGeom prst="rect">
            <a:avLst/>
          </a:prstGeom>
          <a:solidFill>
            <a:schemeClr val="lt2">
              <a:alpha val="100000"/>
            </a:schemeClr>
          </a:solidFill>
        </p:spPr>
      </p:sp>
      <p:sp>
        <p:nvSpPr>
          <p:cNvPr id="7" name="Freeform 7"/>
          <p:cNvSpPr/>
          <p:nvPr/>
        </p:nvSpPr>
        <p:spPr>
          <a:xfrm>
            <a:off x="6651498" y="2429828"/>
            <a:ext cx="622649" cy="637223"/>
          </a:xfrm>
          <a:custGeom>
            <a:avLst/>
            <a:gdLst/>
            <a:ahLst/>
            <a:cxnLst/>
            <a:rect l="l" t="t"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path>
              <a:path w="417" h="426">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path>
              <a:path w="417" h="426">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path>
              <a:path w="417" h="426">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path>
              <a:path w="417" h="426">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path>
            </a:pathLst>
          </a:custGeom>
          <a:solidFill>
            <a:schemeClr val="accent1">
              <a:alpha val="100000"/>
            </a:schemeClr>
          </a:solidFill>
        </p:spPr>
      </p:sp>
      <p:sp>
        <p:nvSpPr>
          <p:cNvPr id="8" name="TextBox 8"/>
          <p:cNvSpPr txBox="1"/>
          <p:nvPr/>
        </p:nvSpPr>
        <p:spPr>
          <a:xfrm>
            <a:off x="2528401" y="1607814"/>
            <a:ext cx="3394996" cy="490334"/>
          </a:xfrm>
          <a:prstGeom prst="rect">
            <a:avLst/>
          </a:prstGeom>
        </p:spPr>
        <p:txBody>
          <a:bodyPr vert="horz" wrap="square" lIns="66008" tIns="33052" rIns="66008" bIns="33052" rtlCol="0" anchor="ctr" anchorCtr="0">
            <a:noAutofit/>
          </a:bodyPr>
          <a:lstStyle/>
          <a:p>
            <a:pPr algn="l">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科技创新与数字经济</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2528401" y="4294142"/>
            <a:ext cx="3394996" cy="490334"/>
          </a:xfrm>
          <a:prstGeom prst="rect">
            <a:avLst/>
          </a:prstGeom>
        </p:spPr>
        <p:txBody>
          <a:bodyPr vert="horz" wrap="square" lIns="66008" tIns="33052" rIns="66008" bIns="33052" rtlCol="0" anchor="ctr" anchorCtr="0">
            <a:noAutofit/>
          </a:bodyPr>
          <a:lstStyle/>
          <a:p>
            <a:pPr algn="l">
              <a:lnSpc>
                <a:spcPct val="120000"/>
              </a:lnSpc>
              <a:spcBef>
                <a:spcPct val="0"/>
              </a:spcBef>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全球化与新兴市场</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7924964" y="1607814"/>
            <a:ext cx="3394996" cy="490334"/>
          </a:xfrm>
          <a:prstGeom prst="rect">
            <a:avLst/>
          </a:prstGeom>
        </p:spPr>
        <p:txBody>
          <a:bodyPr vert="horz" wrap="square" lIns="66008" tIns="33052" rIns="66008" bIns="33052" rtlCol="0" anchor="ctr" anchorCtr="0">
            <a:noAutofit/>
          </a:bodyPr>
          <a:lstStyle/>
          <a:p>
            <a:pPr algn="l">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绿色可持续发展</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TextBox 11"/>
          <p:cNvSpPr txBox="1"/>
          <p:nvPr/>
        </p:nvSpPr>
        <p:spPr>
          <a:xfrm>
            <a:off x="7924964" y="4294142"/>
            <a:ext cx="3394996" cy="490334"/>
          </a:xfrm>
          <a:prstGeom prst="rect">
            <a:avLst/>
          </a:prstGeom>
        </p:spPr>
        <p:txBody>
          <a:bodyPr vert="horz" wrap="square" lIns="66008" tIns="33052" rIns="66008" bIns="33052" rtlCol="0" anchor="ctr" anchorCtr="0">
            <a:noAutofit/>
          </a:bodyPr>
          <a:lstStyle/>
          <a:p>
            <a:pPr algn="l">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养老与健康产业</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2" name="TextBox 12"/>
          <p:cNvSpPr txBox="1"/>
          <p:nvPr/>
        </p:nvSpPr>
        <p:spPr>
          <a:xfrm>
            <a:off x="2528401" y="2149661"/>
            <a:ext cx="2931336" cy="1654845"/>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随着科技的飞速发展，数字经济、人工智能、生物科技等领域展现出巨大的投资潜力。未来，这些领域可能成为新的投资热点。</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TextBox 13"/>
          <p:cNvSpPr txBox="1"/>
          <p:nvPr/>
        </p:nvSpPr>
        <p:spPr>
          <a:xfrm>
            <a:off x="2528401" y="4807414"/>
            <a:ext cx="2931336" cy="1654845"/>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随着全球化的深入发展，新兴市场国家展现出强劲的经济增长潜力，为投资者提供了更多的投资机会。</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4" name="TextBox 14"/>
          <p:cNvSpPr txBox="1"/>
          <p:nvPr/>
        </p:nvSpPr>
        <p:spPr>
          <a:xfrm>
            <a:off x="7924964" y="2149661"/>
            <a:ext cx="2931336" cy="1654845"/>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全球对环境保护和可持续发展的重视日益增加，绿色能源、环保技术等领域的投资前景广阔。</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5" name="TextBox 15"/>
          <p:cNvSpPr txBox="1"/>
          <p:nvPr/>
        </p:nvSpPr>
        <p:spPr>
          <a:xfrm>
            <a:off x="7924964" y="4807414"/>
            <a:ext cx="2931336" cy="1654845"/>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随着人口老龄化的加剧，养老和健康产业的需求将持续增长，相关领域的投资前景值得关注。</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6" name="TextBox 16"/>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展望未来投资趋势与机遇</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7" name="Freeform 17"/>
          <p:cNvSpPr/>
          <p:nvPr/>
        </p:nvSpPr>
        <p:spPr>
          <a:xfrm>
            <a:off x="1335670" y="5076587"/>
            <a:ext cx="680942" cy="415480"/>
          </a:xfrm>
          <a:custGeom>
            <a:avLst/>
            <a:gdLst/>
            <a:ahLst/>
            <a:cxnLst/>
            <a:rect l="l" t="t"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path>
              <a:path w="400" h="244">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path>
            </a:pathLst>
          </a:custGeom>
          <a:solidFill>
            <a:schemeClr val="accent1">
              <a:alpha val="100000"/>
            </a:schemeClr>
          </a:solidFill>
        </p:spPr>
      </p:sp>
      <p:sp>
        <p:nvSpPr>
          <p:cNvPr id="18" name="Freeform 18"/>
          <p:cNvSpPr/>
          <p:nvPr/>
        </p:nvSpPr>
        <p:spPr>
          <a:xfrm>
            <a:off x="6724412" y="5048536"/>
            <a:ext cx="476822" cy="475202"/>
          </a:xfrm>
          <a:custGeom>
            <a:avLst/>
            <a:gdLst/>
            <a:ahLst/>
            <a:cxnLst/>
            <a:rect l="l" t="t"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path>
              <a:path w="316" h="316">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path>
            </a:pathLst>
          </a:custGeom>
          <a:solidFill>
            <a:schemeClr val="accent1">
              <a:alpha val="100000"/>
            </a:schemeClr>
          </a:solid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689593" y="1595455"/>
            <a:ext cx="6734175" cy="771853"/>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投资定义</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 name="TextBox 3"/>
          <p:cNvSpPr txBox="1"/>
          <p:nvPr/>
        </p:nvSpPr>
        <p:spPr>
          <a:xfrm>
            <a:off x="689593" y="2246047"/>
            <a:ext cx="6810375" cy="1323975"/>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投资是指将资金、资源或时间投入某一项目或资产，以期在未来获得收益或回报的行为。对于普通白领而言，投资是实现财务增长、资产保值增值的重要手段。</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689593" y="4139505"/>
            <a:ext cx="6734175" cy="759000"/>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投资目的</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689593" y="4798345"/>
            <a:ext cx="6810375" cy="1323975"/>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投资的目的多种多样，包括但不限于实现资产的保值增值、为未来的教育、医疗、养老等需求储备资金、提高生活质量、实现个人财务自由等。</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cxnSp>
        <p:nvCxnSpPr>
          <p:cNvPr id="6" name="Connector 6"/>
          <p:cNvCxnSpPr/>
          <p:nvPr/>
        </p:nvCxnSpPr>
        <p:spPr>
          <a:xfrm>
            <a:off x="756268" y="6181746"/>
            <a:ext cx="7784538" cy="0"/>
          </a:xfrm>
          <a:prstGeom prst="line">
            <a:avLst/>
          </a:prstGeom>
          <a:ln w="14288">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pic>
        <p:nvPicPr>
          <p:cNvPr id="7" name="Picture 7"/>
          <p:cNvPicPr>
            <a:picLocks noChangeAspect="1"/>
          </p:cNvPicPr>
          <p:nvPr/>
        </p:nvPicPr>
        <p:blipFill>
          <a:blip r:embed="rId2">
            <a:alphaModFix amt="100000"/>
          </a:blip>
          <a:srcRect l="25000" r="25000"/>
          <a:stretch>
            <a:fillRect/>
          </a:stretch>
        </p:blipFill>
        <p:spPr>
          <a:xfrm>
            <a:off x="7803289" y="1299241"/>
            <a:ext cx="3679824" cy="4906431"/>
          </a:xfrm>
          <a:prstGeom prst="rect">
            <a:avLst/>
          </a:prstGeom>
        </p:spPr>
      </p:pic>
      <p:cxnSp>
        <p:nvCxnSpPr>
          <p:cNvPr id="8" name="Connector 8"/>
          <p:cNvCxnSpPr/>
          <p:nvPr/>
        </p:nvCxnSpPr>
        <p:spPr>
          <a:xfrm>
            <a:off x="756268" y="3856089"/>
            <a:ext cx="7083417" cy="0"/>
          </a:xfrm>
          <a:prstGeom prst="line">
            <a:avLst/>
          </a:prstGeom>
          <a:ln w="14288">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9" name="TextBox 9"/>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投资定义与目的</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91" b="191"/>
          <a:stretch>
            <a:fillRect/>
          </a:stretch>
        </p:blipFill>
        <p:spPr>
          <a:xfrm>
            <a:off x="601455" y="1456971"/>
            <a:ext cx="5140490" cy="4655351"/>
          </a:xfrm>
          <a:prstGeom prst="rect">
            <a:avLst/>
          </a:prstGeom>
        </p:spPr>
      </p:pic>
      <p:sp>
        <p:nvSpPr>
          <p:cNvPr id="3" name="TextBox 3"/>
          <p:cNvSpPr txBox="1"/>
          <p:nvPr/>
        </p:nvSpPr>
        <p:spPr>
          <a:xfrm>
            <a:off x="6007772" y="1924848"/>
            <a:ext cx="5064406" cy="898324"/>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 房产投资占比35%，成为白领首选，反映其对资产保值增值的强烈需求。</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6007772" y="1456971"/>
            <a:ext cx="5064406" cy="449970"/>
          </a:xfrm>
          <a:prstGeom prst="rect">
            <a:avLst/>
          </a:prstGeom>
        </p:spPr>
        <p:txBody>
          <a:bodyPr vert="horz" wrap="square" lIns="114300" tIns="57150" rIns="114300" bIns="57150" rtlCol="0" anchor="b" anchorCtr="0">
            <a:noAutofit/>
          </a:bodyPr>
          <a:lstStyle/>
          <a:p>
            <a:pPr>
              <a:lnSpc>
                <a:spcPct val="77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房产主导</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6007772" y="3539953"/>
            <a:ext cx="5064406" cy="884543"/>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 股票投资占比30%，显示白领对高收益投资工具的青睐，但伴随较高风险。</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6007772" y="3122433"/>
            <a:ext cx="5064406" cy="436189"/>
          </a:xfrm>
          <a:prstGeom prst="rect">
            <a:avLst/>
          </a:prstGeom>
        </p:spPr>
        <p:txBody>
          <a:bodyPr vert="horz" wrap="square" lIns="114300" tIns="57150" rIns="114300" bIns="57150" rtlCol="0" anchor="b" anchorCtr="0">
            <a:noAutofit/>
          </a:bodyPr>
          <a:lstStyle/>
          <a:p>
            <a:pPr>
              <a:lnSpc>
                <a:spcPct val="77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股票偏好</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TextBox 7"/>
          <p:cNvSpPr txBox="1"/>
          <p:nvPr/>
        </p:nvSpPr>
        <p:spPr>
          <a:xfrm>
            <a:off x="6007772" y="5213997"/>
            <a:ext cx="5064406" cy="898324"/>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 保险投资仅占10%，表明白领对风险防范意识较弱，需加强保障规划。</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6007772" y="4768434"/>
            <a:ext cx="5064406" cy="422408"/>
          </a:xfrm>
          <a:prstGeom prst="rect">
            <a:avLst/>
          </a:prstGeom>
        </p:spPr>
        <p:txBody>
          <a:bodyPr vert="horz" wrap="square" lIns="114300" tIns="57150" rIns="114300" bIns="57150" rtlCol="0" anchor="b" anchorCtr="0">
            <a:noAutofit/>
          </a:bodyPr>
          <a:lstStyle/>
          <a:p>
            <a:pPr>
              <a:lnSpc>
                <a:spcPct val="77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保险不足</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白领投资现状分析</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6625" r="16625"/>
          <a:stretch>
            <a:fillRect/>
          </a:stretch>
        </p:blipFill>
        <p:spPr>
          <a:xfrm>
            <a:off x="4070039" y="1545914"/>
            <a:ext cx="3861422" cy="3861422"/>
          </a:xfrm>
          <a:prstGeom prst="diamond">
            <a:avLst/>
          </a:prstGeom>
        </p:spPr>
      </p:pic>
      <p:sp>
        <p:nvSpPr>
          <p:cNvPr id="3" name="TextBox 3"/>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投资规划重要性</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216800" y="2235958"/>
            <a:ext cx="3905833" cy="1129392"/>
          </a:xfrm>
          <a:prstGeom prst="rect">
            <a:avLst/>
          </a:prstGeom>
        </p:spPr>
        <p:txBody>
          <a:bodyPr vert="horz" wrap="square" lIns="114300" tIns="57150" rIns="114300" bIns="57150" rtlCol="0" anchor="t" anchorCtr="0">
            <a:normAutofit/>
          </a:bodyPr>
          <a:lstStyle/>
          <a:p>
            <a:pPr algn="r">
              <a:lnSpc>
                <a:spcPct val="140000"/>
              </a:lnSpc>
            </a:pPr>
            <a:r>
              <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rPr>
              <a:t>通过制定合理的投资规划，白领可以更好地实现自己的财务目标，如购房、购车、子女教育、养老等。</a:t>
            </a:r>
            <a:endPar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216800" y="1629875"/>
            <a:ext cx="3905833" cy="502799"/>
          </a:xfrm>
          <a:prstGeom prst="rect">
            <a:avLst/>
          </a:prstGeom>
        </p:spPr>
        <p:txBody>
          <a:bodyPr vert="horz" wrap="square" lIns="114300" tIns="57150" rIns="114300" bIns="57150" rtlCol="0" anchor="ctr" anchorCtr="0">
            <a:noAutofit/>
          </a:bodyPr>
          <a:lstStyle/>
          <a:p>
            <a:pPr algn="r">
              <a:lnSpc>
                <a:spcPct val="120000"/>
              </a:lnSpc>
            </a:pPr>
            <a:r>
              <a:rPr lang="en-US" sz="2100" b="1">
                <a:solidFill>
                  <a:schemeClr val="accent1">
                    <a:alpha val="100000"/>
                  </a:schemeClr>
                </a:solidFill>
                <a:latin typeface="Noto Sans SC" panose="020B0200000000000000" charset="-122"/>
                <a:ea typeface="Noto Sans SC" panose="020B0200000000000000" charset="-122"/>
                <a:cs typeface="Noto Sans SC" panose="020B0200000000000000" charset="-122"/>
              </a:rPr>
              <a:t>实现财务目标</a:t>
            </a:r>
            <a:endParaRPr lang="en-US" sz="21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8027972" y="2207383"/>
            <a:ext cx="3905833" cy="1129392"/>
          </a:xfrm>
          <a:prstGeom prst="rect">
            <a:avLst/>
          </a:prstGeom>
        </p:spPr>
        <p:txBody>
          <a:bodyPr vert="horz" wrap="square" lIns="114300" tIns="57150" rIns="114300" bIns="57150" rtlCol="0" anchor="t" anchorCtr="0">
            <a:normAutofit/>
          </a:bodyPr>
          <a:lstStyle/>
          <a:p>
            <a:pPr>
              <a:lnSpc>
                <a:spcPct val="140000"/>
              </a:lnSpc>
            </a:pPr>
            <a:r>
              <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rPr>
              <a:t>投资规划可以帮助白领分散投资风险，避免将所有资金集中在单一投资品种上，从而降低投资风险。</a:t>
            </a:r>
            <a:endPar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TextBox 7"/>
          <p:cNvSpPr txBox="1"/>
          <p:nvPr/>
        </p:nvSpPr>
        <p:spPr>
          <a:xfrm>
            <a:off x="7988535" y="5255554"/>
            <a:ext cx="3905833" cy="1143173"/>
          </a:xfrm>
          <a:prstGeom prst="rect">
            <a:avLst/>
          </a:prstGeom>
        </p:spPr>
        <p:txBody>
          <a:bodyPr vert="horz" wrap="square" lIns="114300" tIns="57150" rIns="114300" bIns="57150" rtlCol="0" anchor="t" anchorCtr="0">
            <a:norm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合理的投资规划可以为白领提供稳定的收益来源，增强财务安全感，减轻生活压力。</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7988535" y="1629875"/>
            <a:ext cx="3905833" cy="502799"/>
          </a:xfrm>
          <a:prstGeom prst="rect">
            <a:avLst/>
          </a:prstGeom>
        </p:spPr>
        <p:txBody>
          <a:bodyPr vert="horz" wrap="square" lIns="114300" tIns="57150" rIns="114300" bIns="57150" rtlCol="0" anchor="ctr" anchorCtr="0">
            <a:noAutofit/>
          </a:bodyPr>
          <a:lstStyle/>
          <a:p>
            <a:pPr algn="l">
              <a:lnSpc>
                <a:spcPct val="120000"/>
              </a:lnSpc>
            </a:pPr>
            <a:r>
              <a:rPr lang="en-US" sz="2100" b="1">
                <a:solidFill>
                  <a:schemeClr val="accent1">
                    <a:alpha val="100000"/>
                  </a:schemeClr>
                </a:solidFill>
                <a:latin typeface="Noto Sans SC" panose="020B0200000000000000" charset="-122"/>
                <a:ea typeface="Noto Sans SC" panose="020B0200000000000000" charset="-122"/>
                <a:cs typeface="Noto Sans SC" panose="020B0200000000000000" charset="-122"/>
              </a:rPr>
              <a:t>降低投资风险</a:t>
            </a:r>
            <a:endParaRPr lang="en-US" sz="21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156774" y="5284129"/>
            <a:ext cx="3905833" cy="1143173"/>
          </a:xfrm>
          <a:prstGeom prst="rect">
            <a:avLst/>
          </a:prstGeom>
        </p:spPr>
        <p:txBody>
          <a:bodyPr vert="horz" wrap="square" lIns="114300" tIns="57150" rIns="114300" bIns="57150" rtlCol="0" anchor="t" anchorCtr="0">
            <a:normAutofit/>
          </a:bodyPr>
          <a:lstStyle/>
          <a:p>
            <a:pPr algn="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通过投资规划，白领可以更好地管理自己的资金，提高资金使用效率，实现资产的保值增值。</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177362" y="4706621"/>
            <a:ext cx="3905833" cy="502799"/>
          </a:xfrm>
          <a:prstGeom prst="rect">
            <a:avLst/>
          </a:prstGeom>
        </p:spPr>
        <p:txBody>
          <a:bodyPr vert="horz" wrap="square" lIns="114300" tIns="57150" rIns="114300" bIns="57150" rtlCol="0" anchor="ctr" anchorCtr="0">
            <a:noAutofit/>
          </a:bodyPr>
          <a:lstStyle/>
          <a:p>
            <a:pPr algn="r">
              <a:lnSpc>
                <a:spcPct val="120000"/>
              </a:lnSpc>
            </a:pPr>
            <a:r>
              <a:rPr lang="en-US" sz="2100" b="1">
                <a:solidFill>
                  <a:schemeClr val="accent1">
                    <a:alpha val="100000"/>
                  </a:schemeClr>
                </a:solidFill>
                <a:latin typeface="Noto Sans SC" panose="020B0200000000000000" charset="-122"/>
                <a:ea typeface="Noto Sans SC" panose="020B0200000000000000" charset="-122"/>
                <a:cs typeface="Noto Sans SC" panose="020B0200000000000000" charset="-122"/>
              </a:rPr>
              <a:t>提高资金使用效率</a:t>
            </a:r>
            <a:endParaRPr lang="en-US" sz="21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AutoShape 11"/>
          <p:cNvSpPr/>
          <p:nvPr/>
        </p:nvSpPr>
        <p:spPr>
          <a:xfrm>
            <a:off x="4364358" y="1629875"/>
            <a:ext cx="682752" cy="682752"/>
          </a:xfrm>
          <a:prstGeom prst="ellipse">
            <a:avLst/>
          </a:prstGeom>
          <a:noFill/>
          <a:ln w="19050">
            <a:solidFill>
              <a:schemeClr val="accent1">
                <a:alpha val="100000"/>
              </a:schemeClr>
            </a:solidFill>
            <a:prstDash val="solid"/>
          </a:ln>
        </p:spPr>
      </p:sp>
      <p:sp>
        <p:nvSpPr>
          <p:cNvPr id="12" name="TextBox 12"/>
          <p:cNvSpPr txBox="1"/>
          <p:nvPr/>
        </p:nvSpPr>
        <p:spPr>
          <a:xfrm>
            <a:off x="4170154" y="1730269"/>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rPr>
              <a:t>01</a:t>
            </a:r>
            <a:endPar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AutoShape 13"/>
          <p:cNvSpPr/>
          <p:nvPr/>
        </p:nvSpPr>
        <p:spPr>
          <a:xfrm>
            <a:off x="7178908" y="1629875"/>
            <a:ext cx="682752" cy="682752"/>
          </a:xfrm>
          <a:prstGeom prst="ellipse">
            <a:avLst/>
          </a:prstGeom>
          <a:noFill/>
          <a:ln w="19050">
            <a:solidFill>
              <a:schemeClr val="accent1">
                <a:alpha val="100000"/>
              </a:schemeClr>
            </a:solidFill>
            <a:prstDash val="solid"/>
          </a:ln>
        </p:spPr>
      </p:sp>
      <p:sp>
        <p:nvSpPr>
          <p:cNvPr id="14" name="TextBox 14"/>
          <p:cNvSpPr txBox="1"/>
          <p:nvPr/>
        </p:nvSpPr>
        <p:spPr>
          <a:xfrm>
            <a:off x="6984704" y="1730269"/>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rPr>
              <a:t>02</a:t>
            </a:r>
            <a:endPar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5" name="AutoShape 15"/>
          <p:cNvSpPr/>
          <p:nvPr/>
        </p:nvSpPr>
        <p:spPr>
          <a:xfrm>
            <a:off x="7139471" y="4678046"/>
            <a:ext cx="682752" cy="682752"/>
          </a:xfrm>
          <a:prstGeom prst="ellipse">
            <a:avLst/>
          </a:prstGeom>
          <a:noFill/>
          <a:ln w="19050">
            <a:solidFill>
              <a:schemeClr val="accent1">
                <a:alpha val="100000"/>
              </a:schemeClr>
            </a:solidFill>
            <a:prstDash val="solid"/>
          </a:ln>
        </p:spPr>
      </p:sp>
      <p:sp>
        <p:nvSpPr>
          <p:cNvPr id="16" name="TextBox 16"/>
          <p:cNvSpPr txBox="1"/>
          <p:nvPr/>
        </p:nvSpPr>
        <p:spPr>
          <a:xfrm>
            <a:off x="6945267" y="4778440"/>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rPr>
              <a:t>04</a:t>
            </a:r>
            <a:endPar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7" name="AutoShape 17"/>
          <p:cNvSpPr/>
          <p:nvPr/>
        </p:nvSpPr>
        <p:spPr>
          <a:xfrm>
            <a:off x="4324921" y="4678046"/>
            <a:ext cx="682752" cy="682752"/>
          </a:xfrm>
          <a:prstGeom prst="ellipse">
            <a:avLst/>
          </a:prstGeom>
          <a:noFill/>
          <a:ln w="19050">
            <a:solidFill>
              <a:schemeClr val="accent1">
                <a:alpha val="100000"/>
              </a:schemeClr>
            </a:solidFill>
            <a:prstDash val="solid"/>
          </a:ln>
        </p:spPr>
      </p:sp>
      <p:sp>
        <p:nvSpPr>
          <p:cNvPr id="18" name="TextBox 18"/>
          <p:cNvSpPr txBox="1"/>
          <p:nvPr/>
        </p:nvSpPr>
        <p:spPr>
          <a:xfrm>
            <a:off x="4130717" y="4778440"/>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rPr>
              <a:t>03</a:t>
            </a:r>
            <a:endPar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9" name="TextBox 19"/>
          <p:cNvSpPr txBox="1"/>
          <p:nvPr/>
        </p:nvSpPr>
        <p:spPr>
          <a:xfrm>
            <a:off x="7988535" y="4801871"/>
            <a:ext cx="3905833" cy="502799"/>
          </a:xfrm>
          <a:prstGeom prst="rect">
            <a:avLst/>
          </a:prstGeom>
        </p:spPr>
        <p:txBody>
          <a:bodyPr vert="horz" wrap="square" lIns="114300" tIns="57150" rIns="114300" bIns="57150" rtlCol="0" anchor="ctr" anchorCtr="0">
            <a:noAutofit/>
          </a:bodyPr>
          <a:lstStyle/>
          <a:p>
            <a:pPr algn="l">
              <a:lnSpc>
                <a:spcPct val="120000"/>
              </a:lnSpc>
            </a:pPr>
            <a:r>
              <a:rPr lang="en-US" sz="2100" b="1">
                <a:solidFill>
                  <a:schemeClr val="accent1">
                    <a:alpha val="100000"/>
                  </a:schemeClr>
                </a:solidFill>
                <a:latin typeface="Noto Sans SC" panose="020B0200000000000000" charset="-122"/>
                <a:ea typeface="Noto Sans SC" panose="020B0200000000000000" charset="-122"/>
                <a:cs typeface="Noto Sans SC" panose="020B0200000000000000" charset="-122"/>
              </a:rPr>
              <a:t>增强财务安全感</a:t>
            </a:r>
            <a:endParaRPr lang="en-US" sz="21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1000007" name="Picture 2"/>
          <p:cNvPicPr>
            <a:picLocks noChangeAspect="1"/>
          </p:cNvPicPr>
          <p:nvPr/>
        </p:nvPicPr>
        <p:blipFill>
          <a:blip r:embed="rId2"/>
          <a:srcRect l="58572"/>
          <a:stretch>
            <a:fillRect/>
          </a:stretch>
        </p:blipFill>
        <p:spPr>
          <a:xfrm rot="16200000" flipH="1">
            <a:off x="2664546" y="-2664548"/>
            <a:ext cx="6862906" cy="12192002"/>
          </a:xfrm>
          <a:prstGeom prst="rect">
            <a:avLst/>
          </a:prstGeom>
        </p:spPr>
      </p:pic>
      <p:sp>
        <p:nvSpPr>
          <p:cNvPr id="1000008" name="TextBox 3"/>
          <p:cNvSpPr txBox="1"/>
          <p:nvPr/>
        </p:nvSpPr>
        <p:spPr>
          <a:xfrm>
            <a:off x="4434917" y="1215462"/>
            <a:ext cx="3326130" cy="2225040"/>
          </a:xfrm>
          <a:prstGeom prst="rect">
            <a:avLst/>
          </a:prstGeom>
          <a:noFill/>
        </p:spPr>
        <p:txBody>
          <a:bodyPr vert="horz" wrap="square" lIns="91440" tIns="45720" rIns="91440" bIns="45720" rtlCol="0" anchor="t" anchorCtr="0">
            <a:spAutoFit/>
          </a:bodyPr>
          <a:lstStyle/>
          <a:p>
            <a:pPr algn="ctr">
              <a:lnSpc>
                <a:spcPct val="80000"/>
              </a:lnSpc>
            </a:pPr>
            <a:r>
              <a:rPr lang="en-US" sz="13800" b="1">
                <a:ln w="9525">
                  <a:solidFill>
                    <a:srgbClr val="55819A">
                      <a:alpha val="100000"/>
                    </a:srgbClr>
                  </a:solidFill>
                  <a:prstDash val="solid"/>
                </a:ln>
                <a:solidFill>
                  <a:srgbClr val="DBF1FF">
                    <a:alpha val="100000"/>
                  </a:srgbClr>
                </a:solidFill>
                <a:effectLst>
                  <a:outerShdw dist="38100" dir="2700000">
                    <a:srgbClr val="B3CEE1">
                      <a:alpha val="100000"/>
                    </a:srgbClr>
                  </a:outerShdw>
                </a:effectLst>
                <a:latin typeface="Noto Sans SC" panose="020B0200000000000000" charset="-122"/>
                <a:ea typeface="Noto Sans SC" panose="020B0200000000000000" charset="-122"/>
                <a:cs typeface="Noto Sans SC" panose="020B0200000000000000" charset="-122"/>
              </a:rPr>
              <a:t>02</a:t>
            </a:r>
            <a:endParaRPr lang="en-US" sz="13800" b="1">
              <a:ln w="9525">
                <a:solidFill>
                  <a:srgbClr val="55819A">
                    <a:alpha val="100000"/>
                  </a:srgbClr>
                </a:solidFill>
                <a:prstDash val="solid"/>
              </a:ln>
              <a:solidFill>
                <a:srgbClr val="DBF1FF">
                  <a:alpha val="100000"/>
                </a:srgbClr>
              </a:solidFill>
              <a:effectLst>
                <a:outerShdw dist="38100" dir="2700000">
                  <a:srgbClr val="B3CEE1">
                    <a:alpha val="100000"/>
                  </a:srgbClr>
                </a:outerShdw>
              </a:effectLst>
              <a:latin typeface="Noto Sans SC" panose="020B0200000000000000" charset="-122"/>
              <a:ea typeface="Noto Sans SC" panose="020B0200000000000000" charset="-122"/>
              <a:cs typeface="Noto Sans SC" panose="020B0200000000000000" charset="-122"/>
            </a:endParaRPr>
          </a:p>
        </p:txBody>
      </p:sp>
      <p:sp>
        <p:nvSpPr>
          <p:cNvPr id="1000009" name="TextBox 4"/>
          <p:cNvSpPr txBox="1"/>
          <p:nvPr/>
        </p:nvSpPr>
        <p:spPr>
          <a:xfrm>
            <a:off x="2402697" y="3053220"/>
            <a:ext cx="7386604" cy="1323439"/>
          </a:xfrm>
          <a:prstGeom prst="rect">
            <a:avLst/>
          </a:prstGeom>
          <a:noFill/>
        </p:spPr>
        <p:txBody>
          <a:bodyPr vert="horz" wrap="square" lIns="91440" tIns="45720" rIns="91440" bIns="45720" rtlCol="0" anchor="ctr" anchorCtr="0">
            <a:normAutofit/>
          </a:bodyPr>
          <a:lstStyle/>
          <a:p>
            <a:pPr algn="ctr">
              <a:lnSpc>
                <a:spcPct val="100000"/>
              </a:lnSpc>
            </a:pPr>
            <a:r>
              <a:rPr lang="en-US" sz="5000">
                <a:solidFill>
                  <a:srgbClr val="86B2D0">
                    <a:alpha val="100000"/>
                  </a:srgbClr>
                </a:solidFill>
                <a:latin typeface="Noto Sans SC" panose="020B0200000000000000" charset="-122"/>
                <a:ea typeface="Noto Sans SC" panose="020B0200000000000000" charset="-122"/>
                <a:cs typeface="Noto Sans SC" panose="020B0200000000000000" charset="-122"/>
              </a:rPr>
              <a:t>投资基础知识普及</a:t>
            </a:r>
            <a:endParaRPr lang="en-US" sz="5000">
              <a:solidFill>
                <a:srgbClr val="86B2D0">
                  <a:alpha val="100000"/>
                </a:srgbClr>
              </a:solidFill>
              <a:latin typeface="Noto Sans SC" panose="020B0200000000000000" charset="-122"/>
              <a:ea typeface="Noto Sans SC" panose="020B0200000000000000" charset="-122"/>
              <a:cs typeface="Noto Sans SC" panose="020B0200000000000000" charset="-122"/>
            </a:endParaRPr>
          </a:p>
        </p:txBody>
      </p:sp>
      <p:sp>
        <p:nvSpPr>
          <p:cNvPr id="1000010" name="AutoShape 5"/>
          <p:cNvSpPr/>
          <p:nvPr/>
        </p:nvSpPr>
        <p:spPr>
          <a:xfrm>
            <a:off x="3638682" y="4237117"/>
            <a:ext cx="4162095" cy="461673"/>
          </a:xfrm>
          <a:prstGeom prst="rect">
            <a:avLst/>
          </a:prstGeom>
          <a:noFill/>
        </p:spPr>
        <p:txBody>
          <a:bodyPr vert="horz" wrap="square" lIns="91440" tIns="45720" rIns="91440" bIns="45720" rtlCol="0" anchor="t" anchorCtr="0">
            <a:noAutofit/>
          </a:bodyPr>
          <a:lstStyle/>
          <a:p>
            <a:pPr algn="ctr">
              <a:defRPr/>
            </a:pPr>
            <a:endParaRPr lang="en-US" sz="1100"/>
          </a:p>
          <a:p>
            <a:pPr algn="ctr"/>
            <a:endParaRPr lang="en-US" sz="800">
              <a:solidFill>
                <a:schemeClr val="lt1">
                  <a:alpha val="100000"/>
                  <a:lumMod val="65000"/>
                </a:schemeClr>
              </a:solidFill>
              <a:latin typeface="思源黑体"/>
              <a:ea typeface="思源黑体"/>
              <a:cs typeface="思源黑体"/>
            </a:endParaRPr>
          </a:p>
        </p:txBody>
      </p:sp>
      <p:pic>
        <p:nvPicPr>
          <p:cNvPr id="1000003" name="Picture 6"/>
          <p:cNvPicPr>
            <a:picLocks noChangeAspect="1"/>
          </p:cNvPicPr>
          <p:nvPr/>
        </p:nvPicPr>
        <p:blipFill>
          <a:blip r:embed="rId3"/>
          <a:srcRect l="49954" t="56644" r="31494"/>
          <a:stretch>
            <a:fillRect/>
          </a:stretch>
        </p:blipFill>
        <p:spPr>
          <a:xfrm>
            <a:off x="5092971" y="765054"/>
            <a:ext cx="1072055" cy="18790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1000008"/>
                                        </p:tgtEl>
                                        <p:attrNameLst>
                                          <p:attrName>style.visibility</p:attrName>
                                        </p:attrNameLst>
                                      </p:cBhvr>
                                      <p:to>
                                        <p:strVal val="visible"/>
                                      </p:to>
                                    </p:set>
                                    <p:anim calcmode="lin" valueType="num">
                                      <p:cBhvr>
                                        <p:cTn id="7" dur="500" fill="hold"/>
                                        <p:tgtEl>
                                          <p:spTgt spid="1000008"/>
                                        </p:tgtEl>
                                        <p:attrNameLst>
                                          <p:attrName>ppt_w</p:attrName>
                                        </p:attrNameLst>
                                      </p:cBhvr>
                                      <p:tavLst>
                                        <p:tav tm="0">
                                          <p:val>
                                            <p:fltVal val="0"/>
                                          </p:val>
                                        </p:tav>
                                        <p:tav tm="100000">
                                          <p:val>
                                            <p:strVal val="#ppt_w"/>
                                          </p:val>
                                        </p:tav>
                                      </p:tavLst>
                                    </p:anim>
                                    <p:anim calcmode="lin" valueType="num">
                                      <p:cBhvr>
                                        <p:cTn id="8" dur="500" fill="hold"/>
                                        <p:tgtEl>
                                          <p:spTgt spid="1000008"/>
                                        </p:tgtEl>
                                        <p:attrNameLst>
                                          <p:attrName>ppt_h</p:attrName>
                                        </p:attrNameLst>
                                      </p:cBhvr>
                                      <p:tavLst>
                                        <p:tav tm="0">
                                          <p:val>
                                            <p:fltVal val="0"/>
                                          </p:val>
                                        </p:tav>
                                        <p:tav tm="100000">
                                          <p:val>
                                            <p:strVal val="#ppt_h"/>
                                          </p:val>
                                        </p:tav>
                                      </p:tavLst>
                                    </p:anim>
                                    <p:animEffect transition="in" filter="fade">
                                      <p:cBhvr>
                                        <p:cTn id="9" dur="500"/>
                                        <p:tgtEl>
                                          <p:spTgt spid="1000008"/>
                                        </p:tgtEl>
                                      </p:cBhvr>
                                    </p:animEffect>
                                  </p:childTnLst>
                                </p:cTn>
                              </p:par>
                            </p:childTnLst>
                          </p:cTn>
                        </p:par>
                        <p:par>
                          <p:cTn id="10" fill="hold">
                            <p:stCondLst>
                              <p:cond delay="0"/>
                            </p:stCondLst>
                            <p:childTnLst>
                              <p:par>
                                <p:cTn id="11" presetID="42" presetClass="entr" presetSubtype="0" fill="hold" nodeType="afterEffect">
                                  <p:stCondLst>
                                    <p:cond delay="0"/>
                                  </p:stCondLst>
                                  <p:childTnLst>
                                    <p:set>
                                      <p:cBhvr>
                                        <p:cTn id="12" dur="1" fill="hold">
                                          <p:stCondLst>
                                            <p:cond delay="0"/>
                                          </p:stCondLst>
                                        </p:cTn>
                                        <p:tgtEl>
                                          <p:spTgt spid="1000003"/>
                                        </p:tgtEl>
                                        <p:attrNameLst>
                                          <p:attrName>style.visibility</p:attrName>
                                        </p:attrNameLst>
                                      </p:cBhvr>
                                      <p:to>
                                        <p:strVal val="visible"/>
                                      </p:to>
                                    </p:set>
                                    <p:animEffect transition="in" filter="fade">
                                      <p:cBhvr>
                                        <p:cTn id="13" dur="1000"/>
                                        <p:tgtEl>
                                          <p:spTgt spid="1000003"/>
                                        </p:tgtEl>
                                      </p:cBhvr>
                                    </p:animEffect>
                                    <p:anim calcmode="lin" valueType="num">
                                      <p:cBhvr>
                                        <p:cTn id="14" dur="1000" fill="hold"/>
                                        <p:tgtEl>
                                          <p:spTgt spid="1000003"/>
                                        </p:tgtEl>
                                        <p:attrNameLst>
                                          <p:attrName>ppt_x</p:attrName>
                                        </p:attrNameLst>
                                      </p:cBhvr>
                                      <p:tavLst>
                                        <p:tav tm="0">
                                          <p:val>
                                            <p:strVal val="#ppt_x"/>
                                          </p:val>
                                        </p:tav>
                                        <p:tav tm="100000">
                                          <p:val>
                                            <p:strVal val="#ppt_x"/>
                                          </p:val>
                                        </p:tav>
                                      </p:tavLst>
                                    </p:anim>
                                    <p:anim calcmode="lin" valueType="num">
                                      <p:cBhvr>
                                        <p:cTn id="15" dur="1000" fill="hold"/>
                                        <p:tgtEl>
                                          <p:spTgt spid="100000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4" fill="hold" grpId="2" nodeType="afterEffect">
                                  <p:stCondLst>
                                    <p:cond delay="0"/>
                                  </p:stCondLst>
                                  <p:iterate type="lt">
                                    <p:tmPct val="10000"/>
                                  </p:iterate>
                                  <p:childTnLst>
                                    <p:set>
                                      <p:cBhvr>
                                        <p:cTn id="18" dur="1" fill="hold">
                                          <p:stCondLst>
                                            <p:cond delay="0"/>
                                          </p:stCondLst>
                                        </p:cTn>
                                        <p:tgtEl>
                                          <p:spTgt spid="1000009"/>
                                        </p:tgtEl>
                                        <p:attrNameLst>
                                          <p:attrName>style.visibility</p:attrName>
                                        </p:attrNameLst>
                                      </p:cBhvr>
                                      <p:to>
                                        <p:strVal val="visible"/>
                                      </p:to>
                                    </p:set>
                                    <p:anim calcmode="lin" valueType="num">
                                      <p:cBhvr additive="base">
                                        <p:cTn id="19" dur="500" fill="hold"/>
                                        <p:tgtEl>
                                          <p:spTgt spid="1000009"/>
                                        </p:tgtEl>
                                        <p:attrNameLst>
                                          <p:attrName>ppt_x</p:attrName>
                                        </p:attrNameLst>
                                      </p:cBhvr>
                                      <p:tavLst>
                                        <p:tav tm="0">
                                          <p:val>
                                            <p:strVal val="#ppt_x"/>
                                          </p:val>
                                        </p:tav>
                                        <p:tav tm="100000">
                                          <p:val>
                                            <p:strVal val="#ppt_x"/>
                                          </p:val>
                                        </p:tav>
                                      </p:tavLst>
                                    </p:anim>
                                    <p:anim calcmode="lin" valueType="num">
                                      <p:cBhvr additive="base">
                                        <p:cTn id="20" dur="500" fill="hold"/>
                                        <p:tgtEl>
                                          <p:spTgt spid="1000009"/>
                                        </p:tgtEl>
                                        <p:attrNameLst>
                                          <p:attrName>ppt_y</p:attrName>
                                        </p:attrNameLst>
                                      </p:cBhvr>
                                      <p:tavLst>
                                        <p:tav tm="0">
                                          <p:val>
                                            <p:strVal val="1+#ppt_h/2"/>
                                          </p:val>
                                        </p:tav>
                                        <p:tav tm="100000">
                                          <p:val>
                                            <p:strVal val="#ppt_y"/>
                                          </p:val>
                                        </p:tav>
                                      </p:tavLst>
                                    </p:anim>
                                  </p:childTnLst>
                                </p:cTn>
                              </p:par>
                              <p:par>
                                <p:cTn id="21" presetID="26" presetClass="emph" presetSubtype="0" fill="hold" grpId="3" nodeType="withEffect">
                                  <p:stCondLst>
                                    <p:cond delay="500"/>
                                  </p:stCondLst>
                                  <p:iterate type="lt">
                                    <p:tmPct val="10000"/>
                                  </p:iterate>
                                  <p:childTnLst>
                                    <p:animEffect transition="out" filter="fade">
                                      <p:cBhvr>
                                        <p:cTn id="22" dur="500" tmFilter="0, 0; .2, .5; .8, .5; 1, 0"/>
                                        <p:tgtEl>
                                          <p:spTgt spid="1000009"/>
                                        </p:tgtEl>
                                      </p:cBhvr>
                                    </p:animEffect>
                                    <p:animScale>
                                      <p:cBhvr>
                                        <p:cTn id="23" dur="250" autoRev="1" fill="hold"/>
                                        <p:tgtEl>
                                          <p:spTgt spid="1000009"/>
                                        </p:tgtEl>
                                      </p:cBhvr>
                                      <p:by x="105000" y="105000"/>
                                    </p:animScale>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1000010"/>
                                        </p:tgtEl>
                                        <p:attrNameLst>
                                          <p:attrName>style.visibility</p:attrName>
                                        </p:attrNameLst>
                                      </p:cBhvr>
                                      <p:to>
                                        <p:strVal val="visible"/>
                                      </p:to>
                                    </p:set>
                                    <p:animEffect transition="in" filter="randombar(horizontal)">
                                      <p:cBhvr>
                                        <p:cTn id="27" dur="500"/>
                                        <p:tgtEl>
                                          <p:spTgt spid="1000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8727915" cy="856184"/>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投资工具种类介绍</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 name="TextBox 3"/>
          <p:cNvSpPr txBox="1"/>
          <p:nvPr/>
        </p:nvSpPr>
        <p:spPr>
          <a:xfrm>
            <a:off x="529829" y="1200966"/>
            <a:ext cx="8364532" cy="3314040"/>
          </a:xfrm>
          <a:prstGeom prst="rect">
            <a:avLst/>
          </a:prstGeom>
        </p:spPr>
        <p:txBody>
          <a:bodyPr vert="horz" wrap="square" lIns="123825" tIns="123825" rIns="57150" bIns="123825" rtlCol="0" anchor="t" anchorCtr="0">
            <a:normAutofit/>
          </a:bodyPr>
          <a:lstStyle/>
          <a:p>
            <a:pPr>
              <a:lnSpc>
                <a:spcPct val="140000"/>
              </a:lnSpc>
            </a:pPr>
            <a:r>
              <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rPr>
              <a:t>股票投资</a:t>
            </a:r>
            <a:endPar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股票是股份公司发行的所有权凭证，是股份公司为筹集资金而发行给各个股东作为持股凭证并借以取得股息和红利的一种有价证券。股票投资可以通过买卖股票获得资本增值或股息收益，但股票价格波动较大，适合风险承受能力较强的投资者。</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rPr>
              <a:t>债券投资</a:t>
            </a:r>
            <a:endPar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债券是政府、企业、银行等债务人为筹集资金，按照法定程序发行并向债权人承诺于指定日期还本付息的有价证券。债券投资相对股票投资较为稳健，风险较低，收益稳定，适合风险厌恶型投资者。</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4" name="Picture 4"/>
          <p:cNvPicPr>
            <a:picLocks noChangeAspect="1"/>
          </p:cNvPicPr>
          <p:nvPr/>
        </p:nvPicPr>
        <p:blipFill>
          <a:blip r:embed="rId2">
            <a:alphaModFix amt="100000"/>
          </a:blip>
          <a:srcRect/>
          <a:stretch>
            <a:fillRect/>
          </a:stretch>
        </p:blipFill>
        <p:spPr>
          <a:xfrm>
            <a:off x="-227" y="4888258"/>
            <a:ext cx="10008917" cy="1991767"/>
          </a:xfrm>
          <a:prstGeom prst="rect">
            <a:avLst/>
          </a:prstGeom>
        </p:spPr>
      </p:pic>
      <p:pic>
        <p:nvPicPr>
          <p:cNvPr id="5" name="Picture 5"/>
          <p:cNvPicPr>
            <a:picLocks noChangeAspect="1"/>
          </p:cNvPicPr>
          <p:nvPr/>
        </p:nvPicPr>
        <p:blipFill>
          <a:blip r:embed="rId3">
            <a:alphaModFix amt="100000"/>
          </a:blip>
          <a:srcRect l="31373" t="19886" r="44118" b="23295"/>
          <a:stretch>
            <a:fillRect/>
          </a:stretch>
        </p:blipFill>
        <p:spPr>
          <a:xfrm>
            <a:off x="10008690" y="0"/>
            <a:ext cx="2209636" cy="4888259"/>
          </a:xfrm>
          <a:prstGeom prst="rect">
            <a:avLst/>
          </a:prstGeom>
        </p:spPr>
      </p:pic>
      <p:sp>
        <p:nvSpPr>
          <p:cNvPr id="6" name="AutoShape 6"/>
          <p:cNvSpPr/>
          <p:nvPr/>
        </p:nvSpPr>
        <p:spPr>
          <a:xfrm>
            <a:off x="9546545" y="5890550"/>
            <a:ext cx="1214210" cy="99798"/>
          </a:xfrm>
          <a:prstGeom prst="rect">
            <a:avLst/>
          </a:prstGeom>
          <a:solidFill>
            <a:schemeClr val="accent1">
              <a:alpha val="100000"/>
            </a:schemeClr>
          </a:solid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8738993" y="3493684"/>
            <a:ext cx="3040146" cy="2772169"/>
          </a:xfrm>
          <a:prstGeom prst="rect">
            <a:avLst/>
          </a:prstGeom>
          <a:solidFill>
            <a:schemeClr val="lt2">
              <a:alpha val="100000"/>
            </a:schemeClr>
          </a:solidFill>
        </p:spPr>
      </p:sp>
      <p:sp>
        <p:nvSpPr>
          <p:cNvPr id="3" name="TextBox 3"/>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投资工具种类介绍</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534431" y="1493674"/>
            <a:ext cx="5561342" cy="4423901"/>
          </a:xfrm>
          <a:prstGeom prst="rect">
            <a:avLst/>
          </a:prstGeom>
        </p:spPr>
        <p:txBody>
          <a:bodyPr vert="horz" wrap="square" lIns="123825" tIns="123825" rIns="57150" bIns="123825" rtlCol="0" anchor="t" anchorCtr="0">
            <a:normAutofit/>
          </a:bodyPr>
          <a:lstStyle/>
          <a:p>
            <a:pPr>
              <a:lnSpc>
                <a:spcPct val="140000"/>
              </a:lnSpc>
            </a:pPr>
            <a:r>
              <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rPr>
              <a:t>基金投资</a:t>
            </a:r>
            <a:endPar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基金是一种集合投资方式，由基金管理人将众多投资者的资金集中起来，投资于股票、债券、货币市场工具等多种资产，以实现资产的增值。基金投资具有分散风险、专业管理、流动性好等优点，适合缺乏投资经验和时间的投资者。</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rPr>
              <a:t>期货与期权投资</a:t>
            </a:r>
            <a:endPar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期货是一种标准化合约，约定在未来某一特定时间和地点交割一定数量和质量标的物的合约；期权则是一种赋予投资者在未来某一特定日期或该日之前的任何时间以固定价格购进或售出一种资产的权利的合约。期货与期权投资具有杠杆效应，收益与风险均较高，适合风险承受能力较强且具备一定市场知识的投资者。</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5" name="Picture 5"/>
          <p:cNvPicPr>
            <a:picLocks noChangeAspect="1"/>
          </p:cNvPicPr>
          <p:nvPr/>
        </p:nvPicPr>
        <p:blipFill>
          <a:blip r:embed="rId2">
            <a:alphaModFix amt="100000"/>
          </a:blip>
          <a:srcRect/>
          <a:stretch>
            <a:fillRect/>
          </a:stretch>
        </p:blipFill>
        <p:spPr>
          <a:xfrm>
            <a:off x="6898504" y="1493674"/>
            <a:ext cx="4586005" cy="448858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7525B"/>
      </a:dk2>
      <a:lt2>
        <a:srgbClr val="E6EEF4"/>
      </a:lt2>
      <a:accent1>
        <a:srgbClr val="78A8C9"/>
      </a:accent1>
      <a:accent2>
        <a:srgbClr val="5E90B2"/>
      </a:accent2>
      <a:accent3>
        <a:srgbClr val="5D8FB2"/>
      </a:accent3>
      <a:accent4>
        <a:srgbClr val="437497"/>
      </a:accent4>
      <a:accent5>
        <a:srgbClr val="3D7195"/>
      </a:accent5>
      <a:accent6>
        <a:srgbClr val="234B6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6091</Words>
  <Application>WPS 演示</Application>
  <PresentationFormat>On-screen Show (4:3)</PresentationFormat>
  <Paragraphs>434</Paragraphs>
  <Slides>34</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34</vt:i4>
      </vt:variant>
    </vt:vector>
  </HeadingPairs>
  <TitlesOfParts>
    <vt:vector size="45" baseType="lpstr">
      <vt:lpstr>Arial</vt:lpstr>
      <vt:lpstr>宋体</vt:lpstr>
      <vt:lpstr>Wingdings</vt:lpstr>
      <vt:lpstr>Noto Sans SC</vt:lpstr>
      <vt:lpstr>Arial</vt:lpstr>
      <vt:lpstr>思源黑体</vt:lpstr>
      <vt:lpstr>黑体</vt:lpstr>
      <vt:lpstr>微软雅黑</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工作</cp:lastModifiedBy>
  <cp:revision>2</cp:revision>
  <dcterms:created xsi:type="dcterms:W3CDTF">2006-08-16T00:00:00Z</dcterms:created>
  <dcterms:modified xsi:type="dcterms:W3CDTF">2025-04-09T07:03:59Z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9E0768F6F17B4D85964EE1359601E08D_12</vt:lpwstr>
  </property>
  <property fmtid="{D5CDD505-2E9C-101B-9397-08002B2CF9AE}" pid="3" name="KSOProductBuildVer">
    <vt:lpwstr>2052-12.1.0.20784</vt:lpwstr>
  </property>
</Properties>
</file>