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</p:sldIdLst>
  <p:sldSz cx="12192000" cy="6858000"/>
  <p:notesSz cx="6858000" cy="9144000"/>
  <p:embeddedFontLst>
    <p:embeddedFont>
      <p:font typeface="Noto Sans SC" panose="020B0200000000000000" charset="-122"/>
      <p:regular r:id="rId30"/>
    </p:embeddedFont>
    <p:embeddedFont>
      <p:font typeface="微软雅黑" panose="020B0503020204020204" charset="-122"/>
      <p:regular r:id="rId31"/>
    </p:embeddedFont>
    <p:embeddedFont>
      <p:font typeface="Calibri" panose="020F0502020204030204" charset="0"/>
      <p:regular r:id="rId32"/>
      <p:bold r:id="rId33"/>
      <p:italic r:id="rId34"/>
      <p:boldItalic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5" Type="http://schemas.openxmlformats.org/officeDocument/2006/relationships/font" Target="fonts/font6.fntdata"/><Relationship Id="rId34" Type="http://schemas.openxmlformats.org/officeDocument/2006/relationships/font" Target="fonts/font5.fntdata"/><Relationship Id="rId33" Type="http://schemas.openxmlformats.org/officeDocument/2006/relationships/font" Target="fonts/font4.fntdata"/><Relationship Id="rId32" Type="http://schemas.openxmlformats.org/officeDocument/2006/relationships/font" Target="fonts/font3.fntdata"/><Relationship Id="rId31" Type="http://schemas.openxmlformats.org/officeDocument/2006/relationships/font" Target="fonts/font2.fntdata"/><Relationship Id="rId30" Type="http://schemas.openxmlformats.org/officeDocument/2006/relationships/font" Target="fonts/font1.fntdata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3.jpeg"/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1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5.jpeg"/><Relationship Id="rId1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8.jpeg"/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jpeg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jpeg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0.jpeg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121410" y="1525905"/>
            <a:ext cx="8109585" cy="2085975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5400" b="1">
                <a:solidFill>
                  <a:srgbClr val="000000">
                    <a:alpha val="100000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普通白领的财富管理之道</a:t>
            </a:r>
            <a:endParaRPr lang="en-US" sz="5400" b="1">
              <a:solidFill>
                <a:srgbClr val="000000">
                  <a:alpha val="100000"/>
                </a:srgb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76687" y="1256209"/>
            <a:ext cx="3308352" cy="3640782"/>
          </a:xfrm>
          <a:prstGeom prst="rect">
            <a:avLst/>
          </a:prstGeom>
          <a:solidFill>
            <a:schemeClr val="lt2">
              <a:alpha val="100000"/>
            </a:schemeClr>
          </a:solidFill>
        </p:spPr>
      </p:sp>
      <p:sp>
        <p:nvSpPr>
          <p:cNvPr id="3" name="TextBox 3"/>
          <p:cNvSpPr txBox="1"/>
          <p:nvPr/>
        </p:nvSpPr>
        <p:spPr>
          <a:xfrm>
            <a:off x="802113" y="1434529"/>
            <a:ext cx="2857500" cy="447675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增加投资渠道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620970" y="1909320"/>
            <a:ext cx="3219785" cy="2592766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白领可以通过多元化投资，实现财富的保值增值，进而实现财务自由。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实现个人财务自由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alphaModFix amt="100000"/>
          </a:blip>
          <a:srcRect/>
          <a:stretch>
            <a:fillRect/>
          </a:stretch>
        </p:blipFill>
        <p:spPr>
          <a:xfrm>
            <a:off x="570387" y="4616836"/>
            <a:ext cx="3320950" cy="1756392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4413022" y="2732446"/>
            <a:ext cx="3308352" cy="3640782"/>
          </a:xfrm>
          <a:prstGeom prst="rect">
            <a:avLst/>
          </a:prstGeom>
          <a:solidFill>
            <a:schemeClr val="lt2">
              <a:alpha val="100000"/>
            </a:schemeClr>
          </a:solidFill>
        </p:spPr>
      </p:sp>
      <p:sp>
        <p:nvSpPr>
          <p:cNvPr id="8" name="TextBox 8"/>
          <p:cNvSpPr txBox="1"/>
          <p:nvPr/>
        </p:nvSpPr>
        <p:spPr>
          <a:xfrm>
            <a:off x="4638448" y="3162514"/>
            <a:ext cx="2857500" cy="447675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降低财务风险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457306" y="3649390"/>
            <a:ext cx="3219785" cy="2592766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通过分散投资、风险管理等手段，白领可以降低投资风险，提高投资收益率。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100000"/>
          </a:blip>
          <a:srcRect/>
          <a:stretch>
            <a:fillRect/>
          </a:stretch>
        </p:blipFill>
        <p:spPr>
          <a:xfrm>
            <a:off x="4406723" y="1256209"/>
            <a:ext cx="3320950" cy="1756392"/>
          </a:xfrm>
          <a:prstGeom prst="rect">
            <a:avLst/>
          </a:prstGeom>
        </p:spPr>
      </p:pic>
      <p:sp>
        <p:nvSpPr>
          <p:cNvPr id="11" name="AutoShape 11"/>
          <p:cNvSpPr/>
          <p:nvPr/>
        </p:nvSpPr>
        <p:spPr>
          <a:xfrm>
            <a:off x="8289006" y="1256209"/>
            <a:ext cx="3308352" cy="3640782"/>
          </a:xfrm>
          <a:prstGeom prst="rect">
            <a:avLst/>
          </a:prstGeom>
          <a:solidFill>
            <a:schemeClr val="lt2">
              <a:alpha val="100000"/>
            </a:schemeClr>
          </a:solidFill>
        </p:spPr>
      </p:sp>
      <p:sp>
        <p:nvSpPr>
          <p:cNvPr id="12" name="TextBox 12"/>
          <p:cNvSpPr txBox="1"/>
          <p:nvPr/>
        </p:nvSpPr>
        <p:spPr>
          <a:xfrm>
            <a:off x="8514431" y="1434529"/>
            <a:ext cx="2857500" cy="447675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提高财务素养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8333289" y="1924249"/>
            <a:ext cx="3219785" cy="2592766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不断学习财务管理知识，提升财务素养，有助于白领更好地把握投资机会，实现财务自由。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alphaModFix amt="100000"/>
          </a:blip>
          <a:srcRect/>
          <a:stretch>
            <a:fillRect/>
          </a:stretch>
        </p:blipFill>
        <p:spPr>
          <a:xfrm>
            <a:off x="8282707" y="4616836"/>
            <a:ext cx="3320950" cy="175639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789975" y="1912942"/>
            <a:ext cx="7405389" cy="1138956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l">
              <a:lnSpc>
                <a:spcPct val="100000"/>
              </a:lnSpc>
            </a:pPr>
            <a:r>
              <a:rPr lang="en-US" sz="8400" b="1">
                <a:solidFill>
                  <a:srgbClr val="58C6C9">
                    <a:alpha val="100000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03</a:t>
            </a:r>
            <a:endParaRPr lang="en-US" sz="8400" b="1">
              <a:solidFill>
                <a:srgbClr val="58C6C9">
                  <a:alpha val="100000"/>
                </a:srgb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789975" y="3281402"/>
            <a:ext cx="8612049" cy="2183945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rmAutofit/>
          </a:bodyPr>
          <a:lstStyle/>
          <a:p>
            <a:pPr algn="l">
              <a:lnSpc>
                <a:spcPct val="120000"/>
              </a:lnSpc>
            </a:pPr>
            <a:r>
              <a:rPr lang="en-US" sz="4500" b="1">
                <a:solidFill>
                  <a:srgbClr val="000000">
                    <a:alpha val="100000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财富管理基础理念</a:t>
            </a:r>
            <a:endParaRPr lang="en-US" sz="4500" b="1">
              <a:solidFill>
                <a:srgbClr val="000000">
                  <a:alpha val="100000"/>
                </a:srgb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79391" y="1631119"/>
            <a:ext cx="638131" cy="638131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</p:sp>
      <p:sp>
        <p:nvSpPr>
          <p:cNvPr id="3" name="AutoShape 3"/>
          <p:cNvSpPr/>
          <p:nvPr/>
        </p:nvSpPr>
        <p:spPr>
          <a:xfrm>
            <a:off x="914135" y="1765863"/>
            <a:ext cx="368642" cy="368642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4" name="AutoShape 4"/>
          <p:cNvSpPr/>
          <p:nvPr/>
        </p:nvSpPr>
        <p:spPr>
          <a:xfrm>
            <a:off x="779391" y="3993147"/>
            <a:ext cx="638131" cy="638131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</p:sp>
      <p:sp>
        <p:nvSpPr>
          <p:cNvPr id="5" name="AutoShape 5"/>
          <p:cNvSpPr/>
          <p:nvPr/>
        </p:nvSpPr>
        <p:spPr>
          <a:xfrm>
            <a:off x="914135" y="4127891"/>
            <a:ext cx="368642" cy="368642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6" name="AutoShape 6"/>
          <p:cNvSpPr/>
          <p:nvPr/>
        </p:nvSpPr>
        <p:spPr>
          <a:xfrm>
            <a:off x="6360328" y="1631119"/>
            <a:ext cx="638131" cy="638131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</p:sp>
      <p:sp>
        <p:nvSpPr>
          <p:cNvPr id="7" name="AutoShape 7"/>
          <p:cNvSpPr/>
          <p:nvPr/>
        </p:nvSpPr>
        <p:spPr>
          <a:xfrm>
            <a:off x="6495073" y="1765863"/>
            <a:ext cx="368642" cy="368642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8" name="AutoShape 8"/>
          <p:cNvSpPr/>
          <p:nvPr/>
        </p:nvSpPr>
        <p:spPr>
          <a:xfrm>
            <a:off x="6360328" y="3993147"/>
            <a:ext cx="638131" cy="638131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</p:sp>
      <p:sp>
        <p:nvSpPr>
          <p:cNvPr id="9" name="AutoShape 9"/>
          <p:cNvSpPr/>
          <p:nvPr/>
        </p:nvSpPr>
        <p:spPr>
          <a:xfrm>
            <a:off x="6495073" y="4127891"/>
            <a:ext cx="368642" cy="368642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0" name="TextBox 10"/>
          <p:cNvSpPr txBox="1"/>
          <p:nvPr/>
        </p:nvSpPr>
        <p:spPr>
          <a:xfrm>
            <a:off x="1588687" y="1602522"/>
            <a:ext cx="3905250" cy="695325"/>
          </a:xfrm>
          <a:prstGeom prst="rect">
            <a:avLst/>
          </a:prstGeom>
        </p:spPr>
        <p:txBody>
          <a:bodyPr vert="horz" wrap="square" lIns="123825" tIns="123825" rIns="57150" bIns="123825" rtlCol="0" anchor="b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设定明确理财目标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588687" y="2078224"/>
            <a:ext cx="3905250" cy="153352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根据个人或家庭的实际情况，设定短期（如旅游、购物）、中期（如购车、购房）和长期（如子女教育、退休规划）的理财目标，确保目标具体、可衡量、可实现。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574907" y="3964550"/>
            <a:ext cx="3905250" cy="695325"/>
          </a:xfrm>
          <a:prstGeom prst="rect">
            <a:avLst/>
          </a:prstGeom>
        </p:spPr>
        <p:txBody>
          <a:bodyPr vert="horz" wrap="square" lIns="123825" tIns="123825" rIns="57150" bIns="123825" rtlCol="0" anchor="b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建立紧急备用金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574907" y="4495320"/>
            <a:ext cx="3905250" cy="153352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建议储备相当于3-6个月生活开支的紧急备用金，以应对突发事件，如失业、疾病等，可存放在活期存款或货币市场基金中，保证资金的流动性和安全性。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7237966" y="3964550"/>
            <a:ext cx="3905250" cy="695325"/>
          </a:xfrm>
          <a:prstGeom prst="rect">
            <a:avLst/>
          </a:prstGeom>
        </p:spPr>
        <p:txBody>
          <a:bodyPr vert="horz" wrap="square" lIns="123825" tIns="123825" rIns="57150" bIns="123825" rtlCol="0" anchor="b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定期审视与调整预算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7237966" y="4495320"/>
            <a:ext cx="3905250" cy="153352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随着收入、支出和个人财务状况的变化，定期审视和调整预算计划，确保理财目标的实现。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7259955" y="1602522"/>
            <a:ext cx="3905250" cy="695325"/>
          </a:xfrm>
          <a:prstGeom prst="rect">
            <a:avLst/>
          </a:prstGeom>
        </p:spPr>
        <p:txBody>
          <a:bodyPr vert="horz" wrap="square" lIns="123825" tIns="123825" rIns="57150" bIns="123825" rtlCol="0" anchor="b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制定详细预算计划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7259955" y="2078224"/>
            <a:ext cx="3905250" cy="153352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记录每月的收入和支出，区分固定支出（如房租、水电费）和可变支出（如餐饮、娱乐），合理分配资金，确保每月有结余用于储蓄和投资。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理财规划与预算控制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024827" y="4277310"/>
            <a:ext cx="4416963" cy="2188763"/>
          </a:xfrm>
          <a:prstGeom prst="roundRect">
            <a:avLst>
              <a:gd name="adj" fmla="val 12162"/>
            </a:avLst>
          </a:prstGeom>
          <a:solidFill>
            <a:schemeClr val="lt2">
              <a:alpha val="80000"/>
            </a:schemeClr>
          </a:solidFill>
        </p:spPr>
      </p:sp>
      <p:sp>
        <p:nvSpPr>
          <p:cNvPr id="3" name="AutoShape 3"/>
          <p:cNvSpPr/>
          <p:nvPr/>
        </p:nvSpPr>
        <p:spPr>
          <a:xfrm>
            <a:off x="6477292" y="1906354"/>
            <a:ext cx="4416963" cy="2188763"/>
          </a:xfrm>
          <a:prstGeom prst="roundRect">
            <a:avLst>
              <a:gd name="adj" fmla="val 12162"/>
            </a:avLst>
          </a:prstGeom>
          <a:solidFill>
            <a:schemeClr val="lt2">
              <a:alpha val="80000"/>
            </a:schemeClr>
          </a:solidFill>
        </p:spPr>
      </p:sp>
      <p:sp>
        <p:nvSpPr>
          <p:cNvPr id="4" name="AutoShape 4"/>
          <p:cNvSpPr/>
          <p:nvPr/>
        </p:nvSpPr>
        <p:spPr>
          <a:xfrm>
            <a:off x="995527" y="3726646"/>
            <a:ext cx="4416963" cy="2188763"/>
          </a:xfrm>
          <a:prstGeom prst="roundRect">
            <a:avLst>
              <a:gd name="adj" fmla="val 12162"/>
            </a:avLst>
          </a:prstGeom>
          <a:solidFill>
            <a:schemeClr val="lt2">
              <a:alpha val="80000"/>
            </a:schemeClr>
          </a:solidFill>
        </p:spPr>
      </p:sp>
      <p:sp>
        <p:nvSpPr>
          <p:cNvPr id="5" name="AutoShape 5"/>
          <p:cNvSpPr/>
          <p:nvPr/>
        </p:nvSpPr>
        <p:spPr>
          <a:xfrm>
            <a:off x="446749" y="1278702"/>
            <a:ext cx="4416963" cy="2188763"/>
          </a:xfrm>
          <a:prstGeom prst="roundRect">
            <a:avLst>
              <a:gd name="adj" fmla="val 12162"/>
            </a:avLst>
          </a:prstGeom>
          <a:solidFill>
            <a:schemeClr val="lt2">
              <a:alpha val="80000"/>
            </a:schemeClr>
          </a:solidFill>
        </p:spPr>
      </p:sp>
      <p:sp>
        <p:nvSpPr>
          <p:cNvPr id="6" name="AutoShape 6"/>
          <p:cNvSpPr/>
          <p:nvPr/>
        </p:nvSpPr>
        <p:spPr>
          <a:xfrm>
            <a:off x="7892444" y="5057422"/>
            <a:ext cx="2108038" cy="1025922"/>
          </a:xfrm>
          <a:prstGeom prst="rect">
            <a:avLst/>
          </a:prstGeom>
          <a:noFill/>
        </p:spPr>
      </p:sp>
      <p:sp>
        <p:nvSpPr>
          <p:cNvPr id="7" name="AutoShape 7"/>
          <p:cNvSpPr/>
          <p:nvPr/>
        </p:nvSpPr>
        <p:spPr>
          <a:xfrm>
            <a:off x="1128765" y="4947084"/>
            <a:ext cx="3704287" cy="615553"/>
          </a:xfrm>
          <a:prstGeom prst="rect">
            <a:avLst/>
          </a:prstGeom>
          <a:noFill/>
        </p:spPr>
      </p:sp>
      <p:sp>
        <p:nvSpPr>
          <p:cNvPr id="8" name="TextBox 8"/>
          <p:cNvSpPr txBox="1"/>
          <p:nvPr/>
        </p:nvSpPr>
        <p:spPr>
          <a:xfrm>
            <a:off x="7320605" y="2091596"/>
            <a:ext cx="3394996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选择合适保险产品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7320605" y="2542321"/>
            <a:ext cx="3333750" cy="1389019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根据个人或家庭的实际需求，选择合适的保险产品，如人寿保险、健康保险、意外伤害保险等，确保在风险发生时能够得到经济补偿。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7892444" y="4404095"/>
            <a:ext cx="3394996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定期评估保险需求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7892444" y="4894429"/>
            <a:ext cx="3333750" cy="1389019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随着个人或家庭状况的变化，如家庭收入增加、成员增减等，定期评估保险需求，调整保险规划。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268631" y="3834957"/>
            <a:ext cx="3394996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r">
              <a:lnSpc>
                <a:spcPct val="15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合理规划保险额度与保费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329877" y="4358806"/>
            <a:ext cx="3333750" cy="1389019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根据收入水平和生活需求，合理规划保险额度和保费支出，确保保险规划既不过度消费，又能提供足够的保障。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649313" y="1460601"/>
            <a:ext cx="3394996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r">
              <a:lnSpc>
                <a:spcPct val="15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识别潜在风险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710558" y="1911327"/>
            <a:ext cx="3333750" cy="1389019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识别生活中可能面临的风险，如意外事故、疾病、失业等，这些风险可能对财务状况造成严重影响。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风险管理与保险规划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7" name="AutoShape 17"/>
          <p:cNvSpPr/>
          <p:nvPr/>
        </p:nvSpPr>
        <p:spPr>
          <a:xfrm>
            <a:off x="4429903" y="1939275"/>
            <a:ext cx="867618" cy="867618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8" name="Freeform 18"/>
          <p:cNvSpPr/>
          <p:nvPr/>
        </p:nvSpPr>
        <p:spPr>
          <a:xfrm>
            <a:off x="4597511" y="2106883"/>
            <a:ext cx="532402" cy="532402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304800"/>
                </a:moveTo>
                <a:cubicBezTo>
                  <a:pt x="68228" y="304800"/>
                  <a:pt x="0" y="236572"/>
                  <a:pt x="0" y="152400"/>
                </a:cubicBezTo>
                <a:cubicBezTo>
                  <a:pt x="0" y="68228"/>
                  <a:pt x="68228" y="0"/>
                  <a:pt x="152400" y="0"/>
                </a:cubicBezTo>
                <a:lnTo>
                  <a:pt x="152400" y="0"/>
                </a:lnTo>
                <a:cubicBezTo>
                  <a:pt x="236572" y="0"/>
                  <a:pt x="304800" y="68228"/>
                  <a:pt x="304800" y="152400"/>
                </a:cubicBezTo>
                <a:cubicBezTo>
                  <a:pt x="304800" y="236572"/>
                  <a:pt x="236572" y="304800"/>
                  <a:pt x="152400" y="304800"/>
                </a:cubicBezTo>
                <a:lnTo>
                  <a:pt x="152400" y="304800"/>
                </a:lnTo>
                <a:close/>
              </a:path>
              <a:path w="304800" h="304800">
                <a:moveTo>
                  <a:pt x="167640" y="228600"/>
                </a:moveTo>
                <a:lnTo>
                  <a:pt x="182880" y="228600"/>
                </a:lnTo>
                <a:cubicBezTo>
                  <a:pt x="208131" y="228600"/>
                  <a:pt x="228600" y="208131"/>
                  <a:pt x="228600" y="182880"/>
                </a:cubicBezTo>
                <a:cubicBezTo>
                  <a:pt x="228600" y="157629"/>
                  <a:pt x="208131" y="137160"/>
                  <a:pt x="182880" y="137160"/>
                </a:cubicBezTo>
                <a:lnTo>
                  <a:pt x="182880" y="137160"/>
                </a:lnTo>
                <a:lnTo>
                  <a:pt x="121768" y="137160"/>
                </a:lnTo>
                <a:cubicBezTo>
                  <a:pt x="113348" y="137160"/>
                  <a:pt x="106528" y="130340"/>
                  <a:pt x="106528" y="121920"/>
                </a:cubicBezTo>
                <a:cubicBezTo>
                  <a:pt x="106528" y="113500"/>
                  <a:pt x="113348" y="106680"/>
                  <a:pt x="121768" y="106680"/>
                </a:cubicBezTo>
                <a:lnTo>
                  <a:pt x="121768" y="106680"/>
                </a:lnTo>
                <a:lnTo>
                  <a:pt x="213360" y="106680"/>
                </a:lnTo>
                <a:lnTo>
                  <a:pt x="213360" y="76200"/>
                </a:lnTo>
                <a:lnTo>
                  <a:pt x="167640" y="76200"/>
                </a:lnTo>
                <a:lnTo>
                  <a:pt x="167640" y="45720"/>
                </a:lnTo>
                <a:lnTo>
                  <a:pt x="137160" y="45720"/>
                </a:lnTo>
                <a:lnTo>
                  <a:pt x="137160" y="76200"/>
                </a:lnTo>
                <a:lnTo>
                  <a:pt x="121920" y="76200"/>
                </a:lnTo>
                <a:cubicBezTo>
                  <a:pt x="96669" y="76200"/>
                  <a:pt x="76200" y="96669"/>
                  <a:pt x="76200" y="121920"/>
                </a:cubicBezTo>
                <a:cubicBezTo>
                  <a:pt x="76200" y="147171"/>
                  <a:pt x="96669" y="167640"/>
                  <a:pt x="121920" y="167640"/>
                </a:cubicBezTo>
                <a:lnTo>
                  <a:pt x="121920" y="167640"/>
                </a:lnTo>
                <a:lnTo>
                  <a:pt x="182880" y="167640"/>
                </a:lnTo>
                <a:cubicBezTo>
                  <a:pt x="191300" y="167640"/>
                  <a:pt x="198120" y="174460"/>
                  <a:pt x="198120" y="182880"/>
                </a:cubicBezTo>
                <a:cubicBezTo>
                  <a:pt x="198120" y="191300"/>
                  <a:pt x="191300" y="198120"/>
                  <a:pt x="182880" y="198120"/>
                </a:cubicBezTo>
                <a:lnTo>
                  <a:pt x="182880" y="198120"/>
                </a:lnTo>
                <a:lnTo>
                  <a:pt x="91440" y="198120"/>
                </a:lnTo>
                <a:lnTo>
                  <a:pt x="91440" y="228600"/>
                </a:lnTo>
                <a:lnTo>
                  <a:pt x="137160" y="228600"/>
                </a:lnTo>
                <a:lnTo>
                  <a:pt x="137160" y="259080"/>
                </a:lnTo>
                <a:lnTo>
                  <a:pt x="167640" y="259080"/>
                </a:lnTo>
                <a:lnTo>
                  <a:pt x="167640" y="228600"/>
                </a:lnTo>
              </a:path>
            </a:pathLst>
          </a:custGeom>
          <a:solidFill>
            <a:srgbClr val="FFFFFF">
              <a:alpha val="100000"/>
            </a:srgbClr>
          </a:solidFill>
        </p:spPr>
      </p:sp>
      <p:sp>
        <p:nvSpPr>
          <p:cNvPr id="19" name="AutoShape 19"/>
          <p:cNvSpPr/>
          <p:nvPr/>
        </p:nvSpPr>
        <p:spPr>
          <a:xfrm>
            <a:off x="4978680" y="4387218"/>
            <a:ext cx="867618" cy="867618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20" name="Freeform 20"/>
          <p:cNvSpPr/>
          <p:nvPr/>
        </p:nvSpPr>
        <p:spPr>
          <a:xfrm>
            <a:off x="5200515" y="4618384"/>
            <a:ext cx="423950" cy="42395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60960" y="167640"/>
                </a:moveTo>
                <a:lnTo>
                  <a:pt x="30480" y="167640"/>
                </a:lnTo>
                <a:cubicBezTo>
                  <a:pt x="13649" y="167640"/>
                  <a:pt x="0" y="153991"/>
                  <a:pt x="0" y="137160"/>
                </a:cubicBezTo>
                <a:lnTo>
                  <a:pt x="0" y="137160"/>
                </a:lnTo>
                <a:lnTo>
                  <a:pt x="0" y="76200"/>
                </a:lnTo>
                <a:cubicBezTo>
                  <a:pt x="0" y="59436"/>
                  <a:pt x="13716" y="45720"/>
                  <a:pt x="30480" y="45720"/>
                </a:cubicBezTo>
                <a:lnTo>
                  <a:pt x="60960" y="45720"/>
                </a:lnTo>
                <a:lnTo>
                  <a:pt x="60960" y="15240"/>
                </a:lnTo>
                <a:lnTo>
                  <a:pt x="274320" y="15240"/>
                </a:lnTo>
                <a:lnTo>
                  <a:pt x="274320" y="167640"/>
                </a:lnTo>
                <a:cubicBezTo>
                  <a:pt x="274320" y="201311"/>
                  <a:pt x="247031" y="228600"/>
                  <a:pt x="213360" y="228600"/>
                </a:cubicBezTo>
                <a:lnTo>
                  <a:pt x="213360" y="228600"/>
                </a:lnTo>
                <a:lnTo>
                  <a:pt x="121920" y="228600"/>
                </a:lnTo>
                <a:cubicBezTo>
                  <a:pt x="88249" y="228600"/>
                  <a:pt x="60960" y="201311"/>
                  <a:pt x="60960" y="167640"/>
                </a:cubicBezTo>
                <a:lnTo>
                  <a:pt x="60960" y="167640"/>
                </a:lnTo>
                <a:close/>
              </a:path>
              <a:path w="304800" h="304800">
                <a:moveTo>
                  <a:pt x="60960" y="137160"/>
                </a:moveTo>
                <a:lnTo>
                  <a:pt x="60960" y="76200"/>
                </a:lnTo>
                <a:lnTo>
                  <a:pt x="30480" y="76200"/>
                </a:lnTo>
                <a:lnTo>
                  <a:pt x="30480" y="137160"/>
                </a:lnTo>
                <a:lnTo>
                  <a:pt x="60960" y="137160"/>
                </a:lnTo>
                <a:close/>
              </a:path>
              <a:path w="304800" h="304800">
                <a:moveTo>
                  <a:pt x="30480" y="259080"/>
                </a:moveTo>
                <a:lnTo>
                  <a:pt x="30480" y="243840"/>
                </a:lnTo>
                <a:lnTo>
                  <a:pt x="304800" y="243840"/>
                </a:lnTo>
                <a:lnTo>
                  <a:pt x="304800" y="259080"/>
                </a:lnTo>
                <a:lnTo>
                  <a:pt x="243840" y="289560"/>
                </a:lnTo>
                <a:lnTo>
                  <a:pt x="91440" y="289560"/>
                </a:lnTo>
                <a:lnTo>
                  <a:pt x="30480" y="259080"/>
                </a:lnTo>
              </a:path>
            </a:pathLst>
          </a:custGeom>
          <a:solidFill>
            <a:srgbClr val="FFFFFF">
              <a:alpha val="100000"/>
            </a:srgbClr>
          </a:solidFill>
        </p:spPr>
      </p:sp>
      <p:sp>
        <p:nvSpPr>
          <p:cNvPr id="21" name="AutoShape 21"/>
          <p:cNvSpPr/>
          <p:nvPr/>
        </p:nvSpPr>
        <p:spPr>
          <a:xfrm>
            <a:off x="6082921" y="2566927"/>
            <a:ext cx="867618" cy="867618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22" name="AutoShape 22"/>
          <p:cNvSpPr/>
          <p:nvPr/>
        </p:nvSpPr>
        <p:spPr>
          <a:xfrm>
            <a:off x="6631699" y="4937882"/>
            <a:ext cx="867618" cy="867618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23" name="Freeform 23"/>
          <p:cNvSpPr/>
          <p:nvPr/>
        </p:nvSpPr>
        <p:spPr>
          <a:xfrm>
            <a:off x="6280943" y="2797200"/>
            <a:ext cx="471575" cy="471575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800" y="79486"/>
                </a:moveTo>
                <a:cubicBezTo>
                  <a:pt x="152800" y="79486"/>
                  <a:pt x="133750" y="38891"/>
                  <a:pt x="90888" y="38891"/>
                </a:cubicBezTo>
                <a:cubicBezTo>
                  <a:pt x="44053" y="38891"/>
                  <a:pt x="19450" y="78581"/>
                  <a:pt x="19450" y="118262"/>
                </a:cubicBezTo>
                <a:cubicBezTo>
                  <a:pt x="19450" y="184147"/>
                  <a:pt x="152800" y="265900"/>
                  <a:pt x="152800" y="265900"/>
                </a:cubicBezTo>
                <a:cubicBezTo>
                  <a:pt x="152800" y="265900"/>
                  <a:pt x="285350" y="184937"/>
                  <a:pt x="285350" y="118262"/>
                </a:cubicBezTo>
                <a:cubicBezTo>
                  <a:pt x="285350" y="77781"/>
                  <a:pt x="259956" y="38891"/>
                  <a:pt x="214713" y="38891"/>
                </a:cubicBezTo>
                <a:cubicBezTo>
                  <a:pt x="169469" y="38891"/>
                  <a:pt x="152800" y="79486"/>
                  <a:pt x="152800" y="79486"/>
                </a:cubicBezTo>
              </a:path>
            </a:pathLst>
          </a:custGeom>
          <a:solidFill>
            <a:srgbClr val="FFFFFF">
              <a:alpha val="100000"/>
            </a:srgbClr>
          </a:solidFill>
        </p:spPr>
      </p:sp>
      <p:sp>
        <p:nvSpPr>
          <p:cNvPr id="24" name="Freeform 24"/>
          <p:cNvSpPr/>
          <p:nvPr/>
        </p:nvSpPr>
        <p:spPr>
          <a:xfrm>
            <a:off x="6859716" y="5179724"/>
            <a:ext cx="411583" cy="383934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67640" y="0"/>
                </a:moveTo>
                <a:lnTo>
                  <a:pt x="182880" y="0"/>
                </a:lnTo>
                <a:lnTo>
                  <a:pt x="182880" y="45720"/>
                </a:lnTo>
                <a:lnTo>
                  <a:pt x="228600" y="152400"/>
                </a:lnTo>
                <a:lnTo>
                  <a:pt x="228600" y="274320"/>
                </a:lnTo>
                <a:cubicBezTo>
                  <a:pt x="228600" y="291151"/>
                  <a:pt x="214951" y="304800"/>
                  <a:pt x="198120" y="304800"/>
                </a:cubicBezTo>
                <a:lnTo>
                  <a:pt x="198120" y="304800"/>
                </a:lnTo>
                <a:lnTo>
                  <a:pt x="76200" y="304800"/>
                </a:lnTo>
                <a:cubicBezTo>
                  <a:pt x="59436" y="304800"/>
                  <a:pt x="40996" y="291998"/>
                  <a:pt x="35052" y="276149"/>
                </a:cubicBezTo>
                <a:lnTo>
                  <a:pt x="0" y="182880"/>
                </a:lnTo>
                <a:lnTo>
                  <a:pt x="0" y="152400"/>
                </a:lnTo>
                <a:cubicBezTo>
                  <a:pt x="0" y="135569"/>
                  <a:pt x="13649" y="121920"/>
                  <a:pt x="30480" y="121920"/>
                </a:cubicBezTo>
                <a:lnTo>
                  <a:pt x="30480" y="121920"/>
                </a:lnTo>
                <a:lnTo>
                  <a:pt x="137160" y="121920"/>
                </a:lnTo>
                <a:lnTo>
                  <a:pt x="137160" y="30480"/>
                </a:lnTo>
                <a:cubicBezTo>
                  <a:pt x="137160" y="13649"/>
                  <a:pt x="150809" y="0"/>
                  <a:pt x="167640" y="0"/>
                </a:cubicBezTo>
                <a:lnTo>
                  <a:pt x="167640" y="0"/>
                </a:lnTo>
                <a:close/>
              </a:path>
              <a:path w="304800" h="304800">
                <a:moveTo>
                  <a:pt x="259080" y="152400"/>
                </a:moveTo>
                <a:lnTo>
                  <a:pt x="304800" y="152400"/>
                </a:lnTo>
                <a:lnTo>
                  <a:pt x="304800" y="304800"/>
                </a:lnTo>
                <a:lnTo>
                  <a:pt x="259080" y="304800"/>
                </a:lnTo>
                <a:lnTo>
                  <a:pt x="259080" y="152400"/>
                </a:lnTo>
              </a:path>
            </a:pathLst>
          </a:custGeom>
          <a:solidFill>
            <a:srgbClr val="FFFFFF">
              <a:alpha val="100000"/>
            </a:srgbClr>
          </a:solidFill>
        </p:spPr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191" b="191"/>
          <a:stretch>
            <a:fillRect/>
          </a:stretch>
        </p:blipFill>
        <p:spPr>
          <a:xfrm>
            <a:off x="601455" y="1456971"/>
            <a:ext cx="5140490" cy="4655351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6007772" y="1924848"/>
            <a:ext cx="5064406" cy="898324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 股票占资产配置的40%，显示白领倾向于高风险高回报的投资策略，需关注市场波动风险。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6007772" y="1456971"/>
            <a:ext cx="5064406" cy="449970"/>
          </a:xfrm>
          <a:prstGeom prst="rect">
            <a:avLst/>
          </a:prstGeom>
        </p:spPr>
        <p:txBody>
          <a:bodyPr vert="horz" wrap="square" lIns="114300" tIns="57150" rIns="114300" bIns="57150" rtlCol="0" anchor="b" anchorCtr="0">
            <a:noAutofit/>
          </a:bodyPr>
          <a:lstStyle/>
          <a:p>
            <a:pPr>
              <a:lnSpc>
                <a:spcPct val="77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股票占比最高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6007772" y="3539953"/>
            <a:ext cx="5064406" cy="884543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 债券占比30%，体现白领对稳健收益的追求，有助于平衡投资组合的整体风险。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6007772" y="3122433"/>
            <a:ext cx="5064406" cy="436189"/>
          </a:xfrm>
          <a:prstGeom prst="rect">
            <a:avLst/>
          </a:prstGeom>
        </p:spPr>
        <p:txBody>
          <a:bodyPr vert="horz" wrap="square" lIns="114300" tIns="57150" rIns="114300" bIns="57150" rtlCol="0" anchor="b" anchorCtr="0">
            <a:noAutofit/>
          </a:bodyPr>
          <a:lstStyle/>
          <a:p>
            <a:pPr>
              <a:lnSpc>
                <a:spcPct val="77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债券稳健配置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6007772" y="5213997"/>
            <a:ext cx="5064406" cy="898324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 现金和房产分别占20%和10%，流动性资产和不动产配置相对较低，建议适度增加以提升资产灵活性。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6007772" y="4768434"/>
            <a:ext cx="5064406" cy="422408"/>
          </a:xfrm>
          <a:prstGeom prst="rect">
            <a:avLst/>
          </a:prstGeom>
        </p:spPr>
        <p:txBody>
          <a:bodyPr vert="horz" wrap="square" lIns="114300" tIns="57150" rIns="114300" bIns="57150" rtlCol="0" anchor="b" anchorCtr="0">
            <a:noAutofit/>
          </a:bodyPr>
          <a:lstStyle/>
          <a:p>
            <a:pPr>
              <a:lnSpc>
                <a:spcPct val="77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现金与房产较低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投资策略与资产配置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789975" y="1912942"/>
            <a:ext cx="7405389" cy="1138956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l">
              <a:lnSpc>
                <a:spcPct val="100000"/>
              </a:lnSpc>
            </a:pPr>
            <a:r>
              <a:rPr lang="en-US" sz="8400" b="1">
                <a:solidFill>
                  <a:srgbClr val="58C6C9">
                    <a:alpha val="100000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04</a:t>
            </a:r>
            <a:endParaRPr lang="en-US" sz="8400" b="1">
              <a:solidFill>
                <a:srgbClr val="58C6C9">
                  <a:alpha val="100000"/>
                </a:srgb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789975" y="3281402"/>
            <a:ext cx="8612049" cy="2183945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rmAutofit/>
          </a:bodyPr>
          <a:lstStyle/>
          <a:p>
            <a:pPr algn="l">
              <a:lnSpc>
                <a:spcPct val="120000"/>
              </a:lnSpc>
            </a:pPr>
            <a:r>
              <a:rPr lang="en-US" sz="4500" b="1">
                <a:solidFill>
                  <a:srgbClr val="000000">
                    <a:alpha val="100000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白领财富管理实战技巧</a:t>
            </a:r>
            <a:endParaRPr lang="en-US" sz="4500" b="1">
              <a:solidFill>
                <a:srgbClr val="000000">
                  <a:alpha val="100000"/>
                </a:srgb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53186" y="2189088"/>
            <a:ext cx="2562225" cy="695325"/>
          </a:xfrm>
          <a:prstGeom prst="rect">
            <a:avLst/>
          </a:prstGeom>
        </p:spPr>
        <p:txBody>
          <a:bodyPr vert="horz" wrap="square" lIns="123825" tIns="123825" rIns="57150" bIns="123825" rtlCol="0" anchor="b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提升职业技能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653186" y="2700366"/>
            <a:ext cx="2562225" cy="249555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通过参加专业培训、考取相关证书、学习新技能（如数据分析、编程、项目管理等）来提高职场竞争力，争取更高的薪资和晋升机会。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3368956" y="2815680"/>
            <a:ext cx="2552700" cy="695325"/>
          </a:xfrm>
          <a:prstGeom prst="rect">
            <a:avLst/>
          </a:prstGeom>
        </p:spPr>
        <p:txBody>
          <a:bodyPr vert="horz" wrap="square" lIns="123825" tIns="123825" rIns="57150" bIns="123825" rtlCol="0" anchor="b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拓展副业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3368956" y="3326958"/>
            <a:ext cx="2562225" cy="2501313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利用业余时间开展与个人兴趣或技能相关的副业，如写作、设计、摄影、翻译等，或者通过网络平台开设网店、做自媒体、参与问卷调查等，创造额外收入。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6160873" y="2189088"/>
            <a:ext cx="2609850" cy="695325"/>
          </a:xfrm>
          <a:prstGeom prst="rect">
            <a:avLst/>
          </a:prstGeom>
        </p:spPr>
        <p:txBody>
          <a:bodyPr vert="horz" wrap="square" lIns="123825" tIns="123825" rIns="57150" bIns="123825" rtlCol="0" anchor="b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优化职业路径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6160873" y="2700366"/>
            <a:ext cx="2609850" cy="249555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主动争取内部晋升机会，承担更多责任，同时关注行业动态，适时跳槽到更有发展潜力的公司，以获取更好的薪资待遇和职业发展空间。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8954053" y="2815680"/>
            <a:ext cx="2657475" cy="695325"/>
          </a:xfrm>
          <a:prstGeom prst="rect">
            <a:avLst/>
          </a:prstGeom>
        </p:spPr>
        <p:txBody>
          <a:bodyPr vert="horz" wrap="square" lIns="123825" tIns="123825" rIns="57150" bIns="123825" rtlCol="0" anchor="b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精明管理资金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8954053" y="3326958"/>
            <a:ext cx="2653383" cy="2501313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制定合理的财务规划，控制不必要的开支，增加储蓄和投资比例，为未来的财富增长打下基础。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0" name="AutoShape 10"/>
          <p:cNvSpPr/>
          <p:nvPr/>
        </p:nvSpPr>
        <p:spPr>
          <a:xfrm rot="-10800000">
            <a:off x="795939" y="1705112"/>
            <a:ext cx="571500" cy="571500"/>
          </a:xfrm>
          <a:prstGeom prst="teardrop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1" name="AutoShape 11"/>
          <p:cNvSpPr/>
          <p:nvPr/>
        </p:nvSpPr>
        <p:spPr>
          <a:xfrm rot="-10800000">
            <a:off x="3539937" y="2318847"/>
            <a:ext cx="571500" cy="571500"/>
          </a:xfrm>
          <a:prstGeom prst="teardrop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2" name="AutoShape 12"/>
          <p:cNvSpPr/>
          <p:nvPr/>
        </p:nvSpPr>
        <p:spPr>
          <a:xfrm rot="10800000">
            <a:off x="6323866" y="1710499"/>
            <a:ext cx="571500" cy="571500"/>
          </a:xfrm>
          <a:prstGeom prst="teardrop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3" name="AutoShape 13"/>
          <p:cNvSpPr/>
          <p:nvPr/>
        </p:nvSpPr>
        <p:spPr>
          <a:xfrm rot="-10800000">
            <a:off x="9134415" y="2318847"/>
            <a:ext cx="571500" cy="571500"/>
          </a:xfrm>
          <a:prstGeom prst="teardrop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4" name="TextBox 14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职场收入提升策略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656874" y="1721024"/>
            <a:ext cx="849630" cy="555588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rgbClr val="FFFFFF">
                    <a:alpha val="100000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01</a:t>
            </a:r>
            <a:endParaRPr lang="en-US" sz="2400">
              <a:solidFill>
                <a:srgbClr val="FFFFFF">
                  <a:alpha val="100000"/>
                </a:srgb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3400872" y="2349279"/>
            <a:ext cx="849630" cy="555588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rgbClr val="FFFFFF">
                    <a:alpha val="100000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02</a:t>
            </a:r>
            <a:endParaRPr lang="en-US" sz="2400">
              <a:solidFill>
                <a:srgbClr val="FFFFFF">
                  <a:alpha val="100000"/>
                </a:srgb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6184801" y="1710499"/>
            <a:ext cx="849630" cy="555588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rgbClr val="FFFFFF">
                    <a:alpha val="100000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03</a:t>
            </a:r>
            <a:endParaRPr lang="en-US" sz="2400">
              <a:solidFill>
                <a:srgbClr val="FFFFFF">
                  <a:alpha val="100000"/>
                </a:srgb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8995350" y="2349279"/>
            <a:ext cx="849630" cy="555588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rgbClr val="FFFFFF">
                    <a:alpha val="100000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04</a:t>
            </a:r>
            <a:endParaRPr lang="en-US" sz="2400">
              <a:solidFill>
                <a:srgbClr val="FFFFFF">
                  <a:alpha val="100000"/>
                </a:srgb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理财产品选择与评估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537512" y="1664304"/>
            <a:ext cx="638131" cy="638131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</p:sp>
      <p:sp>
        <p:nvSpPr>
          <p:cNvPr id="4" name="TextBox 4"/>
          <p:cNvSpPr txBox="1"/>
          <p:nvPr/>
        </p:nvSpPr>
        <p:spPr>
          <a:xfrm>
            <a:off x="1300882" y="1463721"/>
            <a:ext cx="6886575" cy="765904"/>
          </a:xfrm>
          <a:prstGeom prst="rect">
            <a:avLst/>
          </a:prstGeom>
        </p:spPr>
        <p:txBody>
          <a:bodyPr vert="horz" wrap="square" lIns="123825" tIns="123825" rIns="57150" bIns="123825" rtlCol="0" anchor="b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长期投资股票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300882" y="1998589"/>
            <a:ext cx="6891292" cy="1083679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股票是理财的热门选择，尤其是蓝筹股和成长股，具有较高的潜在收益。但需注意分散投资风险，不要一次性投入过多资金，并定期调整投资组合。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6" name="AutoShape 6"/>
          <p:cNvSpPr/>
          <p:nvPr/>
        </p:nvSpPr>
        <p:spPr>
          <a:xfrm>
            <a:off x="537512" y="3384629"/>
            <a:ext cx="638131" cy="638131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</p:sp>
      <p:sp>
        <p:nvSpPr>
          <p:cNvPr id="7" name="TextBox 7"/>
          <p:cNvSpPr txBox="1"/>
          <p:nvPr/>
        </p:nvSpPr>
        <p:spPr>
          <a:xfrm>
            <a:off x="1300882" y="3182098"/>
            <a:ext cx="6886575" cy="769800"/>
          </a:xfrm>
          <a:prstGeom prst="rect">
            <a:avLst/>
          </a:prstGeom>
        </p:spPr>
        <p:txBody>
          <a:bodyPr vert="horz" wrap="square" lIns="123825" tIns="123825" rIns="57150" bIns="123825" rtlCol="0" anchor="b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配置基金品种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8" name="AutoShape 8"/>
          <p:cNvSpPr/>
          <p:nvPr/>
        </p:nvSpPr>
        <p:spPr>
          <a:xfrm>
            <a:off x="537512" y="5104954"/>
            <a:ext cx="638131" cy="638131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</p:sp>
      <p:sp>
        <p:nvSpPr>
          <p:cNvPr id="9" name="TextBox 9"/>
          <p:cNvSpPr txBox="1"/>
          <p:nvPr/>
        </p:nvSpPr>
        <p:spPr>
          <a:xfrm>
            <a:off x="1300882" y="4920230"/>
            <a:ext cx="6886575" cy="734184"/>
          </a:xfrm>
          <a:prstGeom prst="rect">
            <a:avLst/>
          </a:prstGeom>
        </p:spPr>
        <p:txBody>
          <a:bodyPr vert="horz" wrap="square" lIns="123825" tIns="123825" rIns="57150" bIns="123825" rtlCol="0" anchor="b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银行理财产品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300882" y="3741456"/>
            <a:ext cx="6891292" cy="1074439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基金投资相对股票更为稳健，基金公司会专业挑选并操作股票，争取最佳投资利润。投资者可根据自身风险承受能力选择不同类型的基金，如股票型基金、债券型基金、混合型基金等。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300882" y="5424019"/>
            <a:ext cx="6891292" cy="109292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对于保守型投资者来说，银行理财产品是较为稳健的选择。虽然收益率相对较低，但风险也较小，适合短期资金存放或风险厌恶型投资者。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alphaModFix amt="100000"/>
          </a:blip>
          <a:srcRect/>
          <a:stretch>
            <a:fillRect/>
          </a:stretch>
        </p:blipFill>
        <p:spPr>
          <a:xfrm>
            <a:off x="8604472" y="1741145"/>
            <a:ext cx="4421505" cy="4421505"/>
          </a:xfrm>
          <a:prstGeom prst="ellipse">
            <a:avLst/>
          </a:prstGeom>
        </p:spPr>
      </p:pic>
      <p:cxnSp>
        <p:nvCxnSpPr>
          <p:cNvPr id="13" name="Connector 13"/>
          <p:cNvCxnSpPr/>
          <p:nvPr/>
        </p:nvCxnSpPr>
        <p:spPr>
          <a:xfrm>
            <a:off x="856577" y="2403263"/>
            <a:ext cx="0" cy="896335"/>
          </a:xfrm>
          <a:prstGeom prst="line">
            <a:avLst/>
          </a:prstGeom>
          <a:ln w="19050">
            <a:solidFill>
              <a:schemeClr val="accent1"/>
            </a:solidFill>
            <a:prstDash val="solid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4" name="Connector 14"/>
          <p:cNvCxnSpPr/>
          <p:nvPr/>
        </p:nvCxnSpPr>
        <p:spPr>
          <a:xfrm>
            <a:off x="856577" y="4124852"/>
            <a:ext cx="0" cy="896335"/>
          </a:xfrm>
          <a:prstGeom prst="line">
            <a:avLst/>
          </a:prstGeom>
          <a:ln w="19050">
            <a:solidFill>
              <a:schemeClr val="accent1"/>
            </a:solidFill>
            <a:prstDash val="solid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5" name="TextBox 15"/>
          <p:cNvSpPr txBox="1"/>
          <p:nvPr/>
        </p:nvSpPr>
        <p:spPr>
          <a:xfrm>
            <a:off x="688937" y="1685237"/>
            <a:ext cx="335280" cy="5962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3000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endParaRPr lang="en-US" sz="3000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588925" y="3405562"/>
            <a:ext cx="535305" cy="5962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3000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endParaRPr lang="en-US" sz="3000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588925" y="5125887"/>
            <a:ext cx="535305" cy="5962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3000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endParaRPr lang="en-US" sz="3000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2546" r="32546"/>
          <a:stretch>
            <a:fillRect/>
          </a:stretch>
        </p:blipFill>
        <p:spPr>
          <a:xfrm>
            <a:off x="875314" y="2169726"/>
            <a:ext cx="2050689" cy="391643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430979" y="2169726"/>
            <a:ext cx="2050689" cy="391643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153146" y="1697364"/>
            <a:ext cx="2050689" cy="3916435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>
            <a:off x="7851998" y="2723144"/>
            <a:ext cx="3834950" cy="146571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l">
              <a:lnSpc>
                <a:spcPct val="140000"/>
              </a:lnSpc>
              <a:defRPr/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新兴的固定收益类产品，如稳利精选基金等，提供相对较高的收益率，且投资风险较小。但需注意其投资门槛相对较高，适合有一定资金积累的投资者。</a:t>
            </a:r>
            <a:endParaRPr lang="en-US" sz="1100"/>
          </a:p>
        </p:txBody>
      </p:sp>
      <p:sp>
        <p:nvSpPr>
          <p:cNvPr id="6" name="AutoShape 6"/>
          <p:cNvSpPr/>
          <p:nvPr/>
        </p:nvSpPr>
        <p:spPr>
          <a:xfrm>
            <a:off x="7851998" y="2087040"/>
            <a:ext cx="3606165" cy="57578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normAutofit/>
          </a:bodyPr>
          <a:lstStyle/>
          <a:p>
            <a:pPr algn="l">
              <a:lnSpc>
                <a:spcPct val="120000"/>
              </a:lnSpc>
              <a:defRPr/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固定收益类产品</a:t>
            </a:r>
            <a:endParaRPr lang="en-US" sz="1100"/>
          </a:p>
        </p:txBody>
      </p:sp>
      <p:sp>
        <p:nvSpPr>
          <p:cNvPr id="7" name="AutoShape 7"/>
          <p:cNvSpPr/>
          <p:nvPr/>
        </p:nvSpPr>
        <p:spPr>
          <a:xfrm>
            <a:off x="7851998" y="4826443"/>
            <a:ext cx="3834950" cy="145193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l">
              <a:lnSpc>
                <a:spcPct val="140000"/>
              </a:lnSpc>
              <a:defRPr/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在选择理财产品时，需关注产品的投资标的、发行机构信誉、历史业绩和波动情况等因素，以全面评估产品的风险水平。</a:t>
            </a:r>
            <a:endParaRPr lang="en-US" sz="1100"/>
          </a:p>
        </p:txBody>
      </p:sp>
      <p:sp>
        <p:nvSpPr>
          <p:cNvPr id="8" name="AutoShape 8"/>
          <p:cNvSpPr/>
          <p:nvPr/>
        </p:nvSpPr>
        <p:spPr>
          <a:xfrm>
            <a:off x="7851998" y="4125420"/>
            <a:ext cx="3606329" cy="640699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noAutofit/>
          </a:bodyPr>
          <a:lstStyle/>
          <a:p>
            <a:pPr algn="l">
              <a:lnSpc>
                <a:spcPct val="120000"/>
              </a:lnSpc>
              <a:defRPr/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评估理财产品风险</a:t>
            </a:r>
            <a:endParaRPr lang="en-US" sz="1100"/>
          </a:p>
        </p:txBody>
      </p:sp>
      <p:sp>
        <p:nvSpPr>
          <p:cNvPr id="9" name="TextBox 9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理财产品选择与评估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节税与财产保护方法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673008" y="1424575"/>
            <a:ext cx="1001602" cy="1001602"/>
          </a:xfrm>
          <a:prstGeom prst="roundRect">
            <a:avLst>
              <a:gd name="adj" fmla="val 16667"/>
            </a:avLst>
          </a:prstGeom>
          <a:solidFill>
            <a:schemeClr val="accent1">
              <a:alpha val="100000"/>
            </a:schemeClr>
          </a:solidFill>
        </p:spPr>
      </p:sp>
      <p:sp>
        <p:nvSpPr>
          <p:cNvPr id="4" name="AutoShape 4"/>
          <p:cNvSpPr/>
          <p:nvPr/>
        </p:nvSpPr>
        <p:spPr>
          <a:xfrm>
            <a:off x="1857984" y="1424575"/>
            <a:ext cx="3543300" cy="100160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l">
              <a:lnSpc>
                <a:spcPct val="120000"/>
              </a:lnSpc>
              <a:defRPr/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合理利用税收优惠政策</a:t>
            </a:r>
            <a:endParaRPr lang="en-US" sz="1100"/>
          </a:p>
        </p:txBody>
      </p:sp>
      <p:sp>
        <p:nvSpPr>
          <p:cNvPr id="5" name="TextBox 5"/>
          <p:cNvSpPr txBox="1"/>
          <p:nvPr/>
        </p:nvSpPr>
        <p:spPr>
          <a:xfrm>
            <a:off x="489633" y="1584381"/>
            <a:ext cx="1368351" cy="68199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3600">
                <a:solidFill>
                  <a:srgbClr val="FFFFFF">
                    <a:alpha val="100000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01</a:t>
            </a:r>
            <a:endParaRPr lang="en-US" sz="3600">
              <a:solidFill>
                <a:srgbClr val="FFFFFF">
                  <a:alpha val="100000"/>
                </a:srgb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703091" y="2527659"/>
            <a:ext cx="4857750" cy="100012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algn="l">
              <a:lnSpc>
                <a:spcPct val="140000"/>
              </a:lnSpc>
              <a:spcBef>
                <a:spcPct val="0"/>
              </a:spcBef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关注国家和地方政府发布的税收优惠政策，如个人所得税专项附加扣除、企业研发费用加计扣除等，合理利用这些政策来减少税负。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7" name="AutoShape 7"/>
          <p:cNvSpPr/>
          <p:nvPr/>
        </p:nvSpPr>
        <p:spPr>
          <a:xfrm>
            <a:off x="6250024" y="1424575"/>
            <a:ext cx="1001602" cy="1001602"/>
          </a:xfrm>
          <a:prstGeom prst="roundRect">
            <a:avLst>
              <a:gd name="adj" fmla="val 16667"/>
            </a:avLst>
          </a:prstGeom>
          <a:solidFill>
            <a:schemeClr val="accent1">
              <a:alpha val="100000"/>
            </a:schemeClr>
          </a:solidFill>
        </p:spPr>
      </p:sp>
      <p:sp>
        <p:nvSpPr>
          <p:cNvPr id="8" name="AutoShape 8"/>
          <p:cNvSpPr/>
          <p:nvPr/>
        </p:nvSpPr>
        <p:spPr>
          <a:xfrm>
            <a:off x="7435000" y="1424575"/>
            <a:ext cx="3543300" cy="100160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l">
              <a:lnSpc>
                <a:spcPct val="120000"/>
              </a:lnSpc>
              <a:defRPr/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合理规划资产配置</a:t>
            </a:r>
            <a:endParaRPr lang="en-US" sz="1100"/>
          </a:p>
        </p:txBody>
      </p:sp>
      <p:sp>
        <p:nvSpPr>
          <p:cNvPr id="9" name="TextBox 9"/>
          <p:cNvSpPr txBox="1"/>
          <p:nvPr/>
        </p:nvSpPr>
        <p:spPr>
          <a:xfrm>
            <a:off x="6066649" y="1584381"/>
            <a:ext cx="1368351" cy="68199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3600">
                <a:solidFill>
                  <a:srgbClr val="FFFFFF">
                    <a:alpha val="100000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02</a:t>
            </a:r>
            <a:endParaRPr lang="en-US" sz="3600">
              <a:solidFill>
                <a:srgbClr val="FFFFFF">
                  <a:alpha val="100000"/>
                </a:srgb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6280107" y="2527659"/>
            <a:ext cx="4857750" cy="100012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algn="l">
              <a:lnSpc>
                <a:spcPct val="140000"/>
              </a:lnSpc>
              <a:spcBef>
                <a:spcPct val="0"/>
              </a:spcBef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通过多元化投资来分散风险，同时根据税收政策合理规划资产配置，如将部分资金投资于免税或低税率的理财产品中。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1" name="AutoShape 11"/>
          <p:cNvSpPr/>
          <p:nvPr/>
        </p:nvSpPr>
        <p:spPr>
          <a:xfrm>
            <a:off x="669665" y="4240990"/>
            <a:ext cx="1001602" cy="1001602"/>
          </a:xfrm>
          <a:prstGeom prst="roundRect">
            <a:avLst>
              <a:gd name="adj" fmla="val 16667"/>
            </a:avLst>
          </a:prstGeom>
          <a:solidFill>
            <a:schemeClr val="accent1">
              <a:alpha val="100000"/>
            </a:schemeClr>
          </a:solidFill>
        </p:spPr>
      </p:sp>
      <p:sp>
        <p:nvSpPr>
          <p:cNvPr id="12" name="AutoShape 12"/>
          <p:cNvSpPr/>
          <p:nvPr/>
        </p:nvSpPr>
        <p:spPr>
          <a:xfrm>
            <a:off x="1854641" y="4240990"/>
            <a:ext cx="3543300" cy="100160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l">
              <a:lnSpc>
                <a:spcPct val="120000"/>
              </a:lnSpc>
              <a:defRPr/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财产保护与传承</a:t>
            </a:r>
            <a:endParaRPr lang="en-US" sz="1100"/>
          </a:p>
        </p:txBody>
      </p:sp>
      <p:sp>
        <p:nvSpPr>
          <p:cNvPr id="13" name="TextBox 13"/>
          <p:cNvSpPr txBox="1"/>
          <p:nvPr/>
        </p:nvSpPr>
        <p:spPr>
          <a:xfrm>
            <a:off x="486290" y="4400796"/>
            <a:ext cx="1368351" cy="68199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3600">
                <a:solidFill>
                  <a:srgbClr val="FFFFFF">
                    <a:alpha val="100000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03</a:t>
            </a:r>
            <a:endParaRPr lang="en-US" sz="3600">
              <a:solidFill>
                <a:srgbClr val="FFFFFF">
                  <a:alpha val="100000"/>
                </a:srgb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699748" y="5353598"/>
            <a:ext cx="4857750" cy="100012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algn="l">
              <a:lnSpc>
                <a:spcPct val="140000"/>
              </a:lnSpc>
              <a:spcBef>
                <a:spcPct val="0"/>
              </a:spcBef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通过购买保险、设立信托等方式来保护个人财产，避免因意外事件导致财产损失。同时，合理规划财产传承，确保家庭财富能够平稳过渡给下一代。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5" name="AutoShape 15"/>
          <p:cNvSpPr/>
          <p:nvPr/>
        </p:nvSpPr>
        <p:spPr>
          <a:xfrm>
            <a:off x="6246681" y="4240990"/>
            <a:ext cx="1001602" cy="1001602"/>
          </a:xfrm>
          <a:prstGeom prst="roundRect">
            <a:avLst>
              <a:gd name="adj" fmla="val 16667"/>
            </a:avLst>
          </a:prstGeom>
          <a:solidFill>
            <a:schemeClr val="accent1">
              <a:alpha val="100000"/>
            </a:schemeClr>
          </a:solidFill>
        </p:spPr>
      </p:sp>
      <p:sp>
        <p:nvSpPr>
          <p:cNvPr id="16" name="AutoShape 16"/>
          <p:cNvSpPr/>
          <p:nvPr/>
        </p:nvSpPr>
        <p:spPr>
          <a:xfrm>
            <a:off x="7431657" y="4240990"/>
            <a:ext cx="3543300" cy="100160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l">
              <a:lnSpc>
                <a:spcPct val="120000"/>
              </a:lnSpc>
              <a:defRPr/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避免税务风险</a:t>
            </a:r>
            <a:endParaRPr lang="en-US" sz="1100"/>
          </a:p>
        </p:txBody>
      </p:sp>
      <p:sp>
        <p:nvSpPr>
          <p:cNvPr id="17" name="TextBox 17"/>
          <p:cNvSpPr txBox="1"/>
          <p:nvPr/>
        </p:nvSpPr>
        <p:spPr>
          <a:xfrm>
            <a:off x="6063306" y="4400796"/>
            <a:ext cx="1368351" cy="68199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3600">
                <a:solidFill>
                  <a:srgbClr val="FFFFFF">
                    <a:alpha val="100000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04</a:t>
            </a:r>
            <a:endParaRPr lang="en-US" sz="3600">
              <a:solidFill>
                <a:srgbClr val="FFFFFF">
                  <a:alpha val="100000"/>
                </a:srgb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6276764" y="5291100"/>
            <a:ext cx="4857750" cy="100012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algn="l">
              <a:lnSpc>
                <a:spcPct val="140000"/>
              </a:lnSpc>
              <a:spcBef>
                <a:spcPct val="0"/>
              </a:spcBef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了解税法规定，避免触犯税法红线，如虚报收入、偷税漏税等行为。同时，定期评估个人税务状况，及时调整税务筹划策略。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7384"/>
            <a:ext cx="12193201" cy="6885384"/>
          </a:xfrm>
          <a:prstGeom prst="rect">
            <a:avLst/>
          </a:prstGeom>
          <a:solidFill>
            <a:schemeClr val="lt1">
              <a:alpha val="100000"/>
              <a:lumMod val="95000"/>
            </a:schemeClr>
          </a:solidFill>
        </p:spPr>
      </p:sp>
      <p:sp>
        <p:nvSpPr>
          <p:cNvPr id="3" name="Freeform 3"/>
          <p:cNvSpPr/>
          <p:nvPr/>
        </p:nvSpPr>
        <p:spPr>
          <a:xfrm>
            <a:off x="600" y="-18281"/>
            <a:ext cx="4559829" cy="6876288"/>
          </a:xfrm>
          <a:custGeom>
            <a:avLst/>
            <a:gdLst/>
            <a:ahLst/>
            <a:cxnLst/>
            <a:rect l="l" t="t" r="r" b="b"/>
            <a:pathLst>
              <a:path w="4106964" h="4299942">
                <a:moveTo>
                  <a:pt x="0" y="0"/>
                </a:moveTo>
                <a:lnTo>
                  <a:pt x="3398556" y="0"/>
                </a:lnTo>
                <a:lnTo>
                  <a:pt x="4106964" y="1472607"/>
                </a:lnTo>
                <a:lnTo>
                  <a:pt x="2724810" y="4299942"/>
                </a:lnTo>
                <a:lnTo>
                  <a:pt x="0" y="4299942"/>
                </a:lnTo>
              </a:path>
            </a:pathLst>
          </a:custGeom>
          <a:solidFill>
            <a:schemeClr val="accent1">
              <a:alpha val="100000"/>
              <a:lumMod val="75000"/>
            </a:schemeClr>
          </a:solidFill>
        </p:spPr>
      </p:sp>
      <p:sp>
        <p:nvSpPr>
          <p:cNvPr id="4" name="Freeform 4"/>
          <p:cNvSpPr/>
          <p:nvPr/>
        </p:nvSpPr>
        <p:spPr>
          <a:xfrm>
            <a:off x="0" y="-27384"/>
            <a:ext cx="4497967" cy="6877824"/>
          </a:xfrm>
          <a:custGeom>
            <a:avLst/>
            <a:gdLst/>
            <a:ahLst/>
            <a:cxnLst/>
            <a:rect l="l" t="t" r="r" b="b"/>
            <a:pathLst>
              <a:path w="3545130" h="4299942">
                <a:moveTo>
                  <a:pt x="0" y="0"/>
                </a:moveTo>
                <a:lnTo>
                  <a:pt x="2836722" y="0"/>
                </a:lnTo>
                <a:lnTo>
                  <a:pt x="3545130" y="1472607"/>
                </a:lnTo>
                <a:lnTo>
                  <a:pt x="2162976" y="4299942"/>
                </a:lnTo>
                <a:lnTo>
                  <a:pt x="0" y="4299942"/>
                </a:lnTo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5" name="AutoShape 5"/>
          <p:cNvSpPr/>
          <p:nvPr/>
        </p:nvSpPr>
        <p:spPr>
          <a:xfrm>
            <a:off x="589616" y="2375084"/>
            <a:ext cx="3202757" cy="119888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1">
            <a:normAutofit/>
          </a:bodyPr>
          <a:lstStyle/>
          <a:p>
            <a:pPr algn="ctr">
              <a:defRPr/>
            </a:pPr>
            <a:r>
              <a:rPr lang="en-US" sz="6900" b="1">
                <a:solidFill>
                  <a:schemeClr val="l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目录</a:t>
            </a:r>
            <a:endParaRPr lang="en-US" sz="1100"/>
          </a:p>
        </p:txBody>
      </p:sp>
      <p:sp>
        <p:nvSpPr>
          <p:cNvPr id="6" name="TextBox 6"/>
          <p:cNvSpPr txBox="1"/>
          <p:nvPr/>
        </p:nvSpPr>
        <p:spPr>
          <a:xfrm>
            <a:off x="4701326" y="1027968"/>
            <a:ext cx="6840855" cy="4996815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marL="228600" lvl="1" indent="-228600">
              <a:lnSpc>
                <a:spcPct val="150000"/>
              </a:lnSpc>
              <a:spcBef>
                <a:spcPts val="375"/>
              </a:spcBef>
              <a:buFont typeface="Arial" panose="020B0604020202020204"/>
              <a:buChar char="•"/>
            </a:pPr>
            <a:r>
              <a:rPr lang="en-US" sz="2400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白领财富现状与分析</a:t>
            </a:r>
            <a:endParaRPr lang="en-US" sz="2400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  <a:p>
            <a:pPr marL="228600" lvl="1" indent="-228600">
              <a:lnSpc>
                <a:spcPct val="150000"/>
              </a:lnSpc>
              <a:spcBef>
                <a:spcPts val="375"/>
              </a:spcBef>
              <a:buFont typeface="Arial" panose="020B0604020202020204"/>
              <a:buChar char="•"/>
            </a:pPr>
            <a:r>
              <a:rPr lang="en-US" sz="2400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白领财富管理的重要性</a:t>
            </a:r>
            <a:endParaRPr lang="en-US" sz="2400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  <a:p>
            <a:pPr marL="228600" lvl="1" indent="-228600">
              <a:lnSpc>
                <a:spcPct val="150000"/>
              </a:lnSpc>
              <a:spcBef>
                <a:spcPts val="375"/>
              </a:spcBef>
              <a:buFont typeface="Arial" panose="020B0604020202020204"/>
              <a:buChar char="•"/>
            </a:pPr>
            <a:r>
              <a:rPr lang="en-US" sz="2400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财富管理基础理念</a:t>
            </a:r>
            <a:endParaRPr lang="en-US" sz="2400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  <a:p>
            <a:pPr marL="228600" lvl="1" indent="-228600">
              <a:lnSpc>
                <a:spcPct val="150000"/>
              </a:lnSpc>
              <a:spcBef>
                <a:spcPts val="375"/>
              </a:spcBef>
              <a:buFont typeface="Arial" panose="020B0604020202020204"/>
              <a:buChar char="•"/>
            </a:pPr>
            <a:r>
              <a:rPr lang="en-US" sz="2400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白领财富管理实战技巧</a:t>
            </a:r>
            <a:endParaRPr lang="en-US" sz="2400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  <a:p>
            <a:pPr marL="228600" lvl="1" indent="-228600">
              <a:lnSpc>
                <a:spcPct val="150000"/>
              </a:lnSpc>
              <a:spcBef>
                <a:spcPts val="375"/>
              </a:spcBef>
              <a:buFont typeface="Arial" panose="020B0604020202020204"/>
              <a:buChar char="•"/>
            </a:pPr>
            <a:r>
              <a:rPr lang="en-US" sz="2400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案例分享：成功白领的财富管理经验</a:t>
            </a:r>
            <a:endParaRPr lang="en-US" sz="2400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789975" y="1912942"/>
            <a:ext cx="7405389" cy="1138956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l">
              <a:lnSpc>
                <a:spcPct val="100000"/>
              </a:lnSpc>
            </a:pPr>
            <a:r>
              <a:rPr lang="en-US" sz="8400" b="1">
                <a:solidFill>
                  <a:srgbClr val="58C6C9">
                    <a:alpha val="100000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05</a:t>
            </a:r>
            <a:endParaRPr lang="en-US" sz="8400" b="1">
              <a:solidFill>
                <a:srgbClr val="58C6C9">
                  <a:alpha val="100000"/>
                </a:srgb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789975" y="3281402"/>
            <a:ext cx="8612049" cy="2183945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rmAutofit/>
          </a:bodyPr>
          <a:lstStyle/>
          <a:p>
            <a:pPr algn="l">
              <a:lnSpc>
                <a:spcPct val="120000"/>
              </a:lnSpc>
            </a:pPr>
            <a:r>
              <a:rPr lang="en-US" sz="4500" b="1">
                <a:solidFill>
                  <a:srgbClr val="000000">
                    <a:alpha val="100000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案例分享：成功白领的财富管理经验</a:t>
            </a:r>
            <a:endParaRPr lang="en-US" sz="4500" b="1">
              <a:solidFill>
                <a:srgbClr val="000000">
                  <a:alpha val="100000"/>
                </a:srgb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09005" y="3234448"/>
            <a:ext cx="937130" cy="788288"/>
          </a:xfrm>
          <a:custGeom>
            <a:avLst/>
            <a:gdLst/>
            <a:ahLst/>
            <a:cxnLst/>
            <a:rect l="l" t="t" r="r" b="b"/>
            <a:pathLst>
              <a:path w="1905000" h="1905000">
                <a:moveTo>
                  <a:pt x="0" y="0"/>
                </a:moveTo>
                <a:lnTo>
                  <a:pt x="1143000" y="0"/>
                </a:lnTo>
                <a:lnTo>
                  <a:pt x="1905000" y="952500"/>
                </a:lnTo>
                <a:lnTo>
                  <a:pt x="1143000" y="1905000"/>
                </a:lnTo>
                <a:lnTo>
                  <a:pt x="0" y="1905000"/>
                </a:lnTo>
                <a:lnTo>
                  <a:pt x="762000" y="952500"/>
                </a:lnTo>
                <a:lnTo>
                  <a:pt x="0" y="0"/>
                </a:lnTo>
              </a:path>
            </a:pathLst>
          </a:custGeom>
          <a:solidFill>
            <a:schemeClr val="accent1">
              <a:alpha val="40000"/>
            </a:schemeClr>
          </a:solidFill>
        </p:spPr>
      </p:sp>
      <p:cxnSp>
        <p:nvCxnSpPr>
          <p:cNvPr id="3" name="Connector 3"/>
          <p:cNvCxnSpPr/>
          <p:nvPr/>
        </p:nvCxnSpPr>
        <p:spPr>
          <a:xfrm>
            <a:off x="2250101" y="4321454"/>
            <a:ext cx="0" cy="466005"/>
          </a:xfrm>
          <a:prstGeom prst="line">
            <a:avLst/>
          </a:prstGeom>
          <a:ln w="9525">
            <a:solidFill>
              <a:schemeClr val="accent1"/>
            </a:solidFill>
            <a:prstDash val="solid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" name="AutoShape 4"/>
          <p:cNvSpPr/>
          <p:nvPr/>
        </p:nvSpPr>
        <p:spPr>
          <a:xfrm>
            <a:off x="2180060" y="4237548"/>
            <a:ext cx="134112" cy="134112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5" name="Freeform 5"/>
          <p:cNvSpPr/>
          <p:nvPr/>
        </p:nvSpPr>
        <p:spPr>
          <a:xfrm>
            <a:off x="929966" y="3234448"/>
            <a:ext cx="937130" cy="788288"/>
          </a:xfrm>
          <a:custGeom>
            <a:avLst/>
            <a:gdLst/>
            <a:ahLst/>
            <a:cxnLst/>
            <a:rect l="l" t="t" r="r" b="b"/>
            <a:pathLst>
              <a:path w="1905000" h="1905000">
                <a:moveTo>
                  <a:pt x="0" y="0"/>
                </a:moveTo>
                <a:lnTo>
                  <a:pt x="1143000" y="0"/>
                </a:lnTo>
                <a:lnTo>
                  <a:pt x="1905000" y="952500"/>
                </a:lnTo>
                <a:lnTo>
                  <a:pt x="1143000" y="1905000"/>
                </a:lnTo>
                <a:lnTo>
                  <a:pt x="0" y="1905000"/>
                </a:lnTo>
                <a:lnTo>
                  <a:pt x="762000" y="952500"/>
                </a:lnTo>
                <a:lnTo>
                  <a:pt x="0" y="0"/>
                </a:lnTo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6" name="AutoShape 6"/>
          <p:cNvSpPr/>
          <p:nvPr/>
        </p:nvSpPr>
        <p:spPr>
          <a:xfrm>
            <a:off x="1387779" y="3234448"/>
            <a:ext cx="2267776" cy="788288"/>
          </a:xfrm>
          <a:prstGeom prst="homePlate">
            <a:avLst>
              <a:gd name="adj" fmla="val 48923"/>
            </a:avLst>
          </a:prstGeom>
          <a:solidFill>
            <a:schemeClr val="accent1">
              <a:alpha val="100000"/>
            </a:schemeClr>
          </a:solidFill>
        </p:spPr>
      </p:sp>
      <p:sp>
        <p:nvSpPr>
          <p:cNvPr id="7" name="Freeform 7"/>
          <p:cNvSpPr/>
          <p:nvPr/>
        </p:nvSpPr>
        <p:spPr>
          <a:xfrm>
            <a:off x="3461693" y="3234448"/>
            <a:ext cx="937130" cy="788288"/>
          </a:xfrm>
          <a:custGeom>
            <a:avLst/>
            <a:gdLst/>
            <a:ahLst/>
            <a:cxnLst/>
            <a:rect l="l" t="t" r="r" b="b"/>
            <a:pathLst>
              <a:path w="1905000" h="1905000">
                <a:moveTo>
                  <a:pt x="0" y="0"/>
                </a:moveTo>
                <a:lnTo>
                  <a:pt x="1143000" y="0"/>
                </a:lnTo>
                <a:lnTo>
                  <a:pt x="1905000" y="952500"/>
                </a:lnTo>
                <a:lnTo>
                  <a:pt x="1143000" y="1905000"/>
                </a:lnTo>
                <a:lnTo>
                  <a:pt x="0" y="1905000"/>
                </a:lnTo>
                <a:lnTo>
                  <a:pt x="762000" y="952500"/>
                </a:lnTo>
                <a:lnTo>
                  <a:pt x="0" y="0"/>
                </a:lnTo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8" name="AutoShape 8"/>
          <p:cNvSpPr/>
          <p:nvPr/>
        </p:nvSpPr>
        <p:spPr>
          <a:xfrm>
            <a:off x="3919506" y="3234448"/>
            <a:ext cx="2267776" cy="788288"/>
          </a:xfrm>
          <a:prstGeom prst="homePlate">
            <a:avLst>
              <a:gd name="adj" fmla="val 48923"/>
            </a:avLst>
          </a:prstGeom>
          <a:solidFill>
            <a:schemeClr val="accent1">
              <a:alpha val="100000"/>
            </a:schemeClr>
          </a:solidFill>
        </p:spPr>
      </p:sp>
      <p:sp>
        <p:nvSpPr>
          <p:cNvPr id="9" name="Freeform 9"/>
          <p:cNvSpPr/>
          <p:nvPr/>
        </p:nvSpPr>
        <p:spPr>
          <a:xfrm>
            <a:off x="5993913" y="3234448"/>
            <a:ext cx="937130" cy="788288"/>
          </a:xfrm>
          <a:custGeom>
            <a:avLst/>
            <a:gdLst/>
            <a:ahLst/>
            <a:cxnLst/>
            <a:rect l="l" t="t" r="r" b="b"/>
            <a:pathLst>
              <a:path w="1905000" h="1905000">
                <a:moveTo>
                  <a:pt x="0" y="0"/>
                </a:moveTo>
                <a:lnTo>
                  <a:pt x="1143000" y="0"/>
                </a:lnTo>
                <a:lnTo>
                  <a:pt x="1905000" y="952500"/>
                </a:lnTo>
                <a:lnTo>
                  <a:pt x="1143000" y="1905000"/>
                </a:lnTo>
                <a:lnTo>
                  <a:pt x="0" y="1905000"/>
                </a:lnTo>
                <a:lnTo>
                  <a:pt x="762000" y="952500"/>
                </a:lnTo>
                <a:lnTo>
                  <a:pt x="0" y="0"/>
                </a:lnTo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10" name="AutoShape 10"/>
          <p:cNvSpPr/>
          <p:nvPr/>
        </p:nvSpPr>
        <p:spPr>
          <a:xfrm>
            <a:off x="6451726" y="3234448"/>
            <a:ext cx="2267776" cy="788288"/>
          </a:xfrm>
          <a:prstGeom prst="homePlate">
            <a:avLst>
              <a:gd name="adj" fmla="val 48923"/>
            </a:avLst>
          </a:prstGeom>
          <a:solidFill>
            <a:schemeClr val="accent1">
              <a:alpha val="100000"/>
            </a:schemeClr>
          </a:solidFill>
        </p:spPr>
      </p:sp>
      <p:sp>
        <p:nvSpPr>
          <p:cNvPr id="11" name="Freeform 11"/>
          <p:cNvSpPr/>
          <p:nvPr/>
        </p:nvSpPr>
        <p:spPr>
          <a:xfrm>
            <a:off x="8536622" y="3234448"/>
            <a:ext cx="937130" cy="788288"/>
          </a:xfrm>
          <a:custGeom>
            <a:avLst/>
            <a:gdLst/>
            <a:ahLst/>
            <a:cxnLst/>
            <a:rect l="l" t="t" r="r" b="b"/>
            <a:pathLst>
              <a:path w="1905000" h="1905000">
                <a:moveTo>
                  <a:pt x="0" y="0"/>
                </a:moveTo>
                <a:lnTo>
                  <a:pt x="1143000" y="0"/>
                </a:lnTo>
                <a:lnTo>
                  <a:pt x="1905000" y="952500"/>
                </a:lnTo>
                <a:lnTo>
                  <a:pt x="1143000" y="1905000"/>
                </a:lnTo>
                <a:lnTo>
                  <a:pt x="0" y="1905000"/>
                </a:lnTo>
                <a:lnTo>
                  <a:pt x="762000" y="952500"/>
                </a:lnTo>
                <a:lnTo>
                  <a:pt x="0" y="0"/>
                </a:lnTo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12" name="AutoShape 12"/>
          <p:cNvSpPr/>
          <p:nvPr/>
        </p:nvSpPr>
        <p:spPr>
          <a:xfrm>
            <a:off x="8994435" y="3234448"/>
            <a:ext cx="2267776" cy="788288"/>
          </a:xfrm>
          <a:prstGeom prst="homePlate">
            <a:avLst>
              <a:gd name="adj" fmla="val 48923"/>
            </a:avLst>
          </a:prstGeom>
          <a:solidFill>
            <a:schemeClr val="accent1">
              <a:alpha val="100000"/>
            </a:schemeClr>
          </a:solidFill>
        </p:spPr>
      </p:sp>
      <p:sp>
        <p:nvSpPr>
          <p:cNvPr id="13" name="TextBox 13"/>
          <p:cNvSpPr txBox="1"/>
          <p:nvPr/>
        </p:nvSpPr>
        <p:spPr>
          <a:xfrm>
            <a:off x="1146135" y="3423804"/>
            <a:ext cx="2409807" cy="409575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rgbClr val="FFFFFF">
                    <a:alpha val="100000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强制储蓄</a:t>
            </a:r>
            <a:endParaRPr lang="en-US" sz="2400" b="1">
              <a:solidFill>
                <a:srgbClr val="FFFFFF">
                  <a:alpha val="100000"/>
                </a:srgb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cxnSp>
        <p:nvCxnSpPr>
          <p:cNvPr id="14" name="Connector 14"/>
          <p:cNvCxnSpPr/>
          <p:nvPr/>
        </p:nvCxnSpPr>
        <p:spPr>
          <a:xfrm>
            <a:off x="7270496" y="4301578"/>
            <a:ext cx="0" cy="466005"/>
          </a:xfrm>
          <a:prstGeom prst="line">
            <a:avLst/>
          </a:prstGeom>
          <a:ln w="9525">
            <a:solidFill>
              <a:schemeClr val="accent1"/>
            </a:solidFill>
            <a:prstDash val="solid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5" name="AutoShape 15"/>
          <p:cNvSpPr/>
          <p:nvPr/>
        </p:nvSpPr>
        <p:spPr>
          <a:xfrm>
            <a:off x="7200455" y="4217672"/>
            <a:ext cx="134112" cy="134112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cxnSp>
        <p:nvCxnSpPr>
          <p:cNvPr id="16" name="Connector 16"/>
          <p:cNvCxnSpPr/>
          <p:nvPr/>
        </p:nvCxnSpPr>
        <p:spPr>
          <a:xfrm>
            <a:off x="9809141" y="2540511"/>
            <a:ext cx="0" cy="466005"/>
          </a:xfrm>
          <a:prstGeom prst="line">
            <a:avLst/>
          </a:prstGeom>
          <a:ln w="9525">
            <a:solidFill>
              <a:schemeClr val="accent1"/>
            </a:solidFill>
            <a:prstDash val="solid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7" name="AutoShape 17"/>
          <p:cNvSpPr/>
          <p:nvPr/>
        </p:nvSpPr>
        <p:spPr>
          <a:xfrm>
            <a:off x="9739100" y="2955122"/>
            <a:ext cx="134112" cy="134112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cxnSp>
        <p:nvCxnSpPr>
          <p:cNvPr id="18" name="Connector 18"/>
          <p:cNvCxnSpPr/>
          <p:nvPr/>
        </p:nvCxnSpPr>
        <p:spPr>
          <a:xfrm>
            <a:off x="4776899" y="2540511"/>
            <a:ext cx="0" cy="466005"/>
          </a:xfrm>
          <a:prstGeom prst="line">
            <a:avLst/>
          </a:prstGeom>
          <a:ln w="9525">
            <a:solidFill>
              <a:schemeClr val="accent1"/>
            </a:solidFill>
            <a:prstDash val="solid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9" name="AutoShape 19"/>
          <p:cNvSpPr/>
          <p:nvPr/>
        </p:nvSpPr>
        <p:spPr>
          <a:xfrm>
            <a:off x="4706858" y="2955122"/>
            <a:ext cx="134112" cy="134112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20" name="TextBox 20"/>
          <p:cNvSpPr txBox="1"/>
          <p:nvPr/>
        </p:nvSpPr>
        <p:spPr>
          <a:xfrm>
            <a:off x="3107462" y="1156882"/>
            <a:ext cx="3352800" cy="1447800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对于理财经验较少的新人，可以选择基金定投，通过每月固定投入一笔资金，分散投资风险，长期持有以获取稳定回报。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3716515" y="3423804"/>
            <a:ext cx="2409807" cy="409575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rgbClr val="FFFFFF">
                    <a:alpha val="100000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基金定投</a:t>
            </a:r>
            <a:endParaRPr lang="en-US" sz="2400" b="1">
              <a:solidFill>
                <a:srgbClr val="FFFFFF">
                  <a:alpha val="100000"/>
                </a:srgb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6220648" y="3423804"/>
            <a:ext cx="2409807" cy="409575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rgbClr val="FFFFFF">
                    <a:alpha val="100000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保险保障</a:t>
            </a:r>
            <a:endParaRPr lang="en-US" sz="2400" b="1">
              <a:solidFill>
                <a:srgbClr val="FFFFFF">
                  <a:alpha val="100000"/>
                </a:srgb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23" name="Freeform 23"/>
          <p:cNvSpPr/>
          <p:nvPr/>
        </p:nvSpPr>
        <p:spPr>
          <a:xfrm>
            <a:off x="11063949" y="3234448"/>
            <a:ext cx="937130" cy="788288"/>
          </a:xfrm>
          <a:custGeom>
            <a:avLst/>
            <a:gdLst/>
            <a:ahLst/>
            <a:cxnLst/>
            <a:rect l="l" t="t" r="r" b="b"/>
            <a:pathLst>
              <a:path w="1905000" h="1905000">
                <a:moveTo>
                  <a:pt x="0" y="0"/>
                </a:moveTo>
                <a:lnTo>
                  <a:pt x="1143000" y="0"/>
                </a:lnTo>
                <a:lnTo>
                  <a:pt x="1905000" y="952500"/>
                </a:lnTo>
                <a:lnTo>
                  <a:pt x="1143000" y="1905000"/>
                </a:lnTo>
                <a:lnTo>
                  <a:pt x="0" y="1905000"/>
                </a:lnTo>
                <a:lnTo>
                  <a:pt x="762000" y="952500"/>
                </a:lnTo>
                <a:lnTo>
                  <a:pt x="0" y="0"/>
                </a:lnTo>
              </a:path>
            </a:pathLst>
          </a:custGeom>
          <a:solidFill>
            <a:schemeClr val="accent1">
              <a:alpha val="40000"/>
            </a:schemeClr>
          </a:solidFill>
        </p:spPr>
      </p:sp>
      <p:sp>
        <p:nvSpPr>
          <p:cNvPr id="24" name="TextBox 24"/>
          <p:cNvSpPr txBox="1"/>
          <p:nvPr/>
        </p:nvSpPr>
        <p:spPr>
          <a:xfrm>
            <a:off x="575049" y="4794931"/>
            <a:ext cx="3352800" cy="1447800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职场新人应养成强制储蓄的习惯，如将每月收入的20%或更多存入银行或进行投资，以应对未来可能出现的紧急情况。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8195704" y="1156882"/>
            <a:ext cx="3352800" cy="1447800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避免盲目追求高消费，合理规划生活开支，确保每月有稳定的结余用于投资和储蓄。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5650171" y="4794931"/>
            <a:ext cx="3352800" cy="1447800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职场新人应尽早配置保险，如意外险、重疾险等，以保障个人及家庭的经济安全。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案例一：职场新人的理财起步计划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8719502" y="3423804"/>
            <a:ext cx="2409807" cy="409575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rgbClr val="FFFFFF">
                    <a:alpha val="100000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理性消费</a:t>
            </a:r>
            <a:endParaRPr lang="en-US" sz="2400" b="1">
              <a:solidFill>
                <a:srgbClr val="FFFFFF">
                  <a:alpha val="100000"/>
                </a:srgb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29400" y="1894865"/>
            <a:ext cx="2736832" cy="4238409"/>
          </a:xfrm>
          <a:prstGeom prst="roundRect">
            <a:avLst>
              <a:gd name="adj" fmla="val 5514"/>
            </a:avLst>
          </a:prstGeom>
          <a:solidFill>
            <a:schemeClr val="lt2">
              <a:alpha val="80000"/>
            </a:schemeClr>
          </a:solidFill>
        </p:spPr>
      </p:sp>
      <p:sp>
        <p:nvSpPr>
          <p:cNvPr id="3" name="TextBox 3"/>
          <p:cNvSpPr txBox="1"/>
          <p:nvPr/>
        </p:nvSpPr>
        <p:spPr>
          <a:xfrm>
            <a:off x="654674" y="3095761"/>
            <a:ext cx="2286284" cy="2756702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中层管理者应根据自身的风险承受能力、资金规模和投资目标，制定合理的资产配置方案，如将资金分配到股票、债券、基金、房地产等多个领域，实现资产的多元化和稳健增长。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4" name="AutoShape 4"/>
          <p:cNvSpPr/>
          <p:nvPr/>
        </p:nvSpPr>
        <p:spPr>
          <a:xfrm>
            <a:off x="3285837" y="1902340"/>
            <a:ext cx="2736832" cy="4238409"/>
          </a:xfrm>
          <a:prstGeom prst="roundRect">
            <a:avLst>
              <a:gd name="adj" fmla="val 5514"/>
            </a:avLst>
          </a:prstGeom>
          <a:solidFill>
            <a:schemeClr val="lt2">
              <a:alpha val="80000"/>
            </a:schemeClr>
          </a:solidFill>
        </p:spPr>
      </p:sp>
      <p:sp>
        <p:nvSpPr>
          <p:cNvPr id="5" name="AutoShape 5"/>
          <p:cNvSpPr/>
          <p:nvPr/>
        </p:nvSpPr>
        <p:spPr>
          <a:xfrm>
            <a:off x="6134116" y="1902340"/>
            <a:ext cx="2736832" cy="4238409"/>
          </a:xfrm>
          <a:prstGeom prst="roundRect">
            <a:avLst>
              <a:gd name="adj" fmla="val 5514"/>
            </a:avLst>
          </a:prstGeom>
          <a:solidFill>
            <a:schemeClr val="lt2">
              <a:alpha val="80000"/>
            </a:schemeClr>
          </a:solidFill>
        </p:spPr>
      </p:sp>
      <p:sp>
        <p:nvSpPr>
          <p:cNvPr id="6" name="AutoShape 6"/>
          <p:cNvSpPr/>
          <p:nvPr/>
        </p:nvSpPr>
        <p:spPr>
          <a:xfrm>
            <a:off x="9010287" y="1902340"/>
            <a:ext cx="2736832" cy="4238409"/>
          </a:xfrm>
          <a:prstGeom prst="roundRect">
            <a:avLst>
              <a:gd name="adj" fmla="val 5514"/>
            </a:avLst>
          </a:prstGeom>
          <a:solidFill>
            <a:schemeClr val="lt2">
              <a:alpha val="80000"/>
            </a:schemeClr>
          </a:solidFill>
        </p:spPr>
      </p:sp>
      <p:grpSp>
        <p:nvGrpSpPr>
          <p:cNvPr id="7" name="Group 7"/>
          <p:cNvGrpSpPr/>
          <p:nvPr/>
        </p:nvGrpSpPr>
        <p:grpSpPr>
          <a:xfrm rot="0">
            <a:off x="1214064" y="1592421"/>
            <a:ext cx="1167504" cy="720090"/>
            <a:chOff x="1214064" y="1592421"/>
            <a:chExt cx="1167504" cy="720090"/>
          </a:xfrm>
        </p:grpSpPr>
        <p:sp>
          <p:nvSpPr>
            <p:cNvPr id="8" name="AutoShape 8"/>
            <p:cNvSpPr/>
            <p:nvPr/>
          </p:nvSpPr>
          <p:spPr>
            <a:xfrm>
              <a:off x="1444459" y="1599109"/>
              <a:ext cx="706713" cy="706713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1214064" y="1592421"/>
              <a:ext cx="1167504" cy="720090"/>
            </a:xfrm>
            <a:prstGeom prst="rect">
              <a:avLst/>
            </a:prstGeom>
          </p:spPr>
          <p:txBody>
            <a:bodyPr vert="horz" wrap="square" lIns="91440" tIns="45720" rIns="91440" bIns="45720" rtlCol="0" anchor="ctr" anchorCtr="0">
              <a:noAutofit/>
            </a:bodyPr>
            <a:lstStyle/>
            <a:p>
              <a:pPr algn="ctr">
                <a:lnSpc>
                  <a:spcPct val="120000"/>
                </a:lnSpc>
                <a:spcBef>
                  <a:spcPts val="375"/>
                </a:spcBef>
              </a:pPr>
              <a:r>
                <a:rPr lang="en-US" sz="2400" b="1">
                  <a:solidFill>
                    <a:srgbClr val="FFFDFD">
                      <a:alpha val="100000"/>
                    </a:srgbClr>
                  </a:solidFill>
                  <a:latin typeface="Noto Sans SC" panose="020B0200000000000000" charset="-122"/>
                  <a:ea typeface="Noto Sans SC" panose="020B0200000000000000" charset="-122"/>
                  <a:cs typeface="Noto Sans SC" panose="020B0200000000000000" charset="-122"/>
                </a:rPr>
                <a:t>01</a:t>
              </a:r>
              <a:endParaRPr lang="en-US" sz="2400" b="1">
                <a:solidFill>
                  <a:srgbClr val="FFFDFD">
                    <a:alpha val="100000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 rot="0">
            <a:off x="9861626" y="1621679"/>
            <a:ext cx="1167504" cy="720090"/>
            <a:chOff x="9861626" y="1621679"/>
            <a:chExt cx="1167504" cy="720090"/>
          </a:xfrm>
        </p:grpSpPr>
        <p:sp>
          <p:nvSpPr>
            <p:cNvPr id="11" name="AutoShape 11"/>
            <p:cNvSpPr/>
            <p:nvPr/>
          </p:nvSpPr>
          <p:spPr>
            <a:xfrm>
              <a:off x="10092021" y="1628368"/>
              <a:ext cx="706713" cy="706713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9861626" y="1621679"/>
              <a:ext cx="1167504" cy="720090"/>
            </a:xfrm>
            <a:prstGeom prst="rect">
              <a:avLst/>
            </a:prstGeom>
          </p:spPr>
          <p:txBody>
            <a:bodyPr vert="horz" wrap="square" lIns="91440" tIns="45720" rIns="91440" bIns="45720" rtlCol="0" anchor="ctr" anchorCtr="0">
              <a:noAutofit/>
            </a:bodyPr>
            <a:lstStyle/>
            <a:p>
              <a:pPr algn="ctr">
                <a:lnSpc>
                  <a:spcPct val="120000"/>
                </a:lnSpc>
                <a:spcBef>
                  <a:spcPts val="375"/>
                </a:spcBef>
              </a:pPr>
              <a:r>
                <a:rPr lang="en-US" sz="2400" b="1">
                  <a:solidFill>
                    <a:srgbClr val="FFFDFD">
                      <a:alpha val="100000"/>
                    </a:srgbClr>
                  </a:solidFill>
                  <a:latin typeface="Noto Sans SC" panose="020B0200000000000000" charset="-122"/>
                  <a:ea typeface="Noto Sans SC" panose="020B0200000000000000" charset="-122"/>
                  <a:cs typeface="Noto Sans SC" panose="020B0200000000000000" charset="-122"/>
                </a:rPr>
                <a:t>04</a:t>
              </a:r>
              <a:endParaRPr lang="en-US" sz="2400" b="1">
                <a:solidFill>
                  <a:srgbClr val="FFFDFD">
                    <a:alpha val="100000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endParaRPr>
            </a:p>
          </p:txBody>
        </p:sp>
      </p:grpSp>
      <p:grpSp>
        <p:nvGrpSpPr>
          <p:cNvPr id="13" name="Group 13"/>
          <p:cNvGrpSpPr/>
          <p:nvPr/>
        </p:nvGrpSpPr>
        <p:grpSpPr>
          <a:xfrm rot="0">
            <a:off x="6918780" y="1650938"/>
            <a:ext cx="1167504" cy="720090"/>
            <a:chOff x="6918780" y="1650938"/>
            <a:chExt cx="1167504" cy="720090"/>
          </a:xfrm>
        </p:grpSpPr>
        <p:sp>
          <p:nvSpPr>
            <p:cNvPr id="14" name="AutoShape 14"/>
            <p:cNvSpPr/>
            <p:nvPr/>
          </p:nvSpPr>
          <p:spPr>
            <a:xfrm>
              <a:off x="7149175" y="1657626"/>
              <a:ext cx="706713" cy="706713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6918780" y="1650938"/>
              <a:ext cx="1167504" cy="720090"/>
            </a:xfrm>
            <a:prstGeom prst="rect">
              <a:avLst/>
            </a:prstGeom>
          </p:spPr>
          <p:txBody>
            <a:bodyPr vert="horz" wrap="square" lIns="91440" tIns="45720" rIns="91440" bIns="45720" rtlCol="0" anchor="ctr" anchorCtr="0">
              <a:noAutofit/>
            </a:bodyPr>
            <a:lstStyle/>
            <a:p>
              <a:pPr algn="ctr">
                <a:lnSpc>
                  <a:spcPct val="120000"/>
                </a:lnSpc>
                <a:spcBef>
                  <a:spcPts val="375"/>
                </a:spcBef>
              </a:pPr>
              <a:r>
                <a:rPr lang="en-US" sz="2400" b="1">
                  <a:solidFill>
                    <a:srgbClr val="FFFDFD">
                      <a:alpha val="100000"/>
                    </a:srgbClr>
                  </a:solidFill>
                  <a:latin typeface="Noto Sans SC" panose="020B0200000000000000" charset="-122"/>
                  <a:ea typeface="Noto Sans SC" panose="020B0200000000000000" charset="-122"/>
                  <a:cs typeface="Noto Sans SC" panose="020B0200000000000000" charset="-122"/>
                </a:rPr>
                <a:t>03</a:t>
              </a:r>
              <a:endParaRPr lang="en-US" sz="2400" b="1">
                <a:solidFill>
                  <a:srgbClr val="FFFDFD">
                    <a:alpha val="100000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endParaRPr>
            </a:p>
          </p:txBody>
        </p:sp>
      </p:grpSp>
      <p:grpSp>
        <p:nvGrpSpPr>
          <p:cNvPr id="16" name="Group 16"/>
          <p:cNvGrpSpPr/>
          <p:nvPr/>
        </p:nvGrpSpPr>
        <p:grpSpPr>
          <a:xfrm rot="0">
            <a:off x="4070501" y="1621679"/>
            <a:ext cx="1167504" cy="720090"/>
            <a:chOff x="4070501" y="1621679"/>
            <a:chExt cx="1167504" cy="720090"/>
          </a:xfrm>
        </p:grpSpPr>
        <p:sp>
          <p:nvSpPr>
            <p:cNvPr id="17" name="AutoShape 17"/>
            <p:cNvSpPr/>
            <p:nvPr/>
          </p:nvSpPr>
          <p:spPr>
            <a:xfrm>
              <a:off x="4300896" y="1628368"/>
              <a:ext cx="706713" cy="706713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4070501" y="1621679"/>
              <a:ext cx="1167504" cy="720090"/>
            </a:xfrm>
            <a:prstGeom prst="rect">
              <a:avLst/>
            </a:prstGeom>
          </p:spPr>
          <p:txBody>
            <a:bodyPr vert="horz" wrap="square" lIns="91440" tIns="45720" rIns="91440" bIns="45720" rtlCol="0" anchor="ctr" anchorCtr="0">
              <a:noAutofit/>
            </a:bodyPr>
            <a:lstStyle/>
            <a:p>
              <a:pPr algn="ctr">
                <a:lnSpc>
                  <a:spcPct val="120000"/>
                </a:lnSpc>
                <a:spcBef>
                  <a:spcPts val="375"/>
                </a:spcBef>
              </a:pPr>
              <a:r>
                <a:rPr lang="en-US" sz="2400" b="1">
                  <a:solidFill>
                    <a:srgbClr val="FFFDFD">
                      <a:alpha val="100000"/>
                    </a:srgbClr>
                  </a:solidFill>
                  <a:latin typeface="Noto Sans SC" panose="020B0200000000000000" charset="-122"/>
                  <a:ea typeface="Noto Sans SC" panose="020B0200000000000000" charset="-122"/>
                  <a:cs typeface="Noto Sans SC" panose="020B0200000000000000" charset="-122"/>
                </a:rPr>
                <a:t>02</a:t>
              </a:r>
              <a:endParaRPr lang="en-US" sz="2400" b="1">
                <a:solidFill>
                  <a:srgbClr val="FFFDFD">
                    <a:alpha val="100000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endParaRPr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案例二：中层管理者的财富稳健增长策略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654674" y="2516329"/>
            <a:ext cx="2286284" cy="579431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资产配置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3511111" y="3103235"/>
            <a:ext cx="2286284" cy="2756702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合理使用信用卡和贷款等金融工具，避免过度负债。同时，通过债务雪球法等方法，优先处理高息债务，减轻还款压力。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3511111" y="2523804"/>
            <a:ext cx="2286284" cy="579431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债务管理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6359390" y="3103235"/>
            <a:ext cx="2286284" cy="2756702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了解并利用国家的税收政策，如个人养老金账户等，进行合法的节税筹划，提高个人财富的实际收益。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6359390" y="2523804"/>
            <a:ext cx="2286284" cy="579431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税务筹划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9235560" y="3103235"/>
            <a:ext cx="2286284" cy="2756702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关注市场动态和经济形势，不断学习新的理财知识和投资技巧，提升自己的财商水平。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9235560" y="2523804"/>
            <a:ext cx="2286284" cy="579431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持续学习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778500" y="-22860000"/>
            <a:ext cx="635000" cy="635000"/>
          </a:xfrm>
          <a:prstGeom prst="ellipse">
            <a:avLst/>
          </a:prstGeom>
          <a:noFill/>
        </p:spPr>
      </p:sp>
      <p:sp>
        <p:nvSpPr>
          <p:cNvPr id="3" name="AutoShape 3"/>
          <p:cNvSpPr/>
          <p:nvPr/>
        </p:nvSpPr>
        <p:spPr>
          <a:xfrm>
            <a:off x="5778500" y="22860000"/>
            <a:ext cx="635000" cy="635000"/>
          </a:xfrm>
          <a:prstGeom prst="ellipse">
            <a:avLst/>
          </a:prstGeom>
          <a:noFill/>
        </p:spPr>
      </p:sp>
      <p:sp>
        <p:nvSpPr>
          <p:cNvPr id="4" name="Freeform 4"/>
          <p:cNvSpPr/>
          <p:nvPr/>
        </p:nvSpPr>
        <p:spPr>
          <a:xfrm rot="5400000">
            <a:off x="6220016" y="2257330"/>
            <a:ext cx="1550479" cy="1548193"/>
          </a:xfrm>
          <a:custGeom>
            <a:avLst/>
            <a:gdLst/>
            <a:ahLst/>
            <a:cxnLst/>
            <a:rect l="l" t="t" r="r" b="b"/>
            <a:pathLst>
              <a:path w="1442382" h="1440000">
                <a:moveTo>
                  <a:pt x="0" y="0"/>
                </a:moveTo>
                <a:lnTo>
                  <a:pt x="2382" y="0"/>
                </a:lnTo>
                <a:lnTo>
                  <a:pt x="720000" y="0"/>
                </a:lnTo>
                <a:lnTo>
                  <a:pt x="1442382" y="0"/>
                </a:lnTo>
                <a:lnTo>
                  <a:pt x="1442382" y="720000"/>
                </a:lnTo>
                <a:lnTo>
                  <a:pt x="722382" y="1440000"/>
                </a:lnTo>
                <a:lnTo>
                  <a:pt x="721191" y="1438809"/>
                </a:lnTo>
                <a:lnTo>
                  <a:pt x="720000" y="1440000"/>
                </a:lnTo>
                <a:lnTo>
                  <a:pt x="0" y="1440000"/>
                </a:lnTo>
              </a:path>
            </a:pathLst>
          </a:custGeom>
          <a:solidFill>
            <a:schemeClr val="accent2">
              <a:alpha val="100000"/>
            </a:schemeClr>
          </a:solidFill>
        </p:spPr>
        <p:txBody>
          <a:bodyPr vert="horz" wrap="square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  <a:defRPr/>
            </a:pPr>
            <a:endParaRPr lang="en-US" sz="1100"/>
          </a:p>
        </p:txBody>
      </p:sp>
      <p:sp>
        <p:nvSpPr>
          <p:cNvPr id="5" name="Freeform 5"/>
          <p:cNvSpPr/>
          <p:nvPr/>
        </p:nvSpPr>
        <p:spPr>
          <a:xfrm>
            <a:off x="4513707" y="2266855"/>
            <a:ext cx="1550479" cy="1548193"/>
          </a:xfrm>
          <a:custGeom>
            <a:avLst/>
            <a:gdLst/>
            <a:ahLst/>
            <a:cxnLst/>
            <a:rect l="l" t="t" r="r" b="b"/>
            <a:pathLst>
              <a:path w="1442382" h="1440000">
                <a:moveTo>
                  <a:pt x="0" y="0"/>
                </a:moveTo>
                <a:lnTo>
                  <a:pt x="2382" y="0"/>
                </a:lnTo>
                <a:lnTo>
                  <a:pt x="720000" y="0"/>
                </a:lnTo>
                <a:lnTo>
                  <a:pt x="1442382" y="0"/>
                </a:lnTo>
                <a:lnTo>
                  <a:pt x="1442382" y="720000"/>
                </a:lnTo>
                <a:lnTo>
                  <a:pt x="722382" y="1440000"/>
                </a:lnTo>
                <a:lnTo>
                  <a:pt x="721191" y="1438809"/>
                </a:lnTo>
                <a:lnTo>
                  <a:pt x="720000" y="1440000"/>
                </a:lnTo>
                <a:lnTo>
                  <a:pt x="0" y="1440000"/>
                </a:lnTo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6" name="Freeform 6"/>
          <p:cNvSpPr/>
          <p:nvPr/>
        </p:nvSpPr>
        <p:spPr>
          <a:xfrm rot="10800000">
            <a:off x="6220016" y="3963067"/>
            <a:ext cx="1550479" cy="1548193"/>
          </a:xfrm>
          <a:custGeom>
            <a:avLst/>
            <a:gdLst/>
            <a:ahLst/>
            <a:cxnLst/>
            <a:rect l="l" t="t" r="r" b="b"/>
            <a:pathLst>
              <a:path w="1442382" h="1440000">
                <a:moveTo>
                  <a:pt x="0" y="0"/>
                </a:moveTo>
                <a:lnTo>
                  <a:pt x="2382" y="0"/>
                </a:lnTo>
                <a:lnTo>
                  <a:pt x="720000" y="0"/>
                </a:lnTo>
                <a:lnTo>
                  <a:pt x="1442382" y="0"/>
                </a:lnTo>
                <a:lnTo>
                  <a:pt x="1442382" y="720000"/>
                </a:lnTo>
                <a:lnTo>
                  <a:pt x="722382" y="1440000"/>
                </a:lnTo>
                <a:lnTo>
                  <a:pt x="721191" y="1438809"/>
                </a:lnTo>
                <a:lnTo>
                  <a:pt x="720000" y="1440000"/>
                </a:lnTo>
                <a:lnTo>
                  <a:pt x="0" y="1440000"/>
                </a:lnTo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7" name="Freeform 7"/>
          <p:cNvSpPr/>
          <p:nvPr/>
        </p:nvSpPr>
        <p:spPr>
          <a:xfrm rot="16200000">
            <a:off x="4496943" y="3972592"/>
            <a:ext cx="1550479" cy="1548193"/>
          </a:xfrm>
          <a:custGeom>
            <a:avLst/>
            <a:gdLst/>
            <a:ahLst/>
            <a:cxnLst/>
            <a:rect l="l" t="t" r="r" b="b"/>
            <a:pathLst>
              <a:path w="1442382" h="1440000">
                <a:moveTo>
                  <a:pt x="0" y="0"/>
                </a:moveTo>
                <a:lnTo>
                  <a:pt x="2382" y="0"/>
                </a:lnTo>
                <a:lnTo>
                  <a:pt x="720000" y="0"/>
                </a:lnTo>
                <a:lnTo>
                  <a:pt x="1442382" y="0"/>
                </a:lnTo>
                <a:lnTo>
                  <a:pt x="1442382" y="720000"/>
                </a:lnTo>
                <a:lnTo>
                  <a:pt x="722382" y="1440000"/>
                </a:lnTo>
                <a:lnTo>
                  <a:pt x="721191" y="1438809"/>
                </a:lnTo>
                <a:lnTo>
                  <a:pt x="720000" y="1440000"/>
                </a:lnTo>
                <a:lnTo>
                  <a:pt x="0" y="1440000"/>
                </a:lnTo>
              </a:path>
            </a:pathLst>
          </a:custGeom>
          <a:solidFill>
            <a:schemeClr val="accent2">
              <a:alpha val="100000"/>
            </a:schemeClr>
          </a:solidFill>
        </p:spPr>
      </p:sp>
      <p:sp>
        <p:nvSpPr>
          <p:cNvPr id="8" name="Freeform 8"/>
          <p:cNvSpPr/>
          <p:nvPr/>
        </p:nvSpPr>
        <p:spPr>
          <a:xfrm>
            <a:off x="4820266" y="2616111"/>
            <a:ext cx="571500" cy="5715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60960" y="167640"/>
                </a:moveTo>
                <a:lnTo>
                  <a:pt x="30480" y="167640"/>
                </a:lnTo>
                <a:cubicBezTo>
                  <a:pt x="13649" y="167640"/>
                  <a:pt x="0" y="153991"/>
                  <a:pt x="0" y="137160"/>
                </a:cubicBezTo>
                <a:lnTo>
                  <a:pt x="0" y="137160"/>
                </a:lnTo>
                <a:lnTo>
                  <a:pt x="0" y="76200"/>
                </a:lnTo>
                <a:cubicBezTo>
                  <a:pt x="0" y="59436"/>
                  <a:pt x="13716" y="45720"/>
                  <a:pt x="30480" y="45720"/>
                </a:cubicBezTo>
                <a:lnTo>
                  <a:pt x="60960" y="45720"/>
                </a:lnTo>
                <a:lnTo>
                  <a:pt x="60960" y="15240"/>
                </a:lnTo>
                <a:lnTo>
                  <a:pt x="274320" y="15240"/>
                </a:lnTo>
                <a:lnTo>
                  <a:pt x="274320" y="167640"/>
                </a:lnTo>
                <a:cubicBezTo>
                  <a:pt x="274320" y="201311"/>
                  <a:pt x="247031" y="228600"/>
                  <a:pt x="213360" y="228600"/>
                </a:cubicBezTo>
                <a:lnTo>
                  <a:pt x="213360" y="228600"/>
                </a:lnTo>
                <a:lnTo>
                  <a:pt x="121920" y="228600"/>
                </a:lnTo>
                <a:cubicBezTo>
                  <a:pt x="88249" y="228600"/>
                  <a:pt x="60960" y="201311"/>
                  <a:pt x="60960" y="167640"/>
                </a:cubicBezTo>
                <a:lnTo>
                  <a:pt x="60960" y="167640"/>
                </a:lnTo>
                <a:close/>
              </a:path>
              <a:path w="304800" h="304800">
                <a:moveTo>
                  <a:pt x="60960" y="137160"/>
                </a:moveTo>
                <a:lnTo>
                  <a:pt x="60960" y="76200"/>
                </a:lnTo>
                <a:lnTo>
                  <a:pt x="30480" y="76200"/>
                </a:lnTo>
                <a:lnTo>
                  <a:pt x="30480" y="137160"/>
                </a:lnTo>
                <a:lnTo>
                  <a:pt x="60960" y="137160"/>
                </a:lnTo>
                <a:close/>
              </a:path>
              <a:path w="304800" h="304800">
                <a:moveTo>
                  <a:pt x="30480" y="259080"/>
                </a:moveTo>
                <a:lnTo>
                  <a:pt x="30480" y="243840"/>
                </a:lnTo>
                <a:lnTo>
                  <a:pt x="304800" y="243840"/>
                </a:lnTo>
                <a:lnTo>
                  <a:pt x="304800" y="259080"/>
                </a:lnTo>
                <a:lnTo>
                  <a:pt x="243840" y="289560"/>
                </a:lnTo>
                <a:lnTo>
                  <a:pt x="91440" y="289560"/>
                </a:lnTo>
                <a:lnTo>
                  <a:pt x="30480" y="259080"/>
                </a:lnTo>
              </a:path>
            </a:pathLst>
          </a:custGeom>
          <a:solidFill>
            <a:srgbClr val="FFFDFD">
              <a:alpha val="100000"/>
            </a:srgbClr>
          </a:solidFill>
        </p:spPr>
      </p:sp>
      <p:sp>
        <p:nvSpPr>
          <p:cNvPr id="9" name="Freeform 9"/>
          <p:cNvSpPr/>
          <p:nvPr/>
        </p:nvSpPr>
        <p:spPr>
          <a:xfrm>
            <a:off x="6881696" y="2606586"/>
            <a:ext cx="571500" cy="5715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304800" y="180975"/>
                </a:moveTo>
                <a:lnTo>
                  <a:pt x="247650" y="123825"/>
                </a:lnTo>
                <a:lnTo>
                  <a:pt x="247650" y="38100"/>
                </a:lnTo>
                <a:lnTo>
                  <a:pt x="209550" y="38100"/>
                </a:lnTo>
                <a:lnTo>
                  <a:pt x="209550" y="85725"/>
                </a:lnTo>
                <a:lnTo>
                  <a:pt x="152400" y="28575"/>
                </a:lnTo>
                <a:lnTo>
                  <a:pt x="0" y="180975"/>
                </a:lnTo>
                <a:lnTo>
                  <a:pt x="0" y="190500"/>
                </a:lnTo>
                <a:lnTo>
                  <a:pt x="38100" y="190500"/>
                </a:lnTo>
                <a:lnTo>
                  <a:pt x="38100" y="285750"/>
                </a:lnTo>
                <a:lnTo>
                  <a:pt x="133350" y="285750"/>
                </a:lnTo>
                <a:lnTo>
                  <a:pt x="133350" y="228600"/>
                </a:lnTo>
                <a:lnTo>
                  <a:pt x="171450" y="228600"/>
                </a:lnTo>
                <a:lnTo>
                  <a:pt x="171450" y="285750"/>
                </a:lnTo>
                <a:lnTo>
                  <a:pt x="266700" y="285750"/>
                </a:lnTo>
                <a:lnTo>
                  <a:pt x="266700" y="190500"/>
                </a:lnTo>
                <a:lnTo>
                  <a:pt x="304800" y="190500"/>
                </a:lnTo>
              </a:path>
            </a:pathLst>
          </a:custGeom>
          <a:solidFill>
            <a:srgbClr val="FFFDFD">
              <a:alpha val="100000"/>
            </a:srgbClr>
          </a:solidFill>
        </p:spPr>
      </p:sp>
      <p:sp>
        <p:nvSpPr>
          <p:cNvPr id="10" name="Freeform 10"/>
          <p:cNvSpPr/>
          <p:nvPr/>
        </p:nvSpPr>
        <p:spPr>
          <a:xfrm>
            <a:off x="4820266" y="4590124"/>
            <a:ext cx="571500" cy="5715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21920" y="28651"/>
                </a:moveTo>
                <a:lnTo>
                  <a:pt x="121920" y="0"/>
                </a:lnTo>
                <a:lnTo>
                  <a:pt x="152400" y="0"/>
                </a:lnTo>
                <a:lnTo>
                  <a:pt x="152400" y="243840"/>
                </a:lnTo>
                <a:lnTo>
                  <a:pt x="304800" y="243840"/>
                </a:lnTo>
                <a:lnTo>
                  <a:pt x="243840" y="304800"/>
                </a:lnTo>
                <a:lnTo>
                  <a:pt x="30480" y="304800"/>
                </a:lnTo>
                <a:lnTo>
                  <a:pt x="0" y="243840"/>
                </a:lnTo>
                <a:lnTo>
                  <a:pt x="121920" y="243840"/>
                </a:lnTo>
                <a:lnTo>
                  <a:pt x="121920" y="213360"/>
                </a:lnTo>
                <a:lnTo>
                  <a:pt x="0" y="213360"/>
                </a:lnTo>
                <a:lnTo>
                  <a:pt x="0" y="209398"/>
                </a:lnTo>
                <a:cubicBezTo>
                  <a:pt x="56940" y="163544"/>
                  <a:pt x="99498" y="101956"/>
                  <a:pt x="121234" y="31242"/>
                </a:cubicBezTo>
                <a:lnTo>
                  <a:pt x="121920" y="28651"/>
                </a:lnTo>
                <a:close/>
              </a:path>
              <a:path w="304800" h="304800">
                <a:moveTo>
                  <a:pt x="304343" y="213360"/>
                </a:moveTo>
                <a:lnTo>
                  <a:pt x="152400" y="213360"/>
                </a:lnTo>
                <a:lnTo>
                  <a:pt x="152400" y="207874"/>
                </a:lnTo>
                <a:cubicBezTo>
                  <a:pt x="171650" y="179451"/>
                  <a:pt x="183137" y="144409"/>
                  <a:pt x="183137" y="106680"/>
                </a:cubicBezTo>
                <a:cubicBezTo>
                  <a:pt x="183137" y="68951"/>
                  <a:pt x="171660" y="33909"/>
                  <a:pt x="151990" y="4848"/>
                </a:cubicBezTo>
                <a:lnTo>
                  <a:pt x="152400" y="5486"/>
                </a:lnTo>
                <a:lnTo>
                  <a:pt x="152400" y="2438"/>
                </a:lnTo>
                <a:cubicBezTo>
                  <a:pt x="237877" y="37719"/>
                  <a:pt x="298180" y="117796"/>
                  <a:pt x="304305" y="212646"/>
                </a:cubicBezTo>
                <a:lnTo>
                  <a:pt x="304343" y="213360"/>
                </a:lnTo>
              </a:path>
            </a:pathLst>
          </a:custGeom>
          <a:solidFill>
            <a:srgbClr val="FFFDFD">
              <a:alpha val="100000"/>
            </a:srgbClr>
          </a:solidFill>
        </p:spPr>
      </p:sp>
      <p:sp>
        <p:nvSpPr>
          <p:cNvPr id="11" name="Freeform 11"/>
          <p:cNvSpPr/>
          <p:nvPr/>
        </p:nvSpPr>
        <p:spPr>
          <a:xfrm>
            <a:off x="6881696" y="4580599"/>
            <a:ext cx="571500" cy="5715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91440"/>
                </a:moveTo>
                <a:lnTo>
                  <a:pt x="152400" y="0"/>
                </a:lnTo>
                <a:lnTo>
                  <a:pt x="304800" y="91440"/>
                </a:lnTo>
                <a:lnTo>
                  <a:pt x="304800" y="121920"/>
                </a:lnTo>
                <a:lnTo>
                  <a:pt x="0" y="121920"/>
                </a:lnTo>
                <a:lnTo>
                  <a:pt x="0" y="91440"/>
                </a:lnTo>
                <a:close/>
              </a:path>
              <a:path w="304800" h="304800">
                <a:moveTo>
                  <a:pt x="0" y="274320"/>
                </a:moveTo>
                <a:lnTo>
                  <a:pt x="304800" y="274320"/>
                </a:lnTo>
                <a:lnTo>
                  <a:pt x="304800" y="304800"/>
                </a:lnTo>
                <a:lnTo>
                  <a:pt x="0" y="304800"/>
                </a:lnTo>
                <a:lnTo>
                  <a:pt x="0" y="274320"/>
                </a:lnTo>
                <a:close/>
              </a:path>
              <a:path w="304800" h="304800">
                <a:moveTo>
                  <a:pt x="30480" y="243840"/>
                </a:moveTo>
                <a:lnTo>
                  <a:pt x="274320" y="243840"/>
                </a:lnTo>
                <a:lnTo>
                  <a:pt x="274320" y="274320"/>
                </a:lnTo>
                <a:lnTo>
                  <a:pt x="30480" y="274320"/>
                </a:lnTo>
                <a:lnTo>
                  <a:pt x="30480" y="243840"/>
                </a:lnTo>
                <a:close/>
              </a:path>
              <a:path w="304800" h="304800">
                <a:moveTo>
                  <a:pt x="30480" y="121920"/>
                </a:moveTo>
                <a:lnTo>
                  <a:pt x="91440" y="121920"/>
                </a:lnTo>
                <a:lnTo>
                  <a:pt x="91440" y="243840"/>
                </a:lnTo>
                <a:lnTo>
                  <a:pt x="30480" y="243840"/>
                </a:lnTo>
                <a:lnTo>
                  <a:pt x="30480" y="121920"/>
                </a:lnTo>
                <a:close/>
              </a:path>
              <a:path w="304800" h="304800">
                <a:moveTo>
                  <a:pt x="121920" y="121920"/>
                </a:moveTo>
                <a:lnTo>
                  <a:pt x="182880" y="121920"/>
                </a:lnTo>
                <a:lnTo>
                  <a:pt x="182880" y="243840"/>
                </a:lnTo>
                <a:lnTo>
                  <a:pt x="121920" y="243840"/>
                </a:lnTo>
                <a:lnTo>
                  <a:pt x="121920" y="121920"/>
                </a:lnTo>
                <a:close/>
              </a:path>
              <a:path w="304800" h="304800">
                <a:moveTo>
                  <a:pt x="213360" y="121920"/>
                </a:moveTo>
                <a:lnTo>
                  <a:pt x="274320" y="121920"/>
                </a:lnTo>
                <a:lnTo>
                  <a:pt x="274320" y="243840"/>
                </a:lnTo>
                <a:lnTo>
                  <a:pt x="213360" y="243840"/>
                </a:lnTo>
                <a:lnTo>
                  <a:pt x="213360" y="121920"/>
                </a:lnTo>
              </a:path>
            </a:pathLst>
          </a:custGeom>
          <a:solidFill>
            <a:srgbClr val="FFFDFD">
              <a:alpha val="100000"/>
            </a:srgbClr>
          </a:solidFill>
        </p:spPr>
      </p:sp>
      <p:sp>
        <p:nvSpPr>
          <p:cNvPr id="12" name="TextBox 12"/>
          <p:cNvSpPr txBox="1"/>
          <p:nvPr/>
        </p:nvSpPr>
        <p:spPr>
          <a:xfrm>
            <a:off x="8197844" y="1617368"/>
            <a:ext cx="3394996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025" b="1">
                <a:solidFill>
                  <a:schemeClr val="accent2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多元化投资</a:t>
            </a:r>
            <a:endParaRPr lang="en-US" sz="2025" b="1">
              <a:solidFill>
                <a:schemeClr val="accent2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646353" y="1626893"/>
            <a:ext cx="3394996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r">
              <a:lnSpc>
                <a:spcPct val="120000"/>
              </a:lnSpc>
            </a:pPr>
            <a:r>
              <a:rPr lang="en-US" sz="2025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家族信托与家族办公室</a:t>
            </a:r>
            <a:endParaRPr lang="en-US" sz="2025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8197844" y="2096731"/>
            <a:ext cx="2931336" cy="1654845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除了传统的股票、债券、基金等投资方式外，还可以考虑海外投资、艺术品投资、私募股权等多种投资渠道，以实现财富的多元化和全球化配置。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110012" y="2106256"/>
            <a:ext cx="2931336" cy="1654845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高管与企业家可以考虑通过设立家族信托和家族办公室，将家族财富进行专业的管理和传承，降低财富损失的风险。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8197844" y="4501955"/>
            <a:ext cx="2931336" cy="1654845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通过慈善捐赠等方式回馈社会，不仅有助于提升个人及企业的社会形象，还能在税收等方面获得一定的优惠和回报。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110012" y="4511480"/>
            <a:ext cx="2931336" cy="1654845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在追求高收益的同时，高管与企业家应更加注重风险控制，避免过度集中投资或盲目跟风。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8197844" y="3989967"/>
            <a:ext cx="3394996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025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慈善捐赠</a:t>
            </a:r>
            <a:endParaRPr lang="en-US" sz="2025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646353" y="3999492"/>
            <a:ext cx="3394996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r">
              <a:lnSpc>
                <a:spcPct val="120000"/>
              </a:lnSpc>
            </a:pPr>
            <a:r>
              <a:rPr lang="en-US" sz="2025" b="1">
                <a:solidFill>
                  <a:schemeClr val="accent2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风险控制</a:t>
            </a:r>
            <a:endParaRPr lang="en-US" sz="2025" b="1">
              <a:solidFill>
                <a:schemeClr val="accent2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案例三：高管与企业家的财富保全与增值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752955" y="1983583"/>
            <a:ext cx="7924800" cy="1876425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9225" b="1">
                <a:solidFill>
                  <a:srgbClr val="000000">
                    <a:alpha val="100000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THANKS</a:t>
            </a:r>
            <a:endParaRPr lang="en-US" sz="9225" b="1">
              <a:solidFill>
                <a:srgbClr val="000000">
                  <a:alpha val="100000"/>
                </a:srgb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785965" y="3692329"/>
            <a:ext cx="4943475" cy="495300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>
                <a:solidFill>
                  <a:srgbClr val="58C6C9">
                    <a:alpha val="100000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感谢观看</a:t>
            </a:r>
            <a:endParaRPr lang="en-US" sz="2000">
              <a:solidFill>
                <a:srgbClr val="58C6C9">
                  <a:alpha val="100000"/>
                </a:srgb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789975" y="1912942"/>
            <a:ext cx="7405389" cy="1138956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l">
              <a:lnSpc>
                <a:spcPct val="100000"/>
              </a:lnSpc>
            </a:pPr>
            <a:r>
              <a:rPr lang="en-US" sz="8400" b="1">
                <a:solidFill>
                  <a:srgbClr val="58C6C9">
                    <a:alpha val="100000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01</a:t>
            </a:r>
            <a:endParaRPr lang="en-US" sz="8400" b="1">
              <a:solidFill>
                <a:srgbClr val="58C6C9">
                  <a:alpha val="100000"/>
                </a:srgb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789975" y="3281402"/>
            <a:ext cx="8612049" cy="2183945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rmAutofit/>
          </a:bodyPr>
          <a:lstStyle/>
          <a:p>
            <a:pPr algn="l">
              <a:lnSpc>
                <a:spcPct val="120000"/>
              </a:lnSpc>
            </a:pPr>
            <a:r>
              <a:rPr lang="en-US" sz="4500" b="1">
                <a:solidFill>
                  <a:srgbClr val="000000">
                    <a:alpha val="100000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白领财富现状与分析</a:t>
            </a:r>
            <a:endParaRPr lang="en-US" sz="4500" b="1">
              <a:solidFill>
                <a:srgbClr val="000000">
                  <a:alpha val="100000"/>
                </a:srgb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当前白领财富状况概览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537512" y="1664304"/>
            <a:ext cx="638131" cy="638131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</p:sp>
      <p:sp>
        <p:nvSpPr>
          <p:cNvPr id="4" name="TextBox 4"/>
          <p:cNvSpPr txBox="1"/>
          <p:nvPr/>
        </p:nvSpPr>
        <p:spPr>
          <a:xfrm>
            <a:off x="1300882" y="1463721"/>
            <a:ext cx="6886575" cy="765904"/>
          </a:xfrm>
          <a:prstGeom prst="rect">
            <a:avLst/>
          </a:prstGeom>
        </p:spPr>
        <p:txBody>
          <a:bodyPr vert="horz" wrap="square" lIns="123825" tIns="123825" rIns="57150" bIns="123825" rtlCol="0" anchor="b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存款水平差异大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300882" y="1998589"/>
            <a:ext cx="6891292" cy="1083679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根据央行数据，全国人均存款为10.7万，但一线城市如北京的家庭存款中位数高达97.5万，而中小城市及农村地区的存款购买力更高。这种差异反映了不同地域、不同生活成本下的财富积累情况。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6" name="AutoShape 6"/>
          <p:cNvSpPr/>
          <p:nvPr/>
        </p:nvSpPr>
        <p:spPr>
          <a:xfrm>
            <a:off x="537512" y="3384629"/>
            <a:ext cx="638131" cy="638131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</p:sp>
      <p:sp>
        <p:nvSpPr>
          <p:cNvPr id="7" name="TextBox 7"/>
          <p:cNvSpPr txBox="1"/>
          <p:nvPr/>
        </p:nvSpPr>
        <p:spPr>
          <a:xfrm>
            <a:off x="1300882" y="3182098"/>
            <a:ext cx="6886575" cy="769800"/>
          </a:xfrm>
          <a:prstGeom prst="rect">
            <a:avLst/>
          </a:prstGeom>
        </p:spPr>
        <p:txBody>
          <a:bodyPr vert="horz" wrap="square" lIns="123825" tIns="123825" rIns="57150" bIns="123825" rtlCol="0" anchor="b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财富自由度受限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8" name="AutoShape 8"/>
          <p:cNvSpPr/>
          <p:nvPr/>
        </p:nvSpPr>
        <p:spPr>
          <a:xfrm>
            <a:off x="537512" y="5104954"/>
            <a:ext cx="638131" cy="638131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</p:sp>
      <p:sp>
        <p:nvSpPr>
          <p:cNvPr id="9" name="TextBox 9"/>
          <p:cNvSpPr txBox="1"/>
          <p:nvPr/>
        </p:nvSpPr>
        <p:spPr>
          <a:xfrm>
            <a:off x="1300882" y="4920230"/>
            <a:ext cx="6886575" cy="734184"/>
          </a:xfrm>
          <a:prstGeom prst="rect">
            <a:avLst/>
          </a:prstGeom>
        </p:spPr>
        <p:txBody>
          <a:bodyPr vert="horz" wrap="square" lIns="123825" tIns="123825" rIns="57150" bIns="123825" rtlCol="0" anchor="b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投资意识逐渐增强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300882" y="3741456"/>
            <a:ext cx="6891292" cy="1074439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对于大多数白领而言，存款主要用于应对日常开销和突发情况，如医疗费用、失业等。仅有少数人能够实现财务自由，拥有较高的财富自由度去追求更高层次的生活品质和人生目标。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300882" y="5424019"/>
            <a:ext cx="6891292" cy="109292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随着金融知识的普及和理财产品的多样化，越来越多的白领开始关注投资，通过股票、基金、债券、房地产等多种渠道寻求财富增值。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alphaModFix amt="100000"/>
          </a:blip>
          <a:srcRect/>
          <a:stretch>
            <a:fillRect/>
          </a:stretch>
        </p:blipFill>
        <p:spPr>
          <a:xfrm>
            <a:off x="8604472" y="1741145"/>
            <a:ext cx="4421505" cy="4421505"/>
          </a:xfrm>
          <a:prstGeom prst="ellipse">
            <a:avLst/>
          </a:prstGeom>
        </p:spPr>
      </p:pic>
      <p:cxnSp>
        <p:nvCxnSpPr>
          <p:cNvPr id="13" name="Connector 13"/>
          <p:cNvCxnSpPr/>
          <p:nvPr/>
        </p:nvCxnSpPr>
        <p:spPr>
          <a:xfrm>
            <a:off x="856577" y="2403263"/>
            <a:ext cx="0" cy="896335"/>
          </a:xfrm>
          <a:prstGeom prst="line">
            <a:avLst/>
          </a:prstGeom>
          <a:ln w="19050">
            <a:solidFill>
              <a:schemeClr val="accent1"/>
            </a:solidFill>
            <a:prstDash val="solid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4" name="Connector 14"/>
          <p:cNvCxnSpPr/>
          <p:nvPr/>
        </p:nvCxnSpPr>
        <p:spPr>
          <a:xfrm>
            <a:off x="856577" y="4124852"/>
            <a:ext cx="0" cy="896335"/>
          </a:xfrm>
          <a:prstGeom prst="line">
            <a:avLst/>
          </a:prstGeom>
          <a:ln w="19050">
            <a:solidFill>
              <a:schemeClr val="accent1"/>
            </a:solidFill>
            <a:prstDash val="solid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5" name="TextBox 15"/>
          <p:cNvSpPr txBox="1"/>
          <p:nvPr/>
        </p:nvSpPr>
        <p:spPr>
          <a:xfrm>
            <a:off x="688937" y="1685237"/>
            <a:ext cx="335280" cy="5962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3000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endParaRPr lang="en-US" sz="3000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588925" y="3405562"/>
            <a:ext cx="535305" cy="5962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3000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endParaRPr lang="en-US" sz="3000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588925" y="5125887"/>
            <a:ext cx="535305" cy="5962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3000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endParaRPr lang="en-US" sz="3000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00000"/>
          </a:blip>
          <a:srcRect r="36306"/>
          <a:stretch>
            <a:fillRect/>
          </a:stretch>
        </p:blipFill>
        <p:spPr>
          <a:xfrm>
            <a:off x="640619" y="1239230"/>
            <a:ext cx="2397494" cy="5044771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76023" y="265328"/>
            <a:ext cx="11239500" cy="94297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白领财富增长趋势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4" name="AutoShape 4"/>
          <p:cNvSpPr/>
          <p:nvPr/>
        </p:nvSpPr>
        <p:spPr>
          <a:xfrm>
            <a:off x="2651850" y="4787018"/>
            <a:ext cx="701468" cy="550104"/>
          </a:xfrm>
          <a:prstGeom prst="rect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5" name="AutoShape 5"/>
          <p:cNvSpPr/>
          <p:nvPr/>
        </p:nvSpPr>
        <p:spPr>
          <a:xfrm>
            <a:off x="2651850" y="3018088"/>
            <a:ext cx="701468" cy="550104"/>
          </a:xfrm>
          <a:prstGeom prst="rect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6" name="AutoShape 6"/>
          <p:cNvSpPr/>
          <p:nvPr/>
        </p:nvSpPr>
        <p:spPr>
          <a:xfrm>
            <a:off x="2651850" y="1237957"/>
            <a:ext cx="701468" cy="550104"/>
          </a:xfrm>
          <a:prstGeom prst="rect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7" name="TextBox 7"/>
          <p:cNvSpPr txBox="1"/>
          <p:nvPr/>
        </p:nvSpPr>
        <p:spPr>
          <a:xfrm>
            <a:off x="3729047" y="1165346"/>
            <a:ext cx="6286500" cy="695325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数字经济带来的机遇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3729047" y="1788061"/>
            <a:ext cx="8249905" cy="1081445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425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随着数字经济的兴起，电商、直播带货、虚拟货币、NFT等领域为白领提供了更多赚钱的机会。通过学习和实践，白领可以抓住这些新兴趋势实现财富增长。</a:t>
            </a:r>
            <a:endParaRPr lang="en-US" sz="1425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9" name="AutoShape 9"/>
          <p:cNvSpPr/>
          <p:nvPr/>
        </p:nvSpPr>
        <p:spPr>
          <a:xfrm>
            <a:off x="3086434" y="4787018"/>
            <a:ext cx="550104" cy="550104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0" name="AutoShape 10"/>
          <p:cNvSpPr/>
          <p:nvPr/>
        </p:nvSpPr>
        <p:spPr>
          <a:xfrm>
            <a:off x="2368630" y="4787018"/>
            <a:ext cx="550104" cy="550104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1" name="AutoShape 11"/>
          <p:cNvSpPr/>
          <p:nvPr/>
        </p:nvSpPr>
        <p:spPr>
          <a:xfrm>
            <a:off x="3086434" y="3018088"/>
            <a:ext cx="550104" cy="550104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2" name="AutoShape 12"/>
          <p:cNvSpPr/>
          <p:nvPr/>
        </p:nvSpPr>
        <p:spPr>
          <a:xfrm>
            <a:off x="2368630" y="3018088"/>
            <a:ext cx="550104" cy="550104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3" name="AutoShape 13"/>
          <p:cNvSpPr/>
          <p:nvPr/>
        </p:nvSpPr>
        <p:spPr>
          <a:xfrm>
            <a:off x="3086434" y="1237957"/>
            <a:ext cx="550104" cy="550104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4" name="AutoShape 14"/>
          <p:cNvSpPr/>
          <p:nvPr/>
        </p:nvSpPr>
        <p:spPr>
          <a:xfrm>
            <a:off x="2368630" y="1237957"/>
            <a:ext cx="550104" cy="550104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5" name="TextBox 15"/>
          <p:cNvSpPr txBox="1"/>
          <p:nvPr/>
        </p:nvSpPr>
        <p:spPr>
          <a:xfrm>
            <a:off x="2619589" y="4825850"/>
            <a:ext cx="765990" cy="472440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325" b="1">
                <a:solidFill>
                  <a:srgbClr val="FFFFFF">
                    <a:alpha val="100000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03</a:t>
            </a:r>
            <a:endParaRPr lang="en-US" sz="2325" b="1">
              <a:solidFill>
                <a:srgbClr val="FFFFFF">
                  <a:alpha val="100000"/>
                </a:srgb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2619589" y="3056920"/>
            <a:ext cx="765990" cy="472440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325" b="1">
                <a:solidFill>
                  <a:srgbClr val="FFFFFF">
                    <a:alpha val="100000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02</a:t>
            </a:r>
            <a:endParaRPr lang="en-US" sz="2325" b="1">
              <a:solidFill>
                <a:srgbClr val="FFFFFF">
                  <a:alpha val="100000"/>
                </a:srgb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2619589" y="1276789"/>
            <a:ext cx="765990" cy="472440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325" b="1">
                <a:solidFill>
                  <a:srgbClr val="FFFFFF">
                    <a:alpha val="100000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01</a:t>
            </a:r>
            <a:endParaRPr lang="en-US" sz="2325" b="1">
              <a:solidFill>
                <a:srgbClr val="FFFFFF">
                  <a:alpha val="100000"/>
                </a:srgb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3729047" y="2951620"/>
            <a:ext cx="6286500" cy="695325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技能变现成为趋势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3729047" y="3574334"/>
            <a:ext cx="8249905" cy="1081445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425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拥有一技之长的白领可以通过平台接单或开设课程变现。无论是写作、设计、编程，还是摄影、翻译，只要具备专业能力和市场需求，就能实现财富的持续增长。</a:t>
            </a:r>
            <a:endParaRPr lang="en-US" sz="1425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3729047" y="4737324"/>
            <a:ext cx="6286500" cy="695325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绿色经济与健康产业崛起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3729047" y="5360039"/>
            <a:ext cx="8249905" cy="1081445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425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随着全球对环保的重视和人们对健康的关注度提升，绿色经济与健康产业将迎来爆发式增长。白领可以关注这些领域的发展动态，寻找适合自己的投资机会。</a:t>
            </a:r>
            <a:endParaRPr lang="en-US" sz="1425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03731" y="1707455"/>
            <a:ext cx="8109936" cy="1151241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部分白领缺乏理财意识，过度消费且缺乏规划，导致存款难以积累。即使收入和存款较高，也难以实现财富的有效增值。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100000"/>
          </a:blip>
          <a:srcRect/>
          <a:stretch>
            <a:fillRect/>
          </a:stretch>
        </p:blipFill>
        <p:spPr>
          <a:xfrm>
            <a:off x="8969009" y="1328023"/>
            <a:ext cx="2420771" cy="4888921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财富管理中面临的主要问题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03731" y="1268717"/>
            <a:ext cx="7146070" cy="44997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>
              <a:lnSpc>
                <a:spcPct val="77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理财意识薄弱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97335" y="3427906"/>
            <a:ext cx="8109936" cy="1151241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一些白领在投资过程中缺乏风险意识，盲目追求高收益而忽视潜在风险。这可能导致投资失败甚至损失惨重。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97335" y="2989168"/>
            <a:ext cx="7146070" cy="44997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>
              <a:lnSpc>
                <a:spcPct val="77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投资风险认知不足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90939" y="5118361"/>
            <a:ext cx="8109936" cy="1151241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白领在工作之余往往难以抽出足够的时间和精力进行财富管理。他们可能缺乏专业知识去深入研究市场动态和投资产品，也难以持续关注自己的投资组合表现。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90939" y="4679623"/>
            <a:ext cx="7146070" cy="44997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>
              <a:lnSpc>
                <a:spcPct val="77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时间与精力限制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789975" y="1912942"/>
            <a:ext cx="7405389" cy="1138956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l">
              <a:lnSpc>
                <a:spcPct val="100000"/>
              </a:lnSpc>
            </a:pPr>
            <a:r>
              <a:rPr lang="en-US" sz="8400" b="1">
                <a:solidFill>
                  <a:srgbClr val="58C6C9">
                    <a:alpha val="100000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02</a:t>
            </a:r>
            <a:endParaRPr lang="en-US" sz="8400" b="1">
              <a:solidFill>
                <a:srgbClr val="58C6C9">
                  <a:alpha val="100000"/>
                </a:srgb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789975" y="3281402"/>
            <a:ext cx="8612049" cy="2183945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rmAutofit/>
          </a:bodyPr>
          <a:lstStyle/>
          <a:p>
            <a:pPr algn="l">
              <a:lnSpc>
                <a:spcPct val="120000"/>
              </a:lnSpc>
            </a:pPr>
            <a:r>
              <a:rPr lang="en-US" sz="4500" b="1">
                <a:solidFill>
                  <a:srgbClr val="000000">
                    <a:alpha val="100000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白领财富管理的重要性</a:t>
            </a:r>
            <a:endParaRPr lang="en-US" sz="4500" b="1">
              <a:solidFill>
                <a:srgbClr val="000000">
                  <a:alpha val="100000"/>
                </a:srgb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462463" y="2088071"/>
            <a:ext cx="3267075" cy="3267075"/>
          </a:xfrm>
          <a:prstGeom prst="ellipse">
            <a:avLst/>
          </a:prstGeom>
          <a:ln w="57150">
            <a:solidFill>
              <a:schemeClr val="accent1"/>
            </a:solidFill>
            <a:prstDash val="solid"/>
          </a:ln>
        </p:spPr>
      </p:pic>
      <p:sp>
        <p:nvSpPr>
          <p:cNvPr id="3" name="TextBox 3"/>
          <p:cNvSpPr txBox="1"/>
          <p:nvPr/>
        </p:nvSpPr>
        <p:spPr>
          <a:xfrm>
            <a:off x="742971" y="2306715"/>
            <a:ext cx="3314231" cy="647995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增加消费能力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8059848" y="1716027"/>
            <a:ext cx="3794740" cy="1968111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财富管理不仅关乎物质层面，更有助于白领追求精神层面的满足，如旅游、文化娱乐等。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059848" y="1097369"/>
            <a:ext cx="3314231" cy="622955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>
              <a:lnSpc>
                <a:spcPct val="96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丰富精神生活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8059848" y="4019931"/>
            <a:ext cx="3314231" cy="547835"/>
          </a:xfrm>
          <a:prstGeom prst="rect">
            <a:avLst/>
          </a:prstGeom>
        </p:spPr>
        <p:txBody>
          <a:bodyPr vert="horz" wrap="square" lIns="114300" tIns="57150" rIns="114300" bIns="57150" rtlCol="0" anchor="b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优化生活环境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8059848" y="4565142"/>
            <a:ext cx="3794740" cy="1995832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良好的财富管理有助于白领改善居住环境，提升居住舒适度。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01071" y="2954711"/>
            <a:ext cx="3656131" cy="2115960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r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通过合理管理财富，白领可以更加自信地进行消费，提高生活品质。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提升生活质量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023" y="265328"/>
            <a:ext cx="11239500" cy="94297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保障未来财务安全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592974" y="2169076"/>
            <a:ext cx="3456116" cy="4146148"/>
          </a:xfrm>
          <a:prstGeom prst="roundRect">
            <a:avLst>
              <a:gd name="adj" fmla="val 7847"/>
            </a:avLst>
          </a:prstGeom>
          <a:noFill/>
          <a:ln w="12668">
            <a:solidFill>
              <a:schemeClr val="accent1">
                <a:alpha val="100000"/>
              </a:schemeClr>
            </a:solidFill>
            <a:prstDash val="solid"/>
          </a:ln>
        </p:spPr>
        <p:txBody>
          <a:bodyPr vert="horz" wrap="square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  <a:defRPr/>
            </a:pPr>
            <a:endParaRPr lang="en-US" sz="1100"/>
          </a:p>
        </p:txBody>
      </p:sp>
      <p:sp>
        <p:nvSpPr>
          <p:cNvPr id="4" name="TextBox 4"/>
          <p:cNvSpPr txBox="1"/>
          <p:nvPr/>
        </p:nvSpPr>
        <p:spPr>
          <a:xfrm>
            <a:off x="808710" y="2748604"/>
            <a:ext cx="3024645" cy="579431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应对突发事件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733628" y="3345379"/>
            <a:ext cx="3174808" cy="2713563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ctr">
              <a:lnSpc>
                <a:spcPct val="150000"/>
              </a:lnSpc>
              <a:spcBef>
                <a:spcPts val="375"/>
              </a:spcBef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通过储蓄、保险等手段，白领可以为自己和家人提供应对突发事件（如疾病、失业）的经济保障。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alphaModFix amt="100000"/>
          </a:blip>
          <a:srcRect l="16667" r="16667"/>
          <a:stretch>
            <a:fillRect/>
          </a:stretch>
        </p:blipFill>
        <p:spPr>
          <a:xfrm>
            <a:off x="1583319" y="1148842"/>
            <a:ext cx="1475427" cy="1475427"/>
          </a:xfrm>
          <a:prstGeom prst="ellipse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4495337" y="2169076"/>
            <a:ext cx="3456116" cy="4146148"/>
          </a:xfrm>
          <a:prstGeom prst="roundRect">
            <a:avLst>
              <a:gd name="adj" fmla="val 7847"/>
            </a:avLst>
          </a:prstGeom>
          <a:noFill/>
          <a:ln w="12668">
            <a:solidFill>
              <a:schemeClr val="accent1">
                <a:alpha val="100000"/>
              </a:schemeClr>
            </a:solidFill>
            <a:prstDash val="solid"/>
          </a:ln>
        </p:spPr>
        <p:txBody>
          <a:bodyPr vert="horz" wrap="square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  <a:defRPr/>
            </a:pPr>
            <a:endParaRPr lang="en-US" sz="1100"/>
          </a:p>
        </p:txBody>
      </p:sp>
      <p:sp>
        <p:nvSpPr>
          <p:cNvPr id="8" name="TextBox 8"/>
          <p:cNvSpPr txBox="1"/>
          <p:nvPr/>
        </p:nvSpPr>
        <p:spPr>
          <a:xfrm>
            <a:off x="4711072" y="2748604"/>
            <a:ext cx="3024645" cy="579431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规划养老金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635991" y="3345379"/>
            <a:ext cx="3174808" cy="2713563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ctr">
              <a:lnSpc>
                <a:spcPct val="150000"/>
              </a:lnSpc>
              <a:spcBef>
                <a:spcPts val="375"/>
              </a:spcBef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提前规划养老金，确保白领在退休后能够维持稳定的生活水平。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100000"/>
          </a:blip>
          <a:srcRect/>
          <a:stretch>
            <a:fillRect/>
          </a:stretch>
        </p:blipFill>
        <p:spPr>
          <a:xfrm>
            <a:off x="5485681" y="1148842"/>
            <a:ext cx="1475427" cy="1475427"/>
          </a:xfrm>
          <a:prstGeom prst="ellipse">
            <a:avLst/>
          </a:prstGeom>
        </p:spPr>
      </p:pic>
      <p:sp>
        <p:nvSpPr>
          <p:cNvPr id="11" name="AutoShape 11"/>
          <p:cNvSpPr/>
          <p:nvPr/>
        </p:nvSpPr>
        <p:spPr>
          <a:xfrm>
            <a:off x="8351496" y="2169076"/>
            <a:ext cx="3456116" cy="4146148"/>
          </a:xfrm>
          <a:prstGeom prst="roundRect">
            <a:avLst>
              <a:gd name="adj" fmla="val 7847"/>
            </a:avLst>
          </a:prstGeom>
          <a:noFill/>
          <a:ln w="12668">
            <a:solidFill>
              <a:schemeClr val="accent1">
                <a:alpha val="100000"/>
              </a:schemeClr>
            </a:solidFill>
            <a:prstDash val="solid"/>
          </a:ln>
        </p:spPr>
        <p:txBody>
          <a:bodyPr vert="horz" wrap="square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  <a:defRPr/>
            </a:pPr>
            <a:endParaRPr lang="en-US" sz="1100"/>
          </a:p>
        </p:txBody>
      </p:sp>
      <p:sp>
        <p:nvSpPr>
          <p:cNvPr id="12" name="TextBox 12"/>
          <p:cNvSpPr txBox="1"/>
          <p:nvPr/>
        </p:nvSpPr>
        <p:spPr>
          <a:xfrm>
            <a:off x="8567232" y="2748604"/>
            <a:ext cx="3024645" cy="579431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传承财富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8492150" y="3345379"/>
            <a:ext cx="3174808" cy="2713563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ctr">
              <a:lnSpc>
                <a:spcPct val="150000"/>
              </a:lnSpc>
              <a:spcBef>
                <a:spcPts val="375"/>
              </a:spcBef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合理的财富管理规划还有助于白领将财富传承给下一代。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alphaModFix amt="100000"/>
          </a:blip>
          <a:srcRect/>
          <a:stretch>
            <a:fillRect/>
          </a:stretch>
        </p:blipFill>
        <p:spPr>
          <a:xfrm>
            <a:off x="9341840" y="1148842"/>
            <a:ext cx="1475427" cy="1475427"/>
          </a:xfrm>
          <a:prstGeom prst="ellipse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E8F8F8"/>
      </a:lt1>
      <a:dk2>
        <a:srgbClr val="000000"/>
      </a:dk2>
      <a:lt2>
        <a:srgbClr val="D3E7E7"/>
      </a:lt2>
      <a:accent1>
        <a:srgbClr val="58C6C9"/>
      </a:accent1>
      <a:accent2>
        <a:srgbClr val="58C6C9"/>
      </a:accent2>
      <a:accent3>
        <a:srgbClr val="33A9AC"/>
      </a:accent3>
      <a:accent4>
        <a:srgbClr val="26BEC2"/>
      </a:accent4>
      <a:accent5>
        <a:srgbClr val="55B1B4"/>
      </a:accent5>
      <a:accent6>
        <a:srgbClr val="379A9C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3546</Words>
  <Application>WPS 演示</Application>
  <PresentationFormat>On-screen Show (4:3)</PresentationFormat>
  <Paragraphs>324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3" baseType="lpstr">
      <vt:lpstr>Arial</vt:lpstr>
      <vt:lpstr>宋体</vt:lpstr>
      <vt:lpstr>Wingdings</vt:lpstr>
      <vt:lpstr>Noto Sans SC</vt:lpstr>
      <vt:lpstr>Arial</vt:lpstr>
      <vt:lpstr>微软雅黑</vt:lpstr>
      <vt:lpstr>Arial Unicode MS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工作</cp:lastModifiedBy>
  <cp:revision>2</cp:revision>
  <dcterms:created xsi:type="dcterms:W3CDTF">2006-08-16T00:00:00Z</dcterms:created>
  <dcterms:modified xsi:type="dcterms:W3CDTF">2025-04-09T07:01:36Z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0E63C2FC026844AB8EF7EA0C27D39B16_12</vt:lpwstr>
  </property>
  <property fmtid="{D5CDD505-2E9C-101B-9397-08002B2CF9AE}" pid="3" name="KSOProductBuildVer">
    <vt:lpwstr>2052-12.1.0.20784</vt:lpwstr>
  </property>
</Properties>
</file>