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sldIdLst>
    <p:sldId id="283" r:id="rId5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" initials="l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8"/>
        <p:guide pos="38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000000"/>
                </a:solidFill>
              </a:rPr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A9E98-0D32-46F2-9D27-2A10CE0CD3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2D9E-3552-4004-A8DC-0FB6D2507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B67604-1E1E-8B4F-A469-EFFA4C8B7D6B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FE32A9-16ED-394C-94B3-8B5FC14E3C7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BE7E4B-9504-F142-A29D-EF25D389BD0F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0"/>
            <a:ext cx="93472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256367" y="1484313"/>
            <a:ext cx="9347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4BF464-66DD-D64F-A14B-04F607F40AC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D309D9-8FDB-9F46-89FE-A720DB6F4E9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E31F1F-CEB1-6A4F-B2C3-4ACE3CAF7B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6D1813-BBFC-B148-BCA8-5A8F5A61B70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38ED0C-6624-904E-B78C-08634514C3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61517F-4FE0-0E41-9AED-594DABFD4BF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F7461-E02B-B94F-8E9C-CB6EFF9D218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283CB4-0394-8345-8833-5874FD2FF2C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D8563-CAB7-BE4D-A92A-E728A2D2410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A9E12A-B435-A740-B7EC-969B945D343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B0DFDA-2239-DB4F-A582-17E0E3F3B04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82CB6-E3E5-A14A-9F6B-9932CCEF041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5D4C19-8429-F349-90A7-4B59EC48931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C968EF-95D9-0C48-9376-B9987514DB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070327-BF36-A549-AAB3-F55B569DDF1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78FB2-E5F6-D74F-B626-46D915634D3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AB77B3-FD1C-6B47-8774-637CA9C63A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47E859-6F0A-3C4C-94A7-82D24BDF845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BC815B-ABEE-2E4B-B39E-B5880150A9C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F0FE84-EB9F-4F46-B31F-29B294E6E2C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91E7FC-A7D9-3F49-958F-27F575418E0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7D902-A72D-994F-B2EB-9FB8B686B6E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124ECF-8BD2-FD4D-86DA-FB7A67BB8ED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49275"/>
            <a:ext cx="2743200" cy="5576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5"/>
            <a:ext cx="8026400" cy="5576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1C9594-AA9C-F347-B5AC-D92D721451D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1667E9-CC13-AC4E-AA95-15E12429D77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0"/>
            <a:ext cx="93472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256367" y="1484313"/>
            <a:ext cx="9347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B7A33A-DC6F-7949-9AE1-24FCA2BD7FE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6095D2-3834-384E-80EB-5770AEA3F47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2"/>
          <p:cNvPicPr>
            <a:picLocks noChangeAspect="1"/>
          </p:cNvPicPr>
          <p:nvPr userDrawn="1"/>
        </p:nvPicPr>
        <p:blipFill>
          <a:blip r:embed="rId2"/>
          <a:srcRect l="3214" r="5476" b="17169"/>
          <a:stretch>
            <a:fillRect/>
          </a:stretch>
        </p:blipFill>
        <p:spPr>
          <a:xfrm>
            <a:off x="0" y="1654175"/>
            <a:ext cx="12192000" cy="520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43203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2956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648107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9000555" y="3313436"/>
            <a:ext cx="1390620" cy="1194142"/>
          </a:xfrm>
          <a:custGeom>
            <a:avLst/>
            <a:gdLst>
              <a:gd name="connsiteX0" fmla="*/ 298536 w 1390620"/>
              <a:gd name="connsiteY0" fmla="*/ 0 h 1194142"/>
              <a:gd name="connsiteX1" fmla="*/ 1092085 w 1390620"/>
              <a:gd name="connsiteY1" fmla="*/ 0 h 1194142"/>
              <a:gd name="connsiteX2" fmla="*/ 1390620 w 1390620"/>
              <a:gd name="connsiteY2" fmla="*/ 597071 h 1194142"/>
              <a:gd name="connsiteX3" fmla="*/ 1092085 w 1390620"/>
              <a:gd name="connsiteY3" fmla="*/ 1194142 h 1194142"/>
              <a:gd name="connsiteX4" fmla="*/ 298536 w 1390620"/>
              <a:gd name="connsiteY4" fmla="*/ 1194142 h 1194142"/>
              <a:gd name="connsiteX5" fmla="*/ 0 w 1390620"/>
              <a:gd name="connsiteY5" fmla="*/ 597071 h 11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620" h="1194142">
                <a:moveTo>
                  <a:pt x="298536" y="0"/>
                </a:moveTo>
                <a:lnTo>
                  <a:pt x="1092085" y="0"/>
                </a:lnTo>
                <a:lnTo>
                  <a:pt x="1390620" y="597071"/>
                </a:lnTo>
                <a:lnTo>
                  <a:pt x="1092085" y="1194142"/>
                </a:lnTo>
                <a:lnTo>
                  <a:pt x="298536" y="1194142"/>
                </a:lnTo>
                <a:lnTo>
                  <a:pt x="0" y="597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" y="1810259"/>
            <a:ext cx="4550500" cy="3595494"/>
          </a:xfrm>
          <a:custGeom>
            <a:avLst/>
            <a:gdLst>
              <a:gd name="connsiteX0" fmla="*/ 0 w 4550500"/>
              <a:gd name="connsiteY0" fmla="*/ 0 h 3595494"/>
              <a:gd name="connsiteX1" fmla="*/ 4550500 w 4550500"/>
              <a:gd name="connsiteY1" fmla="*/ 0 h 3595494"/>
              <a:gd name="connsiteX2" fmla="*/ 4550500 w 4550500"/>
              <a:gd name="connsiteY2" fmla="*/ 3595494 h 3595494"/>
              <a:gd name="connsiteX3" fmla="*/ 0 w 4550500"/>
              <a:gd name="connsiteY3" fmla="*/ 3595494 h 359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0500" h="3595494">
                <a:moveTo>
                  <a:pt x="0" y="0"/>
                </a:moveTo>
                <a:lnTo>
                  <a:pt x="4550500" y="0"/>
                </a:lnTo>
                <a:lnTo>
                  <a:pt x="4550500" y="3595494"/>
                </a:lnTo>
                <a:lnTo>
                  <a:pt x="0" y="35954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599091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570523" y="3631628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41957" y="1810265"/>
            <a:ext cx="1922847" cy="1774131"/>
          </a:xfrm>
          <a:custGeom>
            <a:avLst/>
            <a:gdLst>
              <a:gd name="connsiteX0" fmla="*/ 0 w 1922847"/>
              <a:gd name="connsiteY0" fmla="*/ 0 h 1774131"/>
              <a:gd name="connsiteX1" fmla="*/ 1922847 w 1922847"/>
              <a:gd name="connsiteY1" fmla="*/ 0 h 1774131"/>
              <a:gd name="connsiteX2" fmla="*/ 1922847 w 1922847"/>
              <a:gd name="connsiteY2" fmla="*/ 1774131 h 1774131"/>
              <a:gd name="connsiteX3" fmla="*/ 0 w 1922847"/>
              <a:gd name="connsiteY3" fmla="*/ 1774131 h 17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847" h="1774131">
                <a:moveTo>
                  <a:pt x="0" y="0"/>
                </a:moveTo>
                <a:lnTo>
                  <a:pt x="1922847" y="0"/>
                </a:lnTo>
                <a:lnTo>
                  <a:pt x="1922847" y="1774131"/>
                </a:lnTo>
                <a:lnTo>
                  <a:pt x="0" y="1774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62943" y="1583031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7471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217797" y="3824293"/>
            <a:ext cx="3099495" cy="1901537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6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6987F-C396-2F4C-9B28-5C0FF8352E1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6" charset="0"/>
                <a:ea typeface="微软雅黑" panose="020B0503020204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6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705D79-C621-DA49-95CD-DDE5A0344EE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D087AB-9E55-1E47-ADDD-64D218103964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B85DCA-22FA-4045-8E73-E57AD32FF682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0AFA66-4E85-5D43-917D-E8CF3884BC70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3C6FE-FB4E-2245-BF5F-759BD3916F7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66602-23EB-EF46-848B-2595EF275649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160E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24AB0CB-7C70-2241-8B96-2BD591BF444A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897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3897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549FAD-147E-AC41-A6CF-E661CFE1AE7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矩形 6"/>
          <p:cNvSpPr>
            <a:spLocks noChangeArrowheads="1"/>
          </p:cNvSpPr>
          <p:nvPr/>
        </p:nvSpPr>
        <p:spPr bwMode="auto">
          <a:xfrm>
            <a:off x="0" y="6286500"/>
            <a:ext cx="12192000" cy="576263"/>
          </a:xfrm>
          <a:prstGeom prst="rect">
            <a:avLst/>
          </a:prstGeom>
          <a:solidFill>
            <a:srgbClr val="992A28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392" name="文本框 17"/>
          <p:cNvSpPr>
            <a:spLocks noChangeArrowheads="1"/>
          </p:cNvSpPr>
          <p:nvPr/>
        </p:nvSpPr>
        <p:spPr bwMode="auto">
          <a:xfrm>
            <a:off x="7708900" y="6438900"/>
            <a:ext cx="432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浙江金融职业学院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r" eaLnBrk="1" hangingPunct="1"/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89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8979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8979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8979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8979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/>
      <p:bldP spid="6389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638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89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89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微软雅黑" panose="020B050302020402020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160E"/>
        </a:buClr>
        <a:buFont typeface="Wingdings" panose="05000000000000000000" pitchFamily="2" charset="2"/>
        <a:buChar char="Ø"/>
        <a:defRPr sz="3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3107" name="Rectangle 102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3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5D035-6358-FE47-9E6D-73333DB41D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3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3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DC766C-3AF8-E542-9B17-28C88E9529C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1039"/>
          <p:cNvSpPr>
            <a:spLocks noChangeArrowheads="1"/>
          </p:cNvSpPr>
          <p:nvPr/>
        </p:nvSpPr>
        <p:spPr bwMode="gray">
          <a:xfrm>
            <a:off x="0" y="6477000"/>
            <a:ext cx="12192000" cy="407988"/>
          </a:xfrm>
          <a:prstGeom prst="rect">
            <a:avLst/>
          </a:prstGeom>
          <a:solidFill>
            <a:srgbClr val="008000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015" name="Group 1040"/>
          <p:cNvGrpSpPr/>
          <p:nvPr userDrawn="1"/>
        </p:nvGrpSpPr>
        <p:grpSpPr>
          <a:xfrm>
            <a:off x="304800" y="5867400"/>
            <a:ext cx="914400" cy="757238"/>
            <a:chOff x="158" y="3612"/>
            <a:chExt cx="545" cy="605"/>
          </a:xfrm>
        </p:grpSpPr>
        <p:grpSp>
          <p:nvGrpSpPr>
            <p:cNvPr id="43021" name="Group 1041"/>
            <p:cNvGrpSpPr/>
            <p:nvPr userDrawn="1"/>
          </p:nvGrpSpPr>
          <p:grpSpPr>
            <a:xfrm>
              <a:off x="158" y="3612"/>
              <a:ext cx="545" cy="589"/>
              <a:chOff x="68" y="3475"/>
              <a:chExt cx="635" cy="680"/>
            </a:xfrm>
          </p:grpSpPr>
          <p:sp>
            <p:nvSpPr>
              <p:cNvPr id="1041" name="Oval 1042"/>
              <p:cNvSpPr>
                <a:spLocks noChangeArrowheads="1"/>
              </p:cNvSpPr>
              <p:nvPr/>
            </p:nvSpPr>
            <p:spPr bwMode="gray">
              <a:xfrm>
                <a:off x="68" y="3657"/>
                <a:ext cx="157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2" name="Oval 1043"/>
              <p:cNvSpPr>
                <a:spLocks noChangeArrowheads="1"/>
              </p:cNvSpPr>
              <p:nvPr/>
            </p:nvSpPr>
            <p:spPr bwMode="gray">
              <a:xfrm>
                <a:off x="249" y="3475"/>
                <a:ext cx="272" cy="678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3" name="Oval 1044"/>
              <p:cNvSpPr>
                <a:spLocks noChangeArrowheads="1"/>
              </p:cNvSpPr>
              <p:nvPr/>
            </p:nvSpPr>
            <p:spPr bwMode="gray">
              <a:xfrm>
                <a:off x="546" y="3657"/>
                <a:ext cx="157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3022" name="Freeform 1045"/>
            <p:cNvSpPr/>
            <p:nvPr userDrawn="1"/>
          </p:nvSpPr>
          <p:spPr>
            <a:xfrm>
              <a:off x="381" y="3929"/>
              <a:ext cx="112" cy="2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169"/>
                </a:cxn>
                <a:cxn ang="0">
                  <a:pos x="50" y="272"/>
                </a:cxn>
                <a:cxn ang="0">
                  <a:pos x="75" y="265"/>
                </a:cxn>
                <a:cxn ang="0">
                  <a:pos x="66" y="187"/>
                </a:cxn>
                <a:cxn ang="0">
                  <a:pos x="111" y="52"/>
                </a:cxn>
                <a:cxn ang="0">
                  <a:pos x="57" y="145"/>
                </a:cxn>
                <a:cxn ang="0">
                  <a:pos x="4" y="0"/>
                </a:cxn>
              </a:cxnLst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3" name="Freeform 1046"/>
            <p:cNvSpPr/>
            <p:nvPr userDrawn="1"/>
          </p:nvSpPr>
          <p:spPr>
            <a:xfrm>
              <a:off x="597" y="3992"/>
              <a:ext cx="67" cy="19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3024" name="Freeform 1047"/>
            <p:cNvSpPr/>
            <p:nvPr userDrawn="1"/>
          </p:nvSpPr>
          <p:spPr>
            <a:xfrm>
              <a:off x="204" y="4029"/>
              <a:ext cx="50" cy="168"/>
            </a:xfrm>
            <a:custGeom>
              <a:avLst/>
              <a:gdLst/>
              <a:ahLst/>
              <a:cxnLst>
                <a:cxn ang="0">
                  <a:pos x="1" y="41"/>
                </a:cxn>
                <a:cxn ang="0">
                  <a:pos x="1" y="87"/>
                </a:cxn>
                <a:cxn ang="0">
                  <a:pos x="1" y="157"/>
                </a:cxn>
                <a:cxn ang="0">
                  <a:pos x="1" y="152"/>
                </a:cxn>
                <a:cxn ang="0">
                  <a:pos x="1" y="99"/>
                </a:cxn>
                <a:cxn ang="0">
                  <a:pos x="1" y="7"/>
                </a:cxn>
                <a:cxn ang="0">
                  <a:pos x="1" y="56"/>
                </a:cxn>
                <a:cxn ang="0">
                  <a:pos x="1" y="41"/>
                </a:cxn>
              </a:cxnLst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2" name="Text Box 1048"/>
          <p:cNvSpPr txBox="1">
            <a:spLocks noChangeArrowheads="1"/>
          </p:cNvSpPr>
          <p:nvPr/>
        </p:nvSpPr>
        <p:spPr bwMode="auto">
          <a:xfrm>
            <a:off x="4064000" y="6521450"/>
            <a:ext cx="406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华文行楷" panose="02010800040101010101" pitchFamily="6" charset="-122"/>
              </a:rPr>
              <a:t>浙江金融职业学院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华文行楷" panose="02010800040101010101" pitchFamily="6" charset="-122"/>
            </a:endParaRPr>
          </a:p>
        </p:txBody>
      </p:sp>
      <p:sp>
        <p:nvSpPr>
          <p:cNvPr id="1033" name="Rectangle 1050"/>
          <p:cNvSpPr>
            <a:spLocks noChangeArrowheads="1"/>
          </p:cNvSpPr>
          <p:nvPr/>
        </p:nvSpPr>
        <p:spPr bwMode="ltGray">
          <a:xfrm>
            <a:off x="914400" y="990600"/>
            <a:ext cx="490538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Rectangle 1051"/>
          <p:cNvSpPr>
            <a:spLocks noChangeArrowheads="1"/>
          </p:cNvSpPr>
          <p:nvPr/>
        </p:nvSpPr>
        <p:spPr bwMode="gray">
          <a:xfrm>
            <a:off x="1016000" y="838200"/>
            <a:ext cx="1016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5" name="Rectangle 1052"/>
          <p:cNvSpPr>
            <a:spLocks noChangeArrowheads="1"/>
          </p:cNvSpPr>
          <p:nvPr/>
        </p:nvSpPr>
        <p:spPr bwMode="gray">
          <a:xfrm>
            <a:off x="711200" y="1295400"/>
            <a:ext cx="1096803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3133" name="Rectangle 1053"/>
          <p:cNvSpPr>
            <a:spLocks noGrp="1"/>
          </p:cNvSpPr>
          <p:nvPr>
            <p:ph type="title"/>
          </p:nvPr>
        </p:nvSpPr>
        <p:spPr>
          <a:xfrm>
            <a:off x="1871663" y="549275"/>
            <a:ext cx="9032875" cy="706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10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310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310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0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310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310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310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310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310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310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310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310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10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310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310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303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31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303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31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303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31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303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31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indefinite" fill="hold">
                          <p:stCondLst>
                            <p:cond delay="0"/>
                          </p:stCondLst>
                        </p:cTn>
                        <p:tgtEl>
                          <p:spTgt spid="303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310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3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3133" grpId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微软雅黑" panose="020B050302020402020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kumimoji="1" sz="3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kumimoji="1" sz="28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rcRect b="200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微软雅黑" panose="020B0503020204020204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6" charset="0"/>
          <a:ea typeface="微软雅黑" panose="020B0503020204020204" charset="-122"/>
          <a:cs typeface="微软雅黑" panose="020B050302020402020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image" Target="../media/image9.jpe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.xml"/><Relationship Id="rId4" Type="http://schemas.openxmlformats.org/officeDocument/2006/relationships/image" Target="../media/image9.jpe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61.xml"/><Relationship Id="rId15" Type="http://schemas.openxmlformats.org/officeDocument/2006/relationships/image" Target="../media/image10.png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3.xml"/><Relationship Id="rId4" Type="http://schemas.openxmlformats.org/officeDocument/2006/relationships/hyperlink" Target="http://mp.weixin.qq.com/s/r-FtrjjwZ6egA4PJ1eefbA" TargetMode="Externa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hyperlink" Target="https://mp.weixin.qq.com/s/BMM249JrYEZYBbDEsVG-tw" TargetMode="Externa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image" Target="../media/image8.jpe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.xml"/><Relationship Id="rId4" Type="http://schemas.openxmlformats.org/officeDocument/2006/relationships/image" Target="../media/image9.jpe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.xml"/><Relationship Id="rId4" Type="http://schemas.openxmlformats.org/officeDocument/2006/relationships/image" Target="../media/image9.jpe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.xml"/><Relationship Id="rId4" Type="http://schemas.openxmlformats.org/officeDocument/2006/relationships/image" Target="../media/image9.jpe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.xml"/><Relationship Id="rId4" Type="http://schemas.openxmlformats.org/officeDocument/2006/relationships/image" Target="../media/image9.jpe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任意多边形 11"/>
          <p:cNvSpPr/>
          <p:nvPr/>
        </p:nvSpPr>
        <p:spPr>
          <a:xfrm>
            <a:off x="977900" y="1179513"/>
            <a:ext cx="1435100" cy="2757488"/>
          </a:xfrm>
          <a:custGeom>
            <a:avLst/>
            <a:gdLst>
              <a:gd name="connsiteX0" fmla="*/ 0 w 1435100"/>
              <a:gd name="connsiteY0" fmla="*/ 0 h 2757487"/>
              <a:gd name="connsiteX1" fmla="*/ 1435100 w 1435100"/>
              <a:gd name="connsiteY1" fmla="*/ 0 h 2757487"/>
              <a:gd name="connsiteX2" fmla="*/ 1435100 w 1435100"/>
              <a:gd name="connsiteY2" fmla="*/ 496887 h 2757487"/>
              <a:gd name="connsiteX3" fmla="*/ 1352094 w 1435100"/>
              <a:gd name="connsiteY3" fmla="*/ 496887 h 2757487"/>
              <a:gd name="connsiteX4" fmla="*/ 1352094 w 1435100"/>
              <a:gd name="connsiteY4" fmla="*/ 83006 h 2757487"/>
              <a:gd name="connsiteX5" fmla="*/ 83006 w 1435100"/>
              <a:gd name="connsiteY5" fmla="*/ 83006 h 2757487"/>
              <a:gd name="connsiteX6" fmla="*/ 83006 w 1435100"/>
              <a:gd name="connsiteY6" fmla="*/ 2674481 h 2757487"/>
              <a:gd name="connsiteX7" fmla="*/ 1352094 w 1435100"/>
              <a:gd name="connsiteY7" fmla="*/ 2674481 h 2757487"/>
              <a:gd name="connsiteX8" fmla="*/ 1352094 w 1435100"/>
              <a:gd name="connsiteY8" fmla="*/ 2260540 h 2757487"/>
              <a:gd name="connsiteX9" fmla="*/ 1435100 w 1435100"/>
              <a:gd name="connsiteY9" fmla="*/ 2260540 h 2757487"/>
              <a:gd name="connsiteX10" fmla="*/ 1435100 w 1435100"/>
              <a:gd name="connsiteY10" fmla="*/ 2757487 h 2757487"/>
              <a:gd name="connsiteX11" fmla="*/ 0 w 1435100"/>
              <a:gd name="connsiteY11" fmla="*/ 2757487 h 275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5100" h="2757487">
                <a:moveTo>
                  <a:pt x="0" y="0"/>
                </a:moveTo>
                <a:lnTo>
                  <a:pt x="1435100" y="0"/>
                </a:lnTo>
                <a:lnTo>
                  <a:pt x="1435100" y="496887"/>
                </a:lnTo>
                <a:lnTo>
                  <a:pt x="1352094" y="496887"/>
                </a:lnTo>
                <a:lnTo>
                  <a:pt x="1352094" y="83006"/>
                </a:lnTo>
                <a:lnTo>
                  <a:pt x="83006" y="83006"/>
                </a:lnTo>
                <a:lnTo>
                  <a:pt x="83006" y="2674481"/>
                </a:lnTo>
                <a:lnTo>
                  <a:pt x="1352094" y="2674481"/>
                </a:lnTo>
                <a:lnTo>
                  <a:pt x="1352094" y="2260540"/>
                </a:lnTo>
                <a:lnTo>
                  <a:pt x="1435100" y="2260540"/>
                </a:lnTo>
                <a:lnTo>
                  <a:pt x="1435100" y="2757487"/>
                </a:lnTo>
                <a:lnTo>
                  <a:pt x="0" y="275748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118" y="1816163"/>
            <a:ext cx="48013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当家理财</a:t>
            </a:r>
            <a:r>
              <a:rPr kumimoji="0" lang="en-US" altLang="zh-CN" sz="6000" b="1" kern="1200" cap="none" spc="0" normalizeH="0" baseline="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kumimoji="0" lang="zh-CN" altLang="en-US" sz="6000" b="1" kern="1200" cap="none" spc="0" normalizeH="0" baseline="0" noProof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2868612" y="3484564"/>
            <a:ext cx="3378201" cy="417850"/>
            <a:chOff x="8931238" y="4779394"/>
            <a:chExt cx="2649985" cy="418511"/>
          </a:xfrm>
        </p:grpSpPr>
        <p:sp>
          <p:nvSpPr>
            <p:cNvPr id="14" name="文本框 13"/>
            <p:cNvSpPr txBox="1"/>
            <p:nvPr/>
          </p:nvSpPr>
          <p:spPr>
            <a:xfrm>
              <a:off x="9270999" y="4798494"/>
              <a:ext cx="2310224" cy="3994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女性理财</a:t>
              </a:r>
              <a:r>
                <a:rPr kumimoji="0" lang="en-US" altLang="zh-CN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kumimoji="0" lang="zh-CN" altLang="en-US" sz="2000" b="1" kern="1200" cap="none" spc="0" normalizeH="0" baseline="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课程团队</a:t>
              </a:r>
              <a:endParaRPr kumimoji="0" lang="zh-CN" altLang="en-US" sz="2000" b="1" kern="1200" cap="none" spc="0" normalizeH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rot="2700000">
              <a:off x="8931484" y="4779149"/>
              <a:ext cx="376832" cy="3773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4"/>
            <p:cNvSpPr/>
            <p:nvPr/>
          </p:nvSpPr>
          <p:spPr>
            <a:xfrm>
              <a:off x="9033353" y="4871614"/>
              <a:ext cx="173095" cy="192391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0155" y="170180"/>
            <a:ext cx="1857600" cy="1857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410460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购买保险的话，可以在线下的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保险公司、银行网点</a:t>
            </a:r>
            <a:r>
              <a:rPr lang="en-US" altLang="zh-CN" dirty="0">
                <a:sym typeface="+mn-ea"/>
              </a:rPr>
              <a:t>等进行购买，也可以在网上进行购买。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目前网上售卖保险的主要有：保险公司自建网站、独立的保险网站、理财平台。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慧择保险网：http://www.huize.com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大家保：http://www.dajiabao.com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比较知名的第三方保险电子商务平台，可以选择的保险种类比较齐全。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还有一些理财平台，也提供保险销售服务。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第三方理财平台：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蚂蚁财富、京东金融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52571" y="1043550"/>
            <a:ext cx="7886700" cy="55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保险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186305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新闻资讯的话，大家可以下载五大门户网站的APP，推送消息很及时。专业点的，可以查看：</a:t>
            </a:r>
            <a:r>
              <a:rPr lang="zh-CN" altLang="en-US" dirty="0">
                <a:sym typeface="+mn-ea"/>
              </a:rPr>
              <a:t>（腾讯、新浪、网易、搜狐、凤凰网）</a:t>
            </a:r>
            <a:endParaRPr lang="zh-CN" altLang="en-US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每日经济新闻：http://www.nbd.com.cn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财经网：http://www.caijing.com.cn/?ifeng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华尔街新闻：https://wallstreetcn.com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关于记账软件，大家可以下载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随手记、time记账</a:t>
            </a:r>
            <a:r>
              <a:rPr lang="en-US" altLang="zh-CN" dirty="0">
                <a:sym typeface="+mn-ea"/>
              </a:rPr>
              <a:t>等APP，也可以到一些理财社区和理财达人学习学习。</a:t>
            </a:r>
            <a:endParaRPr lang="en-US" altLang="zh-CN" dirty="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903095" y="1043305"/>
            <a:ext cx="8136255" cy="5537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财经资讯、社区、记账等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1894047" y="3327083"/>
            <a:ext cx="8491060" cy="47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50232" y="1936115"/>
            <a:ext cx="8491061" cy="12774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chemeClr val="accent6"/>
                </a:solidFill>
                <a:latin typeface="字体管家糖果" panose="00020600040101010101" charset="-122"/>
                <a:ea typeface="字体管家糖果" panose="00020600040101010101" charset="-122"/>
              </a:rPr>
              <a:t>2.</a:t>
            </a:r>
            <a:r>
              <a:rPr lang="zh-CN" altLang="en-US" sz="5400" dirty="0">
                <a:solidFill>
                  <a:schemeClr val="accent6"/>
                </a:solidFill>
                <a:latin typeface="字体管家糖果" panose="00020600040101010101" charset="-122"/>
                <a:ea typeface="字体管家糖果" panose="00020600040101010101" charset="-122"/>
              </a:rPr>
              <a:t>职场女性的理财要点</a:t>
            </a:r>
            <a:endParaRPr lang="zh-CN" altLang="en-US" sz="5400" dirty="0">
              <a:solidFill>
                <a:schemeClr val="accent6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894205" y="3439160"/>
            <a:ext cx="8491220" cy="17106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职场女性的特点？</a:t>
            </a:r>
            <a:endParaRPr lang="zh-CN" altLang="en-US" sz="3200" dirty="0">
              <a:solidFill>
                <a:schemeClr val="tx1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2646997" y="2299796"/>
            <a:ext cx="6708458" cy="1050622"/>
          </a:xfrm>
          <a:custGeom>
            <a:avLst/>
            <a:gdLst>
              <a:gd name="connsiteX0" fmla="*/ 0 w 14086"/>
              <a:gd name="connsiteY0" fmla="*/ 1373 h 2206"/>
              <a:gd name="connsiteX1" fmla="*/ 1709 w 14086"/>
              <a:gd name="connsiteY1" fmla="*/ 475 h 2206"/>
              <a:gd name="connsiteX2" fmla="*/ 4272 w 14086"/>
              <a:gd name="connsiteY2" fmla="*/ 2030 h 2206"/>
              <a:gd name="connsiteX3" fmla="*/ 8851 w 14086"/>
              <a:gd name="connsiteY3" fmla="*/ 15 h 2206"/>
              <a:gd name="connsiteX4" fmla="*/ 12027 w 14086"/>
              <a:gd name="connsiteY4" fmla="*/ 1242 h 2206"/>
              <a:gd name="connsiteX5" fmla="*/ 14086 w 14086"/>
              <a:gd name="connsiteY5" fmla="*/ 2206 h 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6" h="2206">
                <a:moveTo>
                  <a:pt x="0" y="1373"/>
                </a:moveTo>
                <a:cubicBezTo>
                  <a:pt x="291" y="1162"/>
                  <a:pt x="855" y="344"/>
                  <a:pt x="1709" y="475"/>
                </a:cubicBezTo>
                <a:cubicBezTo>
                  <a:pt x="2563" y="606"/>
                  <a:pt x="3115" y="2017"/>
                  <a:pt x="4272" y="2030"/>
                </a:cubicBezTo>
                <a:cubicBezTo>
                  <a:pt x="5429" y="2043"/>
                  <a:pt x="8111" y="-204"/>
                  <a:pt x="8851" y="15"/>
                </a:cubicBezTo>
                <a:cubicBezTo>
                  <a:pt x="9591" y="234"/>
                  <a:pt x="10980" y="804"/>
                  <a:pt x="12027" y="1242"/>
                </a:cubicBezTo>
                <a:cubicBezTo>
                  <a:pt x="13074" y="1680"/>
                  <a:pt x="13738" y="2038"/>
                  <a:pt x="14086" y="2206"/>
                </a:cubicBezTo>
              </a:path>
            </a:pathLst>
          </a:custGeom>
          <a:noFill/>
          <a:ln>
            <a:solidFill>
              <a:srgbClr val="578B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 rot="3732786">
            <a:off x="3070384" y="2194402"/>
            <a:ext cx="390049" cy="706279"/>
            <a:chOff x="3798888" y="2143125"/>
            <a:chExt cx="450850" cy="841375"/>
          </a:xfrm>
          <a:solidFill>
            <a:srgbClr val="578B18"/>
          </a:solidFill>
        </p:grpSpPr>
        <p:sp>
          <p:nvSpPr>
            <p:cNvPr id="23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3"/>
            </p:custDataLst>
          </p:nvPr>
        </p:nvGrpSpPr>
        <p:grpSpPr>
          <a:xfrm rot="17867211" flipV="1">
            <a:off x="4314825" y="2664936"/>
            <a:ext cx="581025" cy="1052513"/>
            <a:chOff x="3798888" y="2143125"/>
            <a:chExt cx="450850" cy="841375"/>
          </a:xfrm>
          <a:solidFill>
            <a:srgbClr val="BADA5C"/>
          </a:solidFill>
        </p:grpSpPr>
        <p:sp>
          <p:nvSpPr>
            <p:cNvPr id="43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4"/>
            </p:custDataLst>
          </p:nvPr>
        </p:nvGrpSpPr>
        <p:grpSpPr>
          <a:xfrm rot="3972787">
            <a:off x="6148864" y="1726724"/>
            <a:ext cx="807720" cy="1463993"/>
            <a:chOff x="3798888" y="2143125"/>
            <a:chExt cx="450850" cy="841375"/>
          </a:xfrm>
          <a:solidFill>
            <a:srgbClr val="578B18"/>
          </a:solidFill>
        </p:grpSpPr>
        <p:sp>
          <p:nvSpPr>
            <p:cNvPr id="12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 rot="17687211" flipV="1">
            <a:off x="8227219" y="2303462"/>
            <a:ext cx="807720" cy="1463993"/>
            <a:chOff x="3798888" y="2143125"/>
            <a:chExt cx="450850" cy="841375"/>
          </a:xfrm>
          <a:solidFill>
            <a:srgbClr val="BADA5C"/>
          </a:solidFill>
        </p:grpSpPr>
        <p:sp>
          <p:nvSpPr>
            <p:cNvPr id="20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文本框 6"/>
          <p:cNvSpPr txBox="1"/>
          <p:nvPr>
            <p:custDataLst>
              <p:tags r:id="rId6"/>
            </p:custDataLst>
          </p:nvPr>
        </p:nvSpPr>
        <p:spPr>
          <a:xfrm>
            <a:off x="1774144" y="3072130"/>
            <a:ext cx="1809750" cy="4616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据统计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7"/>
          <p:cNvSpPr txBox="1"/>
          <p:nvPr>
            <p:custDataLst>
              <p:tags r:id="rId7"/>
            </p:custDataLst>
          </p:nvPr>
        </p:nvSpPr>
        <p:spPr>
          <a:xfrm>
            <a:off x="3827414" y="2351317"/>
            <a:ext cx="1928813" cy="4616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8"/>
          <p:cNvSpPr txBox="1"/>
          <p:nvPr>
            <p:custDataLst>
              <p:tags r:id="rId8"/>
            </p:custDataLst>
          </p:nvPr>
        </p:nvSpPr>
        <p:spPr>
          <a:xfrm>
            <a:off x="3884930" y="1367790"/>
            <a:ext cx="2031365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我也不知道怎么回事，钱就没了</a:t>
            </a:r>
            <a:endParaRPr lang="zh-CN" altLang="da-DK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6"/>
          <p:cNvSpPr txBox="1"/>
          <p:nvPr>
            <p:custDataLst>
              <p:tags r:id="rId9"/>
            </p:custDataLst>
          </p:nvPr>
        </p:nvSpPr>
        <p:spPr>
          <a:xfrm>
            <a:off x="5917819" y="3097372"/>
            <a:ext cx="1809750" cy="4616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30%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150"/>
          <p:cNvSpPr txBox="1"/>
          <p:nvPr>
            <p:custDataLst>
              <p:tags r:id="rId10"/>
            </p:custDataLst>
          </p:nvPr>
        </p:nvSpPr>
        <p:spPr>
          <a:xfrm>
            <a:off x="5916295" y="3556000"/>
            <a:ext cx="1813560" cy="441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花的多，挣得多</a:t>
            </a:r>
            <a:endParaRPr lang="zh-CN" altLang="da-DK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7"/>
          <p:cNvSpPr txBox="1"/>
          <p:nvPr>
            <p:custDataLst>
              <p:tags r:id="rId11"/>
            </p:custDataLst>
          </p:nvPr>
        </p:nvSpPr>
        <p:spPr>
          <a:xfrm>
            <a:off x="8241337" y="2265925"/>
            <a:ext cx="1928813" cy="4616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10%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8"/>
          <p:cNvSpPr txBox="1"/>
          <p:nvPr>
            <p:custDataLst>
              <p:tags r:id="rId12"/>
            </p:custDataLst>
          </p:nvPr>
        </p:nvSpPr>
        <p:spPr>
          <a:xfrm>
            <a:off x="8298815" y="1912620"/>
            <a:ext cx="1813560" cy="3492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钱够花</a:t>
            </a:r>
            <a:endParaRPr lang="zh-CN" altLang="da-DK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矩形 51"/>
          <p:cNvSpPr/>
          <p:nvPr>
            <p:custDataLst>
              <p:tags r:id="rId13"/>
            </p:custDataLst>
          </p:nvPr>
        </p:nvSpPr>
        <p:spPr>
          <a:xfrm>
            <a:off x="152082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14"/>
            </p:custDataLst>
          </p:nvPr>
        </p:nvSpPr>
        <p:spPr>
          <a:xfrm>
            <a:off x="1661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5970" y="4702175"/>
            <a:ext cx="2477770" cy="185928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8928" y="1828801"/>
            <a:ext cx="7554144" cy="2676048"/>
            <a:chOff x="1233488" y="1994535"/>
            <a:chExt cx="6618446" cy="2344579"/>
          </a:xfrm>
        </p:grpSpPr>
        <p:sp>
          <p:nvSpPr>
            <p:cNvPr id="31" name="椭圆 30"/>
            <p:cNvSpPr/>
            <p:nvPr/>
          </p:nvSpPr>
          <p:spPr>
            <a:xfrm>
              <a:off x="3417094" y="2471261"/>
              <a:ext cx="1867853" cy="1867853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677353" y="2692242"/>
              <a:ext cx="1158716" cy="1158716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4" name="椭圆 33"/>
            <p:cNvSpPr/>
            <p:nvPr/>
          </p:nvSpPr>
          <p:spPr>
            <a:xfrm>
              <a:off x="5537835" y="1994535"/>
              <a:ext cx="1523524" cy="1523524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5" name="椭圆 34"/>
            <p:cNvSpPr/>
            <p:nvPr/>
          </p:nvSpPr>
          <p:spPr>
            <a:xfrm>
              <a:off x="2794159" y="3851434"/>
              <a:ext cx="428625" cy="428625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6" name="椭圆 35"/>
            <p:cNvSpPr/>
            <p:nvPr/>
          </p:nvSpPr>
          <p:spPr>
            <a:xfrm>
              <a:off x="2899886" y="2100263"/>
              <a:ext cx="668655" cy="668655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37" name="椭圆 36"/>
            <p:cNvSpPr/>
            <p:nvPr/>
          </p:nvSpPr>
          <p:spPr>
            <a:xfrm>
              <a:off x="5176362" y="2123123"/>
              <a:ext cx="271939" cy="271939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67500" lnSpcReduction="20000"/>
            </a:bodyPr>
            <a:lstStyle/>
            <a:p>
              <a:pPr algn="ctr"/>
              <a:endParaRPr lang="en-US" altLang="zh-CN" sz="1350"/>
            </a:p>
          </p:txBody>
        </p:sp>
        <p:sp>
          <p:nvSpPr>
            <p:cNvPr id="38" name="椭圆 37"/>
            <p:cNvSpPr/>
            <p:nvPr/>
          </p:nvSpPr>
          <p:spPr>
            <a:xfrm>
              <a:off x="5458778" y="3617119"/>
              <a:ext cx="480060" cy="480060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en-US" altLang="zh-CN" sz="135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233488" y="3679032"/>
              <a:ext cx="271939" cy="271939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67500" lnSpcReduction="20000"/>
            </a:bodyPr>
            <a:lstStyle/>
            <a:p>
              <a:pPr algn="ctr"/>
              <a:endParaRPr lang="en-US" altLang="zh-CN" sz="1350"/>
            </a:p>
          </p:txBody>
        </p:sp>
        <p:sp>
          <p:nvSpPr>
            <p:cNvPr id="40" name="椭圆 39"/>
            <p:cNvSpPr/>
            <p:nvPr/>
          </p:nvSpPr>
          <p:spPr>
            <a:xfrm>
              <a:off x="7389972" y="2960847"/>
              <a:ext cx="271939" cy="271939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 fontScale="67500" lnSpcReduction="20000"/>
            </a:bodyPr>
            <a:lstStyle/>
            <a:p>
              <a:pPr algn="ctr"/>
              <a:endParaRPr lang="en-US" altLang="zh-CN" sz="135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70" y="3079909"/>
              <a:ext cx="1255395" cy="4154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da-DK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储蓄习惯</a:t>
              </a:r>
              <a:endParaRPr lang="zh-CN" altLang="da-DK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28987" y="3122771"/>
              <a:ext cx="1974533" cy="6001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90000" tIns="46800" rIns="90000" bIns="46800" rtlCol="0">
              <a:normAutofit fontScale="9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da-DK" sz="33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生活费规划</a:t>
              </a:r>
              <a:endParaRPr lang="zh-CN" altLang="da-DK" sz="3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75350" y="2570909"/>
              <a:ext cx="1255672" cy="66260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da-DK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投资理财产品</a:t>
              </a:r>
              <a:endParaRPr lang="zh-CN" altLang="da-DK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45166" y="3500438"/>
              <a:ext cx="806768" cy="27699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da-DK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关键词</a:t>
              </a:r>
              <a:endParaRPr lang="zh-CN" altLang="da-DK" sz="1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20741" y="2180354"/>
              <a:ext cx="806701" cy="58861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da-DK" sz="1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职业</a:t>
              </a:r>
              <a:endParaRPr lang="zh-CN" altLang="da-DK" sz="1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da-DK" sz="1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女性</a:t>
              </a:r>
              <a:endParaRPr lang="zh-CN" altLang="da-DK" sz="1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152082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1661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SubTitle_1"/>
          <p:cNvSpPr/>
          <p:nvPr/>
        </p:nvSpPr>
        <p:spPr>
          <a:xfrm>
            <a:off x="4341009" y="1807582"/>
            <a:ext cx="1698751" cy="1695476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578B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altLang="zh-CN" sz="405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S</a:t>
            </a:r>
            <a:endParaRPr lang="en-US" altLang="zh-CN" sz="405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2" name="MH_SubTitle_2"/>
          <p:cNvSpPr/>
          <p:nvPr/>
        </p:nvSpPr>
        <p:spPr>
          <a:xfrm>
            <a:off x="6039760" y="1807582"/>
            <a:ext cx="1701379" cy="1695476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BADA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altLang="zh-CN" sz="405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W</a:t>
            </a:r>
            <a:endParaRPr lang="en-US" altLang="zh-CN" sz="405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17" name="MH_SubTitle_3"/>
          <p:cNvSpPr/>
          <p:nvPr/>
        </p:nvSpPr>
        <p:spPr>
          <a:xfrm>
            <a:off x="4341009" y="3503058"/>
            <a:ext cx="1698751" cy="1695476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BADA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altLang="zh-CN" sz="405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F</a:t>
            </a:r>
            <a:endParaRPr lang="en-US" altLang="zh-CN" sz="405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18" name="MH_SubTitle_4"/>
          <p:cNvSpPr/>
          <p:nvPr/>
        </p:nvSpPr>
        <p:spPr>
          <a:xfrm>
            <a:off x="6039760" y="3503058"/>
            <a:ext cx="1701379" cy="1695476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578B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altLang="zh-CN" sz="405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T</a:t>
            </a:r>
            <a:endParaRPr lang="en-US" altLang="zh-CN" sz="405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40219" y="1952813"/>
            <a:ext cx="2600960" cy="1133475"/>
            <a:chOff x="116219" y="1969293"/>
            <a:chExt cx="2600960" cy="1133475"/>
          </a:xfrm>
        </p:grpSpPr>
        <p:sp>
          <p:nvSpPr>
            <p:cNvPr id="10" name="文本框 9"/>
            <p:cNvSpPr txBox="1"/>
            <p:nvPr/>
          </p:nvSpPr>
          <p:spPr>
            <a:xfrm>
              <a:off x="116219" y="2365533"/>
              <a:ext cx="260096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固定一部分资金，长期坚持</a:t>
              </a:r>
              <a:endParaRPr lang="zh-CN" altLang="da-DK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r"/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3-6月生活费的资金作为紧急备用金</a:t>
              </a:r>
              <a:endParaRPr lang="zh-CN" altLang="da-DK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0109" y="1969293"/>
              <a:ext cx="195707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da-DK" sz="16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一、强制储蓄</a:t>
              </a:r>
              <a:endParaRPr lang="zh-CN" altLang="da-DK" sz="16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592" y="4058230"/>
            <a:ext cx="2505710" cy="703671"/>
            <a:chOff x="211592" y="4074710"/>
            <a:chExt cx="2505710" cy="703671"/>
          </a:xfrm>
        </p:grpSpPr>
        <p:sp>
          <p:nvSpPr>
            <p:cNvPr id="5" name="文本框 4"/>
            <p:cNvSpPr txBox="1"/>
            <p:nvPr/>
          </p:nvSpPr>
          <p:spPr>
            <a:xfrm>
              <a:off x="211592" y="4471676"/>
              <a:ext cx="250555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基金定投门槛低，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100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元起投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0207" y="4074710"/>
              <a:ext cx="2157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da-DK" sz="16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二、基金定投</a:t>
              </a:r>
              <a:endParaRPr lang="zh-CN" altLang="da-DK" sz="16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797685" y="228600"/>
            <a:ext cx="3015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初入职场</a:t>
            </a:r>
            <a:endParaRPr lang="zh-CN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152082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1661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738511" y="1952813"/>
            <a:ext cx="2456146" cy="1133675"/>
            <a:chOff x="6214511" y="1936333"/>
            <a:chExt cx="2456146" cy="1133675"/>
          </a:xfrm>
        </p:grpSpPr>
        <p:sp>
          <p:nvSpPr>
            <p:cNvPr id="22" name="文本框 21"/>
            <p:cNvSpPr txBox="1"/>
            <p:nvPr/>
          </p:nvSpPr>
          <p:spPr>
            <a:xfrm>
              <a:off x="6214511" y="2332773"/>
              <a:ext cx="2456146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灵活方便</a:t>
              </a:r>
              <a:endParaRPr lang="zh-CN" altLang="da-DK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尽早配置保险，顺序：意外险-重疾险/寿险</a:t>
              </a:r>
              <a:endParaRPr lang="zh-CN" altLang="da-DK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14511" y="1936333"/>
              <a:ext cx="214185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da-DK" sz="16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三、互联网理财</a:t>
              </a:r>
              <a:endParaRPr lang="zh-CN" altLang="da-DK" sz="16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38511" y="4058230"/>
            <a:ext cx="2616835" cy="703671"/>
            <a:chOff x="6214511" y="4041750"/>
            <a:chExt cx="2616835" cy="703671"/>
          </a:xfrm>
        </p:grpSpPr>
        <p:sp>
          <p:nvSpPr>
            <p:cNvPr id="24" name="文本框 23"/>
            <p:cNvSpPr txBox="1"/>
            <p:nvPr/>
          </p:nvSpPr>
          <p:spPr>
            <a:xfrm>
              <a:off x="6214511" y="4438716"/>
              <a:ext cx="250555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da-DK" sz="14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学习专业理财知识</a:t>
              </a:r>
              <a:endParaRPr lang="zh-CN" altLang="da-DK" sz="14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14511" y="4041750"/>
              <a:ext cx="26168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da-DK" sz="16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四、自我投资</a:t>
              </a:r>
              <a:endParaRPr lang="zh-CN" altLang="da-DK" sz="16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64730" y="236220"/>
            <a:ext cx="2943225" cy="1678305"/>
            <a:chOff x="5084921" y="2451735"/>
            <a:chExt cx="3245168" cy="314991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84921" y="2451735"/>
              <a:ext cx="3245168" cy="194214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t="69813" r="45771"/>
            <a:stretch>
              <a:fillRect/>
            </a:stretch>
          </p:blipFill>
          <p:spPr>
            <a:xfrm>
              <a:off x="6446044" y="5401628"/>
              <a:ext cx="423863" cy="200025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152082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1661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5"/>
            </p:custDataLst>
          </p:nvPr>
        </p:nvGrpSpPr>
        <p:grpSpPr>
          <a:xfrm>
            <a:off x="2106297" y="2789555"/>
            <a:ext cx="736600" cy="736600"/>
            <a:chOff x="1698" y="3659"/>
            <a:chExt cx="1160" cy="1160"/>
          </a:xfrm>
        </p:grpSpPr>
        <p:sp>
          <p:nvSpPr>
            <p:cNvPr id="40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6"/>
            </p:custDataLst>
          </p:nvPr>
        </p:nvGrpSpPr>
        <p:grpSpPr>
          <a:xfrm>
            <a:off x="2106932" y="1223010"/>
            <a:ext cx="736600" cy="736600"/>
            <a:chOff x="1733" y="2211"/>
            <a:chExt cx="1160" cy="1160"/>
          </a:xfrm>
        </p:grpSpPr>
        <p:sp>
          <p:nvSpPr>
            <p:cNvPr id="43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稻壳儿小白白(http://dwz.cn/Wu2UP)"/>
            <p:cNvSpPr>
              <a:spLocks noEditPoints="1"/>
            </p:cNvSpPr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7"/>
            </p:custDataLst>
          </p:nvPr>
        </p:nvGrpSpPr>
        <p:grpSpPr>
          <a:xfrm>
            <a:off x="2106297" y="3898265"/>
            <a:ext cx="736600" cy="736600"/>
            <a:chOff x="1648" y="5039"/>
            <a:chExt cx="1160" cy="1160"/>
          </a:xfrm>
        </p:grpSpPr>
        <p:sp>
          <p:nvSpPr>
            <p:cNvPr id="46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稻壳儿小白白(http://dwz.cn/Wu2UP)"/>
            <p:cNvSpPr>
              <a:spLocks noEditPoints="1"/>
            </p:cNvSpPr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8"/>
            </p:custDataLst>
          </p:nvPr>
        </p:nvGrpSpPr>
        <p:grpSpPr>
          <a:xfrm>
            <a:off x="2092327" y="5106035"/>
            <a:ext cx="736600" cy="736600"/>
            <a:chOff x="1679" y="6488"/>
            <a:chExt cx="1160" cy="1160"/>
          </a:xfrm>
        </p:grpSpPr>
        <p:sp>
          <p:nvSpPr>
            <p:cNvPr id="49" name="椭圆 48"/>
            <p:cNvSpPr/>
            <p:nvPr/>
          </p:nvSpPr>
          <p:spPr>
            <a:xfrm>
              <a:off x="1679" y="6488"/>
              <a:ext cx="1161" cy="1161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稻壳儿小白白(http://dwz.cn/Wu2UP)"/>
            <p:cNvSpPr>
              <a:spLocks noEditPoints="1"/>
            </p:cNvSpPr>
            <p:nvPr/>
          </p:nvSpPr>
          <p:spPr bwMode="auto">
            <a:xfrm>
              <a:off x="1936" y="6619"/>
              <a:ext cx="617" cy="8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1" name="文本框 141"/>
          <p:cNvSpPr txBox="1"/>
          <p:nvPr>
            <p:custDataLst>
              <p:tags r:id="rId9"/>
            </p:custDataLst>
          </p:nvPr>
        </p:nvSpPr>
        <p:spPr>
          <a:xfrm>
            <a:off x="2897505" y="1271270"/>
            <a:ext cx="69443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法则一：克制冲动消费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16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冲动消费可谓是财富积累的一大克星。在物质享受的诱惑下，忙碌于职场的女性们总是难以忍受的住诱惑，往往会工资一到手就大肆购物犒劳自己，这样一来，难免会造成很多不必要的消费，导致个人财富的流失。</a:t>
            </a:r>
            <a:endParaRPr lang="zh-CN" sz="16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141"/>
          <p:cNvSpPr txBox="1"/>
          <p:nvPr>
            <p:custDataLst>
              <p:tags r:id="rId10"/>
            </p:custDataLst>
          </p:nvPr>
        </p:nvSpPr>
        <p:spPr>
          <a:xfrm>
            <a:off x="2897505" y="2681605"/>
            <a:ext cx="68218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法则二： 清晰记录开支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清晰记录个人日常收入开支，不仅可以明确资金的使用流向，还能帮助个人减少非必要开支，从而加快个人的财富积累速度。</a:t>
            </a:r>
            <a:endParaRPr 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141"/>
          <p:cNvSpPr txBox="1"/>
          <p:nvPr>
            <p:custDataLst>
              <p:tags r:id="rId11"/>
            </p:custDataLst>
          </p:nvPr>
        </p:nvSpPr>
        <p:spPr>
          <a:xfrm>
            <a:off x="2896870" y="3950335"/>
            <a:ext cx="6944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法则三：进行稳健投资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16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职场女性既要忙工作，又要兼顾家庭，真正能拿出来学习理财的时间是有限的</a:t>
            </a:r>
            <a:r>
              <a:rPr lang="en-US" altLang="zh-CN" sz="16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,建议选择配置目前市场上比较流行的固定收益类理财产品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文本框 141"/>
          <p:cNvSpPr txBox="1"/>
          <p:nvPr>
            <p:custDataLst>
              <p:tags r:id="rId12"/>
            </p:custDataLst>
          </p:nvPr>
        </p:nvSpPr>
        <p:spPr>
          <a:xfrm>
            <a:off x="2896870" y="5170170"/>
            <a:ext cx="6943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法则四：关注投资市场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在很大程度上，市场是影响投资者收益好坏的根本因素，因此，投资者能否及时掌握市场的变化是非常重要的。职场女性经常通过经济新闻、金融网站、经济报纸等渠道及时关注投资市场的有关信息。</a:t>
            </a:r>
            <a:endParaRPr lang="zh-CN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1894047" y="3327083"/>
            <a:ext cx="8491060" cy="476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50232" y="1936115"/>
            <a:ext cx="8491061" cy="12774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chemeClr val="accent3"/>
                </a:solidFill>
                <a:latin typeface="字体管家糖果" panose="00020600040101010101" charset="-122"/>
                <a:ea typeface="字体管家糖果" panose="00020600040101010101" charset="-122"/>
              </a:rPr>
              <a:t>3.</a:t>
            </a:r>
            <a:r>
              <a:rPr lang="zh-CN" altLang="en-US" sz="5400" dirty="0">
                <a:solidFill>
                  <a:schemeClr val="accent3"/>
                </a:solidFill>
                <a:latin typeface="字体管家糖果" panose="00020600040101010101" charset="-122"/>
                <a:ea typeface="字体管家糖果" panose="00020600040101010101" charset="-122"/>
              </a:rPr>
              <a:t>全职家庭女性的理财要点</a:t>
            </a:r>
            <a:endParaRPr lang="zh-CN" altLang="en-US" sz="5400" dirty="0">
              <a:solidFill>
                <a:schemeClr val="accent3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894205" y="3426460"/>
            <a:ext cx="8491220" cy="17106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  <a:latin typeface="方正舒体" panose="02010601030101010101" pitchFamily="2" charset="-122"/>
                <a:ea typeface="方正舒体" panose="02010601030101010101" pitchFamily="2" charset="-122"/>
                <a:hlinkClick r:id="rId4"/>
              </a:rPr>
              <a:t>全职家庭女性的特点？</a:t>
            </a:r>
            <a:endParaRPr lang="zh-CN" altLang="en-US" sz="3200" dirty="0">
              <a:solidFill>
                <a:schemeClr val="tx2"/>
              </a:solidFill>
              <a:latin typeface="方正舒体" panose="02010601030101010101" pitchFamily="2" charset="-122"/>
              <a:ea typeface="方正舒体" panose="02010601030101010101" pitchFamily="2" charset="-122"/>
              <a:hlinkClick r:id="rId4"/>
            </a:endParaRPr>
          </a:p>
        </p:txBody>
      </p:sp>
    </p:spTree>
    <p:custDataLst>
      <p:tags r:id="rId5"/>
    </p:custData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2180" y="20320"/>
            <a:ext cx="7787005" cy="6816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3275" y="1383030"/>
            <a:ext cx="8045450" cy="3486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1894047" y="3327083"/>
            <a:ext cx="8491060" cy="4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850232" y="1936115"/>
            <a:ext cx="8491061" cy="12774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chemeClr val="tx2"/>
                </a:solidFill>
                <a:latin typeface="字体管家糖果" panose="00020600040101010101" charset="-122"/>
                <a:ea typeface="字体管家糖果" panose="00020600040101010101" charset="-122"/>
              </a:rPr>
              <a:t>1.</a:t>
            </a:r>
            <a:r>
              <a:rPr lang="zh-CN" altLang="en-US" sz="5400" dirty="0">
                <a:solidFill>
                  <a:schemeClr val="tx2"/>
                </a:solidFill>
                <a:latin typeface="字体管家糖果" panose="00020600040101010101" charset="-122"/>
                <a:ea typeface="字体管家糖果" panose="00020600040101010101" charset="-122"/>
              </a:rPr>
              <a:t>女性理财要点（工具）</a:t>
            </a:r>
            <a:endParaRPr lang="zh-CN" altLang="en-US" sz="5400" dirty="0">
              <a:solidFill>
                <a:schemeClr val="tx2"/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894205" y="3426460"/>
            <a:ext cx="8491220" cy="17106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女性在理财方面较男性有哪些优点？</a:t>
            </a:r>
            <a:endParaRPr lang="zh-CN" altLang="en-US" sz="3200" dirty="0">
              <a:solidFill>
                <a:schemeClr val="tx1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175" y="200660"/>
            <a:ext cx="6597015" cy="6456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1310" y="218440"/>
            <a:ext cx="6469380" cy="6243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960" y="19050"/>
            <a:ext cx="5719445" cy="6623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8228" y="713740"/>
            <a:ext cx="7535545" cy="5430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258" y="846455"/>
            <a:ext cx="7563485" cy="5165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903" y="129858"/>
            <a:ext cx="5370195" cy="6598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6825" y="472758"/>
            <a:ext cx="7118350" cy="5912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Rectangle 2"/>
          <p:cNvSpPr>
            <a:spLocks noGrp="1"/>
          </p:cNvSpPr>
          <p:nvPr>
            <p:ph type="ctrTitle" idx="4294967295"/>
          </p:nvPr>
        </p:nvSpPr>
        <p:spPr>
          <a:xfrm>
            <a:off x="334963" y="1916113"/>
            <a:ext cx="11857037" cy="1512887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>
              <a:spcBef>
                <a:spcPct val="20000"/>
              </a:spcBef>
              <a:buNone/>
            </a:pPr>
            <a:br>
              <a:rPr lang="en-US" altLang="zh-CN" b="1">
                <a:solidFill>
                  <a:schemeClr val="tx1"/>
                </a:solidFill>
                <a:sym typeface="+mn-lt"/>
              </a:rPr>
            </a:br>
            <a:r>
              <a:rPr lang="zh-CN" altLang="en-US" sz="6000" b="1">
                <a:solidFill>
                  <a:schemeClr val="tx1"/>
                </a:solidFill>
                <a:sym typeface="+mn-lt"/>
              </a:rPr>
              <a:t>幸福金院   快乐理财</a:t>
            </a:r>
            <a:br>
              <a:rPr lang="zh-CN" altLang="en-US" sz="6000" b="1">
                <a:solidFill>
                  <a:schemeClr val="tx1"/>
                </a:solidFill>
                <a:sym typeface="+mn-lt"/>
              </a:rPr>
            </a:br>
            <a:br>
              <a:rPr lang="zh-CN" altLang="en-US" sz="2800" b="1">
                <a:solidFill>
                  <a:schemeClr val="tx1"/>
                </a:solidFill>
                <a:sym typeface="+mn-lt"/>
              </a:rPr>
            </a:br>
            <a:endParaRPr lang="zh-CN" altLang="en-US" sz="5400" b="1">
              <a:solidFill>
                <a:srgbClr val="0000FF"/>
              </a:solidFill>
              <a:sym typeface="+mn-lt"/>
            </a:endParaRPr>
          </a:p>
        </p:txBody>
      </p:sp>
      <p:pic>
        <p:nvPicPr>
          <p:cNvPr id="1259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6338" y="3687763"/>
            <a:ext cx="7777162" cy="276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9925" y="1936195"/>
            <a:ext cx="8212150" cy="3048071"/>
            <a:chOff x="723529" y="1936195"/>
            <a:chExt cx="8212150" cy="3048071"/>
          </a:xfrm>
        </p:grpSpPr>
        <p:grpSp>
          <p:nvGrpSpPr>
            <p:cNvPr id="9" name="组合 8"/>
            <p:cNvGrpSpPr/>
            <p:nvPr>
              <p:custDataLst>
                <p:tags r:id="rId1"/>
              </p:custDataLst>
            </p:nvPr>
          </p:nvGrpSpPr>
          <p:grpSpPr>
            <a:xfrm>
              <a:off x="4952907" y="4417702"/>
              <a:ext cx="563391" cy="563391"/>
              <a:chOff x="6443245" y="4780605"/>
              <a:chExt cx="751188" cy="75118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43245" y="4780605"/>
                <a:ext cx="751188" cy="751188"/>
              </a:xfrm>
              <a:prstGeom prst="ellipse">
                <a:avLst/>
              </a:prstGeom>
              <a:solidFill>
                <a:srgbClr val="BAD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600772" y="4925106"/>
                <a:ext cx="482922" cy="481856"/>
                <a:chOff x="3175" y="4763"/>
                <a:chExt cx="717550" cy="71596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9" name="Freeform 9"/>
                <p:cNvSpPr/>
                <p:nvPr/>
              </p:nvSpPr>
              <p:spPr bwMode="auto">
                <a:xfrm>
                  <a:off x="434975" y="439738"/>
                  <a:ext cx="285750" cy="280988"/>
                </a:xfrm>
                <a:custGeom>
                  <a:avLst/>
                  <a:gdLst>
                    <a:gd name="T0" fmla="*/ 68 w 75"/>
                    <a:gd name="T1" fmla="*/ 42 h 74"/>
                    <a:gd name="T2" fmla="*/ 25 w 75"/>
                    <a:gd name="T3" fmla="*/ 0 h 74"/>
                    <a:gd name="T4" fmla="*/ 0 w 75"/>
                    <a:gd name="T5" fmla="*/ 24 h 74"/>
                    <a:gd name="T6" fmla="*/ 43 w 75"/>
                    <a:gd name="T7" fmla="*/ 67 h 74"/>
                    <a:gd name="T8" fmla="*/ 68 w 75"/>
                    <a:gd name="T9" fmla="*/ 67 h 74"/>
                    <a:gd name="T10" fmla="*/ 68 w 75"/>
                    <a:gd name="T11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74">
                      <a:moveTo>
                        <a:pt x="68" y="42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9" y="10"/>
                        <a:pt x="10" y="18"/>
                        <a:pt x="0" y="24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50" y="74"/>
                        <a:pt x="61" y="74"/>
                        <a:pt x="68" y="67"/>
                      </a:cubicBezTo>
                      <a:cubicBezTo>
                        <a:pt x="75" y="60"/>
                        <a:pt x="75" y="49"/>
                        <a:pt x="68" y="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 noEditPoints="1"/>
                </p:cNvSpPr>
                <p:nvPr/>
              </p:nvSpPr>
              <p:spPr bwMode="auto">
                <a:xfrm>
                  <a:off x="3175" y="4763"/>
                  <a:ext cx="530225" cy="533400"/>
                </a:xfrm>
                <a:custGeom>
                  <a:avLst/>
                  <a:gdLst>
                    <a:gd name="T0" fmla="*/ 139 w 139"/>
                    <a:gd name="T1" fmla="*/ 70 h 140"/>
                    <a:gd name="T2" fmla="*/ 70 w 139"/>
                    <a:gd name="T3" fmla="*/ 0 h 140"/>
                    <a:gd name="T4" fmla="*/ 0 w 139"/>
                    <a:gd name="T5" fmla="*/ 70 h 140"/>
                    <a:gd name="T6" fmla="*/ 70 w 139"/>
                    <a:gd name="T7" fmla="*/ 140 h 140"/>
                    <a:gd name="T8" fmla="*/ 139 w 139"/>
                    <a:gd name="T9" fmla="*/ 70 h 140"/>
                    <a:gd name="T10" fmla="*/ 70 w 139"/>
                    <a:gd name="T11" fmla="*/ 122 h 140"/>
                    <a:gd name="T12" fmla="*/ 17 w 139"/>
                    <a:gd name="T13" fmla="*/ 70 h 140"/>
                    <a:gd name="T14" fmla="*/ 70 w 139"/>
                    <a:gd name="T15" fmla="*/ 17 h 140"/>
                    <a:gd name="T16" fmla="*/ 122 w 139"/>
                    <a:gd name="T17" fmla="*/ 70 h 140"/>
                    <a:gd name="T18" fmla="*/ 70 w 139"/>
                    <a:gd name="T19" fmla="*/ 12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40">
                      <a:moveTo>
                        <a:pt x="139" y="70"/>
                      </a:moveTo>
                      <a:cubicBezTo>
                        <a:pt x="139" y="31"/>
                        <a:pt x="108" y="0"/>
                        <a:pt x="70" y="0"/>
                      </a:cubicBezTo>
                      <a:cubicBezTo>
                        <a:pt x="31" y="0"/>
                        <a:pt x="0" y="31"/>
                        <a:pt x="0" y="70"/>
                      </a:cubicBezTo>
                      <a:cubicBezTo>
                        <a:pt x="0" y="108"/>
                        <a:pt x="31" y="140"/>
                        <a:pt x="70" y="140"/>
                      </a:cubicBezTo>
                      <a:cubicBezTo>
                        <a:pt x="108" y="140"/>
                        <a:pt x="139" y="108"/>
                        <a:pt x="139" y="70"/>
                      </a:cubicBezTo>
                      <a:close/>
                      <a:moveTo>
                        <a:pt x="70" y="122"/>
                      </a:moveTo>
                      <a:cubicBezTo>
                        <a:pt x="41" y="122"/>
                        <a:pt x="17" y="99"/>
                        <a:pt x="17" y="70"/>
                      </a:cubicBezTo>
                      <a:cubicBezTo>
                        <a:pt x="17" y="41"/>
                        <a:pt x="41" y="17"/>
                        <a:pt x="70" y="17"/>
                      </a:cubicBezTo>
                      <a:cubicBezTo>
                        <a:pt x="98" y="17"/>
                        <a:pt x="122" y="41"/>
                        <a:pt x="122" y="70"/>
                      </a:cubicBezTo>
                      <a:cubicBezTo>
                        <a:pt x="122" y="99"/>
                        <a:pt x="98" y="122"/>
                        <a:pt x="70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1" name="Freeform 11"/>
                <p:cNvSpPr/>
                <p:nvPr/>
              </p:nvSpPr>
              <p:spPr bwMode="auto">
                <a:xfrm>
                  <a:off x="114300" y="115888"/>
                  <a:ext cx="157163" cy="155575"/>
                </a:xfrm>
                <a:custGeom>
                  <a:avLst/>
                  <a:gdLst>
                    <a:gd name="T0" fmla="*/ 0 w 41"/>
                    <a:gd name="T1" fmla="*/ 41 h 41"/>
                    <a:gd name="T2" fmla="*/ 12 w 41"/>
                    <a:gd name="T3" fmla="*/ 41 h 41"/>
                    <a:gd name="T4" fmla="*/ 41 w 41"/>
                    <a:gd name="T5" fmla="*/ 12 h 41"/>
                    <a:gd name="T6" fmla="*/ 41 w 41"/>
                    <a:gd name="T7" fmla="*/ 0 h 41"/>
                    <a:gd name="T8" fmla="*/ 0 w 41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25"/>
                        <a:pt x="25" y="12"/>
                        <a:pt x="41" y="12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8" y="0"/>
                        <a:pt x="0" y="18"/>
                        <a:pt x="0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2"/>
              </p:custDataLst>
            </p:nvPr>
          </p:nvGrpSpPr>
          <p:grpSpPr>
            <a:xfrm>
              <a:off x="4952907" y="2060265"/>
              <a:ext cx="563391" cy="563391"/>
              <a:chOff x="6443245" y="1611109"/>
              <a:chExt cx="751188" cy="75118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6443245" y="1611109"/>
                <a:ext cx="751188" cy="751188"/>
              </a:xfrm>
              <a:prstGeom prst="ellipse">
                <a:avLst/>
              </a:prstGeom>
              <a:solidFill>
                <a:srgbClr val="BAD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 21"/>
              <p:cNvSpPr>
                <a:spLocks noEditPoints="1"/>
              </p:cNvSpPr>
              <p:nvPr/>
            </p:nvSpPr>
            <p:spPr bwMode="auto">
              <a:xfrm>
                <a:off x="6602953" y="1780982"/>
                <a:ext cx="425755" cy="418061"/>
              </a:xfrm>
              <a:custGeom>
                <a:avLst/>
                <a:gdLst>
                  <a:gd name="T0" fmla="*/ 179 w 208"/>
                  <a:gd name="T1" fmla="*/ 79 h 204"/>
                  <a:gd name="T2" fmla="*/ 174 w 208"/>
                  <a:gd name="T3" fmla="*/ 66 h 204"/>
                  <a:gd name="T4" fmla="*/ 185 w 208"/>
                  <a:gd name="T5" fmla="*/ 38 h 204"/>
                  <a:gd name="T6" fmla="*/ 169 w 208"/>
                  <a:gd name="T7" fmla="*/ 22 h 204"/>
                  <a:gd name="T8" fmla="*/ 140 w 208"/>
                  <a:gd name="T9" fmla="*/ 33 h 204"/>
                  <a:gd name="T10" fmla="*/ 128 w 208"/>
                  <a:gd name="T11" fmla="*/ 28 h 204"/>
                  <a:gd name="T12" fmla="*/ 115 w 208"/>
                  <a:gd name="T13" fmla="*/ 0 h 204"/>
                  <a:gd name="T14" fmla="*/ 92 w 208"/>
                  <a:gd name="T15" fmla="*/ 0 h 204"/>
                  <a:gd name="T16" fmla="*/ 80 w 208"/>
                  <a:gd name="T17" fmla="*/ 28 h 204"/>
                  <a:gd name="T18" fmla="*/ 67 w 208"/>
                  <a:gd name="T19" fmla="*/ 33 h 204"/>
                  <a:gd name="T20" fmla="*/ 38 w 208"/>
                  <a:gd name="T21" fmla="*/ 22 h 204"/>
                  <a:gd name="T22" fmla="*/ 22 w 208"/>
                  <a:gd name="T23" fmla="*/ 38 h 204"/>
                  <a:gd name="T24" fmla="*/ 34 w 208"/>
                  <a:gd name="T25" fmla="*/ 66 h 204"/>
                  <a:gd name="T26" fmla="*/ 28 w 208"/>
                  <a:gd name="T27" fmla="*/ 79 h 204"/>
                  <a:gd name="T28" fmla="*/ 0 w 208"/>
                  <a:gd name="T29" fmla="*/ 91 h 204"/>
                  <a:gd name="T30" fmla="*/ 0 w 208"/>
                  <a:gd name="T31" fmla="*/ 114 h 204"/>
                  <a:gd name="T32" fmla="*/ 28 w 208"/>
                  <a:gd name="T33" fmla="*/ 126 h 204"/>
                  <a:gd name="T34" fmla="*/ 34 w 208"/>
                  <a:gd name="T35" fmla="*/ 138 h 204"/>
                  <a:gd name="T36" fmla="*/ 23 w 208"/>
                  <a:gd name="T37" fmla="*/ 167 h 204"/>
                  <a:gd name="T38" fmla="*/ 39 w 208"/>
                  <a:gd name="T39" fmla="*/ 182 h 204"/>
                  <a:gd name="T40" fmla="*/ 67 w 208"/>
                  <a:gd name="T41" fmla="*/ 171 h 204"/>
                  <a:gd name="T42" fmla="*/ 80 w 208"/>
                  <a:gd name="T43" fmla="*/ 176 h 204"/>
                  <a:gd name="T44" fmla="*/ 93 w 208"/>
                  <a:gd name="T45" fmla="*/ 204 h 204"/>
                  <a:gd name="T46" fmla="*/ 116 w 208"/>
                  <a:gd name="T47" fmla="*/ 204 h 204"/>
                  <a:gd name="T48" fmla="*/ 128 w 208"/>
                  <a:gd name="T49" fmla="*/ 176 h 204"/>
                  <a:gd name="T50" fmla="*/ 141 w 208"/>
                  <a:gd name="T51" fmla="*/ 171 h 204"/>
                  <a:gd name="T52" fmla="*/ 170 w 208"/>
                  <a:gd name="T53" fmla="*/ 182 h 204"/>
                  <a:gd name="T54" fmla="*/ 186 w 208"/>
                  <a:gd name="T55" fmla="*/ 166 h 204"/>
                  <a:gd name="T56" fmla="*/ 174 w 208"/>
                  <a:gd name="T57" fmla="*/ 138 h 204"/>
                  <a:gd name="T58" fmla="*/ 179 w 208"/>
                  <a:gd name="T59" fmla="*/ 125 h 204"/>
                  <a:gd name="T60" fmla="*/ 208 w 208"/>
                  <a:gd name="T61" fmla="*/ 113 h 204"/>
                  <a:gd name="T62" fmla="*/ 208 w 208"/>
                  <a:gd name="T63" fmla="*/ 90 h 204"/>
                  <a:gd name="T64" fmla="*/ 179 w 208"/>
                  <a:gd name="T65" fmla="*/ 79 h 204"/>
                  <a:gd name="T66" fmla="*/ 137 w 208"/>
                  <a:gd name="T67" fmla="*/ 102 h 204"/>
                  <a:gd name="T68" fmla="*/ 104 w 208"/>
                  <a:gd name="T69" fmla="*/ 135 h 204"/>
                  <a:gd name="T70" fmla="*/ 71 w 208"/>
                  <a:gd name="T71" fmla="*/ 102 h 204"/>
                  <a:gd name="T72" fmla="*/ 104 w 208"/>
                  <a:gd name="T73" fmla="*/ 69 h 204"/>
                  <a:gd name="T74" fmla="*/ 137 w 208"/>
                  <a:gd name="T7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8" h="204">
                    <a:moveTo>
                      <a:pt x="179" y="79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86" y="39"/>
                      <a:pt x="185" y="38"/>
                    </a:cubicBezTo>
                    <a:cubicBezTo>
                      <a:pt x="169" y="22"/>
                      <a:pt x="169" y="22"/>
                      <a:pt x="169" y="22"/>
                    </a:cubicBezTo>
                    <a:cubicBezTo>
                      <a:pt x="168" y="21"/>
                      <a:pt x="140" y="33"/>
                      <a:pt x="140" y="33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8" y="28"/>
                      <a:pt x="116" y="0"/>
                      <a:pt x="11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80" y="28"/>
                      <a:pt x="80" y="28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39" y="21"/>
                      <a:pt x="38" y="22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39"/>
                      <a:pt x="34" y="66"/>
                      <a:pt x="34" y="66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8" y="79"/>
                      <a:pt x="0" y="90"/>
                      <a:pt x="0" y="9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5"/>
                      <a:pt x="28" y="126"/>
                      <a:pt x="28" y="126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21" y="166"/>
                      <a:pt x="23" y="167"/>
                    </a:cubicBezTo>
                    <a:cubicBezTo>
                      <a:pt x="39" y="182"/>
                      <a:pt x="39" y="182"/>
                      <a:pt x="39" y="182"/>
                    </a:cubicBezTo>
                    <a:cubicBezTo>
                      <a:pt x="40" y="184"/>
                      <a:pt x="67" y="171"/>
                      <a:pt x="67" y="171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6"/>
                      <a:pt x="91" y="204"/>
                      <a:pt x="9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17" y="204"/>
                      <a:pt x="128" y="176"/>
                      <a:pt x="128" y="176"/>
                    </a:cubicBezTo>
                    <a:cubicBezTo>
                      <a:pt x="141" y="171"/>
                      <a:pt x="141" y="171"/>
                      <a:pt x="141" y="171"/>
                    </a:cubicBezTo>
                    <a:cubicBezTo>
                      <a:pt x="141" y="171"/>
                      <a:pt x="169" y="183"/>
                      <a:pt x="170" y="182"/>
                    </a:cubicBezTo>
                    <a:cubicBezTo>
                      <a:pt x="186" y="166"/>
                      <a:pt x="186" y="166"/>
                      <a:pt x="186" y="166"/>
                    </a:cubicBezTo>
                    <a:cubicBezTo>
                      <a:pt x="187" y="165"/>
                      <a:pt x="174" y="138"/>
                      <a:pt x="174" y="138"/>
                    </a:cubicBezTo>
                    <a:cubicBezTo>
                      <a:pt x="179" y="125"/>
                      <a:pt x="179" y="125"/>
                      <a:pt x="179" y="125"/>
                    </a:cubicBezTo>
                    <a:cubicBezTo>
                      <a:pt x="179" y="125"/>
                      <a:pt x="208" y="114"/>
                      <a:pt x="208" y="113"/>
                    </a:cubicBezTo>
                    <a:cubicBezTo>
                      <a:pt x="208" y="90"/>
                      <a:pt x="208" y="90"/>
                      <a:pt x="208" y="90"/>
                    </a:cubicBezTo>
                    <a:cubicBezTo>
                      <a:pt x="208" y="89"/>
                      <a:pt x="179" y="79"/>
                      <a:pt x="179" y="79"/>
                    </a:cubicBezTo>
                    <a:close/>
                    <a:moveTo>
                      <a:pt x="137" y="102"/>
                    </a:moveTo>
                    <a:cubicBezTo>
                      <a:pt x="137" y="120"/>
                      <a:pt x="122" y="135"/>
                      <a:pt x="104" y="135"/>
                    </a:cubicBezTo>
                    <a:cubicBezTo>
                      <a:pt x="86" y="135"/>
                      <a:pt x="71" y="120"/>
                      <a:pt x="71" y="102"/>
                    </a:cubicBezTo>
                    <a:cubicBezTo>
                      <a:pt x="71" y="84"/>
                      <a:pt x="86" y="69"/>
                      <a:pt x="104" y="69"/>
                    </a:cubicBezTo>
                    <a:cubicBezTo>
                      <a:pt x="122" y="69"/>
                      <a:pt x="137" y="84"/>
                      <a:pt x="137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3"/>
              </p:custDataLst>
            </p:nvPr>
          </p:nvGrpSpPr>
          <p:grpSpPr>
            <a:xfrm>
              <a:off x="4952907" y="3233269"/>
              <a:ext cx="563391" cy="563391"/>
              <a:chOff x="6443245" y="3204483"/>
              <a:chExt cx="751188" cy="75118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6443245" y="3204483"/>
                <a:ext cx="751188" cy="751188"/>
              </a:xfrm>
              <a:prstGeom prst="ellipse">
                <a:avLst/>
              </a:prstGeom>
              <a:solidFill>
                <a:srgbClr val="578B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Freeform 33"/>
              <p:cNvSpPr>
                <a:spLocks noEditPoints="1"/>
              </p:cNvSpPr>
              <p:nvPr/>
            </p:nvSpPr>
            <p:spPr bwMode="auto">
              <a:xfrm>
                <a:off x="6534210" y="3329085"/>
                <a:ext cx="554928" cy="455936"/>
              </a:xfrm>
              <a:custGeom>
                <a:avLst/>
                <a:gdLst>
                  <a:gd name="T0" fmla="*/ 221 w 244"/>
                  <a:gd name="T1" fmla="*/ 66 h 200"/>
                  <a:gd name="T2" fmla="*/ 207 w 244"/>
                  <a:gd name="T3" fmla="*/ 80 h 200"/>
                  <a:gd name="T4" fmla="*/ 221 w 244"/>
                  <a:gd name="T5" fmla="*/ 93 h 200"/>
                  <a:gd name="T6" fmla="*/ 235 w 244"/>
                  <a:gd name="T7" fmla="*/ 80 h 200"/>
                  <a:gd name="T8" fmla="*/ 221 w 244"/>
                  <a:gd name="T9" fmla="*/ 66 h 200"/>
                  <a:gd name="T10" fmla="*/ 23 w 244"/>
                  <a:gd name="T11" fmla="*/ 66 h 200"/>
                  <a:gd name="T12" fmla="*/ 9 w 244"/>
                  <a:gd name="T13" fmla="*/ 80 h 200"/>
                  <a:gd name="T14" fmla="*/ 23 w 244"/>
                  <a:gd name="T15" fmla="*/ 93 h 200"/>
                  <a:gd name="T16" fmla="*/ 37 w 244"/>
                  <a:gd name="T17" fmla="*/ 80 h 200"/>
                  <a:gd name="T18" fmla="*/ 23 w 244"/>
                  <a:gd name="T19" fmla="*/ 66 h 200"/>
                  <a:gd name="T20" fmla="*/ 180 w 244"/>
                  <a:gd name="T21" fmla="*/ 41 h 200"/>
                  <a:gd name="T22" fmla="*/ 160 w 244"/>
                  <a:gd name="T23" fmla="*/ 61 h 200"/>
                  <a:gd name="T24" fmla="*/ 180 w 244"/>
                  <a:gd name="T25" fmla="*/ 82 h 200"/>
                  <a:gd name="T26" fmla="*/ 201 w 244"/>
                  <a:gd name="T27" fmla="*/ 61 h 200"/>
                  <a:gd name="T28" fmla="*/ 180 w 244"/>
                  <a:gd name="T29" fmla="*/ 41 h 200"/>
                  <a:gd name="T30" fmla="*/ 244 w 244"/>
                  <a:gd name="T31" fmla="*/ 166 h 200"/>
                  <a:gd name="T32" fmla="*/ 220 w 244"/>
                  <a:gd name="T33" fmla="*/ 166 h 200"/>
                  <a:gd name="T34" fmla="*/ 220 w 244"/>
                  <a:gd name="T35" fmla="*/ 123 h 200"/>
                  <a:gd name="T36" fmla="*/ 215 w 244"/>
                  <a:gd name="T37" fmla="*/ 102 h 200"/>
                  <a:gd name="T38" fmla="*/ 221 w 244"/>
                  <a:gd name="T39" fmla="*/ 101 h 200"/>
                  <a:gd name="T40" fmla="*/ 244 w 244"/>
                  <a:gd name="T41" fmla="*/ 124 h 200"/>
                  <a:gd name="T42" fmla="*/ 244 w 244"/>
                  <a:gd name="T43" fmla="*/ 166 h 200"/>
                  <a:gd name="T44" fmla="*/ 64 w 244"/>
                  <a:gd name="T45" fmla="*/ 41 h 200"/>
                  <a:gd name="T46" fmla="*/ 43 w 244"/>
                  <a:gd name="T47" fmla="*/ 61 h 200"/>
                  <a:gd name="T48" fmla="*/ 64 w 244"/>
                  <a:gd name="T49" fmla="*/ 82 h 200"/>
                  <a:gd name="T50" fmla="*/ 84 w 244"/>
                  <a:gd name="T51" fmla="*/ 61 h 200"/>
                  <a:gd name="T52" fmla="*/ 64 w 244"/>
                  <a:gd name="T53" fmla="*/ 41 h 200"/>
                  <a:gd name="T54" fmla="*/ 23 w 244"/>
                  <a:gd name="T55" fmla="*/ 101 h 200"/>
                  <a:gd name="T56" fmla="*/ 29 w 244"/>
                  <a:gd name="T57" fmla="*/ 102 h 200"/>
                  <a:gd name="T58" fmla="*/ 24 w 244"/>
                  <a:gd name="T59" fmla="*/ 123 h 200"/>
                  <a:gd name="T60" fmla="*/ 24 w 244"/>
                  <a:gd name="T61" fmla="*/ 166 h 200"/>
                  <a:gd name="T62" fmla="*/ 0 w 244"/>
                  <a:gd name="T63" fmla="*/ 166 h 200"/>
                  <a:gd name="T64" fmla="*/ 0 w 244"/>
                  <a:gd name="T65" fmla="*/ 124 h 200"/>
                  <a:gd name="T66" fmla="*/ 23 w 244"/>
                  <a:gd name="T67" fmla="*/ 101 h 200"/>
                  <a:gd name="T68" fmla="*/ 122 w 244"/>
                  <a:gd name="T69" fmla="*/ 0 h 200"/>
                  <a:gd name="T70" fmla="*/ 92 w 244"/>
                  <a:gd name="T71" fmla="*/ 30 h 200"/>
                  <a:gd name="T72" fmla="*/ 122 w 244"/>
                  <a:gd name="T73" fmla="*/ 60 h 200"/>
                  <a:gd name="T74" fmla="*/ 152 w 244"/>
                  <a:gd name="T75" fmla="*/ 30 h 200"/>
                  <a:gd name="T76" fmla="*/ 122 w 244"/>
                  <a:gd name="T77" fmla="*/ 0 h 200"/>
                  <a:gd name="T78" fmla="*/ 213 w 244"/>
                  <a:gd name="T79" fmla="*/ 182 h 200"/>
                  <a:gd name="T80" fmla="*/ 177 w 244"/>
                  <a:gd name="T81" fmla="*/ 182 h 200"/>
                  <a:gd name="T82" fmla="*/ 177 w 244"/>
                  <a:gd name="T83" fmla="*/ 116 h 200"/>
                  <a:gd name="T84" fmla="*/ 171 w 244"/>
                  <a:gd name="T85" fmla="*/ 91 h 200"/>
                  <a:gd name="T86" fmla="*/ 180 w 244"/>
                  <a:gd name="T87" fmla="*/ 90 h 200"/>
                  <a:gd name="T88" fmla="*/ 213 w 244"/>
                  <a:gd name="T89" fmla="*/ 123 h 200"/>
                  <a:gd name="T90" fmla="*/ 213 w 244"/>
                  <a:gd name="T91" fmla="*/ 182 h 200"/>
                  <a:gd name="T92" fmla="*/ 67 w 244"/>
                  <a:gd name="T93" fmla="*/ 116 h 200"/>
                  <a:gd name="T94" fmla="*/ 67 w 244"/>
                  <a:gd name="T95" fmla="*/ 182 h 200"/>
                  <a:gd name="T96" fmla="*/ 31 w 244"/>
                  <a:gd name="T97" fmla="*/ 182 h 200"/>
                  <a:gd name="T98" fmla="*/ 31 w 244"/>
                  <a:gd name="T99" fmla="*/ 123 h 200"/>
                  <a:gd name="T100" fmla="*/ 64 w 244"/>
                  <a:gd name="T101" fmla="*/ 90 h 200"/>
                  <a:gd name="T102" fmla="*/ 73 w 244"/>
                  <a:gd name="T103" fmla="*/ 91 h 200"/>
                  <a:gd name="T104" fmla="*/ 67 w 244"/>
                  <a:gd name="T105" fmla="*/ 116 h 200"/>
                  <a:gd name="T106" fmla="*/ 74 w 244"/>
                  <a:gd name="T107" fmla="*/ 200 h 200"/>
                  <a:gd name="T108" fmla="*/ 170 w 244"/>
                  <a:gd name="T109" fmla="*/ 200 h 200"/>
                  <a:gd name="T110" fmla="*/ 170 w 244"/>
                  <a:gd name="T111" fmla="*/ 116 h 200"/>
                  <a:gd name="T112" fmla="*/ 122 w 244"/>
                  <a:gd name="T113" fmla="*/ 69 h 200"/>
                  <a:gd name="T114" fmla="*/ 74 w 244"/>
                  <a:gd name="T115" fmla="*/ 116 h 200"/>
                  <a:gd name="T116" fmla="*/ 74 w 244"/>
                  <a:gd name="T11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4" h="200">
                    <a:moveTo>
                      <a:pt x="221" y="66"/>
                    </a:moveTo>
                    <a:cubicBezTo>
                      <a:pt x="214" y="66"/>
                      <a:pt x="207" y="72"/>
                      <a:pt x="207" y="80"/>
                    </a:cubicBezTo>
                    <a:cubicBezTo>
                      <a:pt x="207" y="87"/>
                      <a:pt x="214" y="93"/>
                      <a:pt x="221" y="93"/>
                    </a:cubicBezTo>
                    <a:cubicBezTo>
                      <a:pt x="229" y="93"/>
                      <a:pt x="235" y="87"/>
                      <a:pt x="235" y="80"/>
                    </a:cubicBezTo>
                    <a:cubicBezTo>
                      <a:pt x="235" y="72"/>
                      <a:pt x="229" y="66"/>
                      <a:pt x="221" y="66"/>
                    </a:cubicBezTo>
                    <a:close/>
                    <a:moveTo>
                      <a:pt x="23" y="66"/>
                    </a:moveTo>
                    <a:cubicBezTo>
                      <a:pt x="15" y="66"/>
                      <a:pt x="9" y="72"/>
                      <a:pt x="9" y="80"/>
                    </a:cubicBezTo>
                    <a:cubicBezTo>
                      <a:pt x="9" y="87"/>
                      <a:pt x="15" y="93"/>
                      <a:pt x="23" y="93"/>
                    </a:cubicBezTo>
                    <a:cubicBezTo>
                      <a:pt x="31" y="93"/>
                      <a:pt x="37" y="87"/>
                      <a:pt x="37" y="80"/>
                    </a:cubicBezTo>
                    <a:cubicBezTo>
                      <a:pt x="37" y="72"/>
                      <a:pt x="31" y="66"/>
                      <a:pt x="23" y="66"/>
                    </a:cubicBezTo>
                    <a:close/>
                    <a:moveTo>
                      <a:pt x="180" y="41"/>
                    </a:moveTo>
                    <a:cubicBezTo>
                      <a:pt x="169" y="41"/>
                      <a:pt x="160" y="50"/>
                      <a:pt x="160" y="61"/>
                    </a:cubicBezTo>
                    <a:cubicBezTo>
                      <a:pt x="160" y="73"/>
                      <a:pt x="169" y="82"/>
                      <a:pt x="180" y="82"/>
                    </a:cubicBezTo>
                    <a:cubicBezTo>
                      <a:pt x="191" y="82"/>
                      <a:pt x="201" y="73"/>
                      <a:pt x="201" y="61"/>
                    </a:cubicBezTo>
                    <a:cubicBezTo>
                      <a:pt x="201" y="50"/>
                      <a:pt x="191" y="41"/>
                      <a:pt x="180" y="41"/>
                    </a:cubicBezTo>
                    <a:close/>
                    <a:moveTo>
                      <a:pt x="244" y="166"/>
                    </a:move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20" y="123"/>
                      <a:pt x="220" y="123"/>
                      <a:pt x="220" y="123"/>
                    </a:cubicBezTo>
                    <a:cubicBezTo>
                      <a:pt x="220" y="115"/>
                      <a:pt x="218" y="108"/>
                      <a:pt x="215" y="102"/>
                    </a:cubicBezTo>
                    <a:cubicBezTo>
                      <a:pt x="217" y="102"/>
                      <a:pt x="219" y="101"/>
                      <a:pt x="221" y="101"/>
                    </a:cubicBezTo>
                    <a:cubicBezTo>
                      <a:pt x="234" y="101"/>
                      <a:pt x="244" y="111"/>
                      <a:pt x="244" y="124"/>
                    </a:cubicBezTo>
                    <a:lnTo>
                      <a:pt x="244" y="166"/>
                    </a:lnTo>
                    <a:close/>
                    <a:moveTo>
                      <a:pt x="64" y="41"/>
                    </a:moveTo>
                    <a:cubicBezTo>
                      <a:pt x="53" y="41"/>
                      <a:pt x="43" y="50"/>
                      <a:pt x="43" y="61"/>
                    </a:cubicBezTo>
                    <a:cubicBezTo>
                      <a:pt x="43" y="73"/>
                      <a:pt x="53" y="82"/>
                      <a:pt x="64" y="82"/>
                    </a:cubicBezTo>
                    <a:cubicBezTo>
                      <a:pt x="75" y="82"/>
                      <a:pt x="84" y="73"/>
                      <a:pt x="84" y="61"/>
                    </a:cubicBezTo>
                    <a:cubicBezTo>
                      <a:pt x="84" y="50"/>
                      <a:pt x="75" y="41"/>
                      <a:pt x="64" y="41"/>
                    </a:cubicBezTo>
                    <a:close/>
                    <a:moveTo>
                      <a:pt x="23" y="101"/>
                    </a:moveTo>
                    <a:cubicBezTo>
                      <a:pt x="25" y="101"/>
                      <a:pt x="27" y="102"/>
                      <a:pt x="29" y="102"/>
                    </a:cubicBezTo>
                    <a:cubicBezTo>
                      <a:pt x="26" y="108"/>
                      <a:pt x="24" y="115"/>
                      <a:pt x="24" y="123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11"/>
                      <a:pt x="11" y="101"/>
                      <a:pt x="23" y="101"/>
                    </a:cubicBezTo>
                    <a:close/>
                    <a:moveTo>
                      <a:pt x="122" y="0"/>
                    </a:moveTo>
                    <a:cubicBezTo>
                      <a:pt x="105" y="0"/>
                      <a:pt x="92" y="13"/>
                      <a:pt x="92" y="30"/>
                    </a:cubicBezTo>
                    <a:cubicBezTo>
                      <a:pt x="92" y="47"/>
                      <a:pt x="105" y="60"/>
                      <a:pt x="122" y="60"/>
                    </a:cubicBezTo>
                    <a:cubicBezTo>
                      <a:pt x="139" y="60"/>
                      <a:pt x="152" y="47"/>
                      <a:pt x="152" y="30"/>
                    </a:cubicBezTo>
                    <a:cubicBezTo>
                      <a:pt x="152" y="13"/>
                      <a:pt x="139" y="0"/>
                      <a:pt x="122" y="0"/>
                    </a:cubicBezTo>
                    <a:close/>
                    <a:moveTo>
                      <a:pt x="213" y="182"/>
                    </a:moveTo>
                    <a:cubicBezTo>
                      <a:pt x="177" y="182"/>
                      <a:pt x="177" y="182"/>
                      <a:pt x="177" y="182"/>
                    </a:cubicBezTo>
                    <a:cubicBezTo>
                      <a:pt x="177" y="116"/>
                      <a:pt x="177" y="116"/>
                      <a:pt x="177" y="116"/>
                    </a:cubicBezTo>
                    <a:cubicBezTo>
                      <a:pt x="177" y="107"/>
                      <a:pt x="175" y="99"/>
                      <a:pt x="171" y="91"/>
                    </a:cubicBezTo>
                    <a:cubicBezTo>
                      <a:pt x="174" y="90"/>
                      <a:pt x="177" y="90"/>
                      <a:pt x="180" y="90"/>
                    </a:cubicBezTo>
                    <a:cubicBezTo>
                      <a:pt x="198" y="90"/>
                      <a:pt x="213" y="104"/>
                      <a:pt x="213" y="123"/>
                    </a:cubicBezTo>
                    <a:lnTo>
                      <a:pt x="213" y="182"/>
                    </a:lnTo>
                    <a:close/>
                    <a:moveTo>
                      <a:pt x="67" y="116"/>
                    </a:moveTo>
                    <a:cubicBezTo>
                      <a:pt x="67" y="182"/>
                      <a:pt x="67" y="182"/>
                      <a:pt x="67" y="182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04"/>
                      <a:pt x="46" y="90"/>
                      <a:pt x="64" y="90"/>
                    </a:cubicBezTo>
                    <a:cubicBezTo>
                      <a:pt x="67" y="90"/>
                      <a:pt x="70" y="90"/>
                      <a:pt x="73" y="91"/>
                    </a:cubicBezTo>
                    <a:cubicBezTo>
                      <a:pt x="69" y="99"/>
                      <a:pt x="67" y="107"/>
                      <a:pt x="67" y="116"/>
                    </a:cubicBezTo>
                    <a:close/>
                    <a:moveTo>
                      <a:pt x="74" y="200"/>
                    </a:moveTo>
                    <a:cubicBezTo>
                      <a:pt x="170" y="200"/>
                      <a:pt x="170" y="200"/>
                      <a:pt x="170" y="200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70" y="90"/>
                      <a:pt x="148" y="69"/>
                      <a:pt x="122" y="69"/>
                    </a:cubicBezTo>
                    <a:cubicBezTo>
                      <a:pt x="96" y="69"/>
                      <a:pt x="74" y="90"/>
                      <a:pt x="74" y="116"/>
                    </a:cubicBezTo>
                    <a:lnTo>
                      <a:pt x="74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>
              <p:custDataLst>
                <p:tags r:id="rId4"/>
              </p:custDataLst>
            </p:nvPr>
          </p:nvGrpSpPr>
          <p:grpSpPr>
            <a:xfrm>
              <a:off x="723529" y="4414529"/>
              <a:ext cx="569738" cy="569737"/>
              <a:chOff x="816774" y="4776910"/>
              <a:chExt cx="759650" cy="759649"/>
            </a:xfrm>
            <a:solidFill>
              <a:srgbClr val="578B18"/>
            </a:solidFill>
          </p:grpSpPr>
          <p:sp>
            <p:nvSpPr>
              <p:cNvPr id="28" name="椭圆 27"/>
              <p:cNvSpPr/>
              <p:nvPr/>
            </p:nvSpPr>
            <p:spPr>
              <a:xfrm>
                <a:off x="816774" y="4776910"/>
                <a:ext cx="759650" cy="7596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927948" y="4902209"/>
                <a:ext cx="469371" cy="442728"/>
                <a:chOff x="244475" y="2743200"/>
                <a:chExt cx="727075" cy="685800"/>
              </a:xfrm>
              <a:grpFill/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244475" y="3013075"/>
                  <a:ext cx="204788" cy="415925"/>
                </a:xfrm>
                <a:custGeom>
                  <a:avLst/>
                  <a:gdLst>
                    <a:gd name="T0" fmla="*/ 41 w 54"/>
                    <a:gd name="T1" fmla="*/ 13 h 109"/>
                    <a:gd name="T2" fmla="*/ 41 w 54"/>
                    <a:gd name="T3" fmla="*/ 47 h 109"/>
                    <a:gd name="T4" fmla="*/ 13 w 54"/>
                    <a:gd name="T5" fmla="*/ 47 h 109"/>
                    <a:gd name="T6" fmla="*/ 13 w 54"/>
                    <a:gd name="T7" fmla="*/ 13 h 109"/>
                    <a:gd name="T8" fmla="*/ 41 w 54"/>
                    <a:gd name="T9" fmla="*/ 13 h 109"/>
                    <a:gd name="T10" fmla="*/ 50 w 54"/>
                    <a:gd name="T11" fmla="*/ 0 h 109"/>
                    <a:gd name="T12" fmla="*/ 4 w 54"/>
                    <a:gd name="T13" fmla="*/ 0 h 109"/>
                    <a:gd name="T14" fmla="*/ 0 w 54"/>
                    <a:gd name="T15" fmla="*/ 5 h 109"/>
                    <a:gd name="T16" fmla="*/ 0 w 54"/>
                    <a:gd name="T17" fmla="*/ 105 h 109"/>
                    <a:gd name="T18" fmla="*/ 4 w 54"/>
                    <a:gd name="T19" fmla="*/ 109 h 109"/>
                    <a:gd name="T20" fmla="*/ 50 w 54"/>
                    <a:gd name="T21" fmla="*/ 109 h 109"/>
                    <a:gd name="T22" fmla="*/ 54 w 54"/>
                    <a:gd name="T23" fmla="*/ 105 h 109"/>
                    <a:gd name="T24" fmla="*/ 54 w 54"/>
                    <a:gd name="T25" fmla="*/ 5 h 109"/>
                    <a:gd name="T26" fmla="*/ 50 w 54"/>
                    <a:gd name="T2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109">
                      <a:moveTo>
                        <a:pt x="41" y="13"/>
                      </a:move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moveTo>
                        <a:pt x="5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7"/>
                        <a:pt x="2" y="109"/>
                        <a:pt x="4" y="109"/>
                      </a:cubicBezTo>
                      <a:cubicBezTo>
                        <a:pt x="50" y="109"/>
                        <a:pt x="50" y="109"/>
                        <a:pt x="50" y="109"/>
                      </a:cubicBezTo>
                      <a:cubicBezTo>
                        <a:pt x="52" y="109"/>
                        <a:pt x="54" y="107"/>
                        <a:pt x="54" y="10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2" y="0"/>
                        <a:pt x="5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500063" y="2914650"/>
                  <a:ext cx="207963" cy="514350"/>
                </a:xfrm>
                <a:custGeom>
                  <a:avLst/>
                  <a:gdLst>
                    <a:gd name="T0" fmla="*/ 42 w 55"/>
                    <a:gd name="T1" fmla="*/ 13 h 135"/>
                    <a:gd name="T2" fmla="*/ 42 w 55"/>
                    <a:gd name="T3" fmla="*/ 81 h 135"/>
                    <a:gd name="T4" fmla="*/ 13 w 55"/>
                    <a:gd name="T5" fmla="*/ 81 h 135"/>
                    <a:gd name="T6" fmla="*/ 13 w 55"/>
                    <a:gd name="T7" fmla="*/ 13 h 135"/>
                    <a:gd name="T8" fmla="*/ 42 w 55"/>
                    <a:gd name="T9" fmla="*/ 13 h 135"/>
                    <a:gd name="T10" fmla="*/ 51 w 55"/>
                    <a:gd name="T11" fmla="*/ 0 h 135"/>
                    <a:gd name="T12" fmla="*/ 5 w 55"/>
                    <a:gd name="T13" fmla="*/ 0 h 135"/>
                    <a:gd name="T14" fmla="*/ 0 w 55"/>
                    <a:gd name="T15" fmla="*/ 5 h 135"/>
                    <a:gd name="T16" fmla="*/ 0 w 55"/>
                    <a:gd name="T17" fmla="*/ 131 h 135"/>
                    <a:gd name="T18" fmla="*/ 5 w 55"/>
                    <a:gd name="T19" fmla="*/ 135 h 135"/>
                    <a:gd name="T20" fmla="*/ 51 w 55"/>
                    <a:gd name="T21" fmla="*/ 135 h 135"/>
                    <a:gd name="T22" fmla="*/ 55 w 55"/>
                    <a:gd name="T23" fmla="*/ 131 h 135"/>
                    <a:gd name="T24" fmla="*/ 55 w 55"/>
                    <a:gd name="T25" fmla="*/ 5 h 135"/>
                    <a:gd name="T26" fmla="*/ 51 w 55"/>
                    <a:gd name="T2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135">
                      <a:moveTo>
                        <a:pt x="42" y="13"/>
                      </a:moveTo>
                      <a:cubicBezTo>
                        <a:pt x="42" y="81"/>
                        <a:pt x="42" y="81"/>
                        <a:pt x="42" y="81"/>
                      </a:cubicBezTo>
                      <a:cubicBezTo>
                        <a:pt x="13" y="81"/>
                        <a:pt x="13" y="81"/>
                        <a:pt x="13" y="81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moveTo>
                        <a:pt x="5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33"/>
                        <a:pt x="2" y="135"/>
                        <a:pt x="5" y="135"/>
                      </a:cubicBezTo>
                      <a:cubicBezTo>
                        <a:pt x="51" y="135"/>
                        <a:pt x="51" y="135"/>
                        <a:pt x="51" y="135"/>
                      </a:cubicBezTo>
                      <a:cubicBezTo>
                        <a:pt x="53" y="135"/>
                        <a:pt x="55" y="133"/>
                        <a:pt x="55" y="131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2"/>
                        <a:pt x="53" y="0"/>
                        <a:pt x="5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2" name="Freeform 17"/>
                <p:cNvSpPr>
                  <a:spLocks noEditPoints="1"/>
                </p:cNvSpPr>
                <p:nvPr/>
              </p:nvSpPr>
              <p:spPr bwMode="auto">
                <a:xfrm>
                  <a:off x="762000" y="2743200"/>
                  <a:ext cx="209550" cy="685800"/>
                </a:xfrm>
                <a:custGeom>
                  <a:avLst/>
                  <a:gdLst>
                    <a:gd name="T0" fmla="*/ 42 w 55"/>
                    <a:gd name="T1" fmla="*/ 13 h 180"/>
                    <a:gd name="T2" fmla="*/ 42 w 55"/>
                    <a:gd name="T3" fmla="*/ 96 h 180"/>
                    <a:gd name="T4" fmla="*/ 13 w 55"/>
                    <a:gd name="T5" fmla="*/ 96 h 180"/>
                    <a:gd name="T6" fmla="*/ 13 w 55"/>
                    <a:gd name="T7" fmla="*/ 13 h 180"/>
                    <a:gd name="T8" fmla="*/ 42 w 55"/>
                    <a:gd name="T9" fmla="*/ 13 h 180"/>
                    <a:gd name="T10" fmla="*/ 50 w 55"/>
                    <a:gd name="T11" fmla="*/ 0 h 180"/>
                    <a:gd name="T12" fmla="*/ 4 w 55"/>
                    <a:gd name="T13" fmla="*/ 0 h 180"/>
                    <a:gd name="T14" fmla="*/ 0 w 55"/>
                    <a:gd name="T15" fmla="*/ 4 h 180"/>
                    <a:gd name="T16" fmla="*/ 0 w 55"/>
                    <a:gd name="T17" fmla="*/ 176 h 180"/>
                    <a:gd name="T18" fmla="*/ 4 w 55"/>
                    <a:gd name="T19" fmla="*/ 180 h 180"/>
                    <a:gd name="T20" fmla="*/ 50 w 55"/>
                    <a:gd name="T21" fmla="*/ 180 h 180"/>
                    <a:gd name="T22" fmla="*/ 55 w 55"/>
                    <a:gd name="T23" fmla="*/ 176 h 180"/>
                    <a:gd name="T24" fmla="*/ 55 w 55"/>
                    <a:gd name="T25" fmla="*/ 4 h 180"/>
                    <a:gd name="T26" fmla="*/ 50 w 55"/>
                    <a:gd name="T2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180">
                      <a:moveTo>
                        <a:pt x="42" y="13"/>
                      </a:move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moveTo>
                        <a:pt x="5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8"/>
                        <a:pt x="2" y="180"/>
                        <a:pt x="4" y="180"/>
                      </a:cubicBezTo>
                      <a:cubicBezTo>
                        <a:pt x="50" y="180"/>
                        <a:pt x="50" y="180"/>
                        <a:pt x="50" y="180"/>
                      </a:cubicBezTo>
                      <a:cubicBezTo>
                        <a:pt x="53" y="180"/>
                        <a:pt x="55" y="178"/>
                        <a:pt x="55" y="176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2"/>
                        <a:pt x="53" y="0"/>
                        <a:pt x="50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742460" y="3230096"/>
              <a:ext cx="569738" cy="569737"/>
              <a:chOff x="3424768" y="2961096"/>
              <a:chExt cx="759650" cy="75964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424768" y="2961096"/>
                <a:ext cx="759650" cy="759649"/>
              </a:xfrm>
              <a:prstGeom prst="ellipse">
                <a:avLst/>
              </a:prstGeom>
              <a:solidFill>
                <a:srgbClr val="BAD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602043" y="3071238"/>
                <a:ext cx="405347" cy="482677"/>
                <a:chOff x="10787673" y="2508217"/>
                <a:chExt cx="478426" cy="5696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25"/>
                <p:cNvSpPr>
                  <a:spLocks noEditPoints="1"/>
                </p:cNvSpPr>
                <p:nvPr/>
              </p:nvSpPr>
              <p:spPr bwMode="auto">
                <a:xfrm>
                  <a:off x="10787673" y="2508217"/>
                  <a:ext cx="478426" cy="569698"/>
                </a:xfrm>
                <a:custGeom>
                  <a:avLst/>
                  <a:gdLst>
                    <a:gd name="T0" fmla="*/ 145 w 156"/>
                    <a:gd name="T1" fmla="*/ 22 h 178"/>
                    <a:gd name="T2" fmla="*/ 134 w 156"/>
                    <a:gd name="T3" fmla="*/ 22 h 178"/>
                    <a:gd name="T4" fmla="*/ 134 w 156"/>
                    <a:gd name="T5" fmla="*/ 11 h 178"/>
                    <a:gd name="T6" fmla="*/ 123 w 156"/>
                    <a:gd name="T7" fmla="*/ 0 h 178"/>
                    <a:gd name="T8" fmla="*/ 11 w 156"/>
                    <a:gd name="T9" fmla="*/ 0 h 178"/>
                    <a:gd name="T10" fmla="*/ 0 w 156"/>
                    <a:gd name="T11" fmla="*/ 11 h 178"/>
                    <a:gd name="T12" fmla="*/ 0 w 156"/>
                    <a:gd name="T13" fmla="*/ 145 h 178"/>
                    <a:gd name="T14" fmla="*/ 11 w 156"/>
                    <a:gd name="T15" fmla="*/ 156 h 178"/>
                    <a:gd name="T16" fmla="*/ 22 w 156"/>
                    <a:gd name="T17" fmla="*/ 156 h 178"/>
                    <a:gd name="T18" fmla="*/ 22 w 156"/>
                    <a:gd name="T19" fmla="*/ 167 h 178"/>
                    <a:gd name="T20" fmla="*/ 33 w 156"/>
                    <a:gd name="T21" fmla="*/ 178 h 178"/>
                    <a:gd name="T22" fmla="*/ 145 w 156"/>
                    <a:gd name="T23" fmla="*/ 178 h 178"/>
                    <a:gd name="T24" fmla="*/ 156 w 156"/>
                    <a:gd name="T25" fmla="*/ 167 h 178"/>
                    <a:gd name="T26" fmla="*/ 156 w 156"/>
                    <a:gd name="T27" fmla="*/ 33 h 178"/>
                    <a:gd name="T28" fmla="*/ 145 w 156"/>
                    <a:gd name="T29" fmla="*/ 22 h 178"/>
                    <a:gd name="T30" fmla="*/ 11 w 156"/>
                    <a:gd name="T31" fmla="*/ 145 h 178"/>
                    <a:gd name="T32" fmla="*/ 11 w 156"/>
                    <a:gd name="T33" fmla="*/ 11 h 178"/>
                    <a:gd name="T34" fmla="*/ 123 w 156"/>
                    <a:gd name="T35" fmla="*/ 11 h 178"/>
                    <a:gd name="T36" fmla="*/ 123 w 156"/>
                    <a:gd name="T37" fmla="*/ 145 h 178"/>
                    <a:gd name="T38" fmla="*/ 11 w 156"/>
                    <a:gd name="T39" fmla="*/ 145 h 178"/>
                    <a:gd name="T40" fmla="*/ 145 w 156"/>
                    <a:gd name="T41" fmla="*/ 167 h 178"/>
                    <a:gd name="T42" fmla="*/ 33 w 156"/>
                    <a:gd name="T43" fmla="*/ 167 h 178"/>
                    <a:gd name="T44" fmla="*/ 33 w 156"/>
                    <a:gd name="T45" fmla="*/ 156 h 178"/>
                    <a:gd name="T46" fmla="*/ 123 w 156"/>
                    <a:gd name="T47" fmla="*/ 156 h 178"/>
                    <a:gd name="T48" fmla="*/ 134 w 156"/>
                    <a:gd name="T49" fmla="*/ 145 h 178"/>
                    <a:gd name="T50" fmla="*/ 134 w 156"/>
                    <a:gd name="T51" fmla="*/ 33 h 178"/>
                    <a:gd name="T52" fmla="*/ 145 w 156"/>
                    <a:gd name="T53" fmla="*/ 33 h 178"/>
                    <a:gd name="T54" fmla="*/ 145 w 156"/>
                    <a:gd name="T55" fmla="*/ 167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6" h="178">
                      <a:moveTo>
                        <a:pt x="145" y="22"/>
                      </a:moveTo>
                      <a:cubicBezTo>
                        <a:pt x="134" y="22"/>
                        <a:pt x="134" y="22"/>
                        <a:pt x="134" y="22"/>
                      </a:cubicBezTo>
                      <a:cubicBezTo>
                        <a:pt x="134" y="11"/>
                        <a:pt x="134" y="11"/>
                        <a:pt x="134" y="11"/>
                      </a:cubicBezTo>
                      <a:cubicBezTo>
                        <a:pt x="134" y="5"/>
                        <a:pt x="129" y="0"/>
                        <a:pt x="12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51"/>
                        <a:pt x="5" y="156"/>
                        <a:pt x="11" y="156"/>
                      </a:cubicBezTo>
                      <a:cubicBezTo>
                        <a:pt x="22" y="156"/>
                        <a:pt x="22" y="156"/>
                        <a:pt x="22" y="156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2" y="173"/>
                        <a:pt x="27" y="178"/>
                        <a:pt x="33" y="178"/>
                      </a:cubicBezTo>
                      <a:cubicBezTo>
                        <a:pt x="145" y="178"/>
                        <a:pt x="145" y="178"/>
                        <a:pt x="145" y="178"/>
                      </a:cubicBezTo>
                      <a:cubicBezTo>
                        <a:pt x="151" y="178"/>
                        <a:pt x="156" y="173"/>
                        <a:pt x="156" y="167"/>
                      </a:cubicBez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56" y="27"/>
                        <a:pt x="151" y="22"/>
                        <a:pt x="145" y="22"/>
                      </a:cubicBezTo>
                      <a:close/>
                      <a:moveTo>
                        <a:pt x="11" y="145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3" y="11"/>
                        <a:pt x="123" y="11"/>
                        <a:pt x="123" y="11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lnTo>
                        <a:pt x="11" y="145"/>
                      </a:lnTo>
                      <a:close/>
                      <a:moveTo>
                        <a:pt x="145" y="167"/>
                      </a:moveTo>
                      <a:cubicBezTo>
                        <a:pt x="33" y="167"/>
                        <a:pt x="33" y="167"/>
                        <a:pt x="33" y="167"/>
                      </a:cubicBezTo>
                      <a:cubicBezTo>
                        <a:pt x="33" y="156"/>
                        <a:pt x="33" y="156"/>
                        <a:pt x="33" y="156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9" y="156"/>
                        <a:pt x="134" y="151"/>
                        <a:pt x="134" y="145"/>
                      </a:cubicBezTo>
                      <a:cubicBezTo>
                        <a:pt x="134" y="33"/>
                        <a:pt x="134" y="33"/>
                        <a:pt x="134" y="33"/>
                      </a:cubicBezTo>
                      <a:cubicBezTo>
                        <a:pt x="145" y="33"/>
                        <a:pt x="145" y="33"/>
                        <a:pt x="145" y="33"/>
                      </a:cubicBezTo>
                      <a:lnTo>
                        <a:pt x="145" y="1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Freeform 26"/>
                <p:cNvSpPr/>
                <p:nvPr/>
              </p:nvSpPr>
              <p:spPr bwMode="auto">
                <a:xfrm>
                  <a:off x="10925460" y="2614454"/>
                  <a:ext cx="205404" cy="34527"/>
                </a:xfrm>
                <a:custGeom>
                  <a:avLst/>
                  <a:gdLst>
                    <a:gd name="T0" fmla="*/ 61 w 67"/>
                    <a:gd name="T1" fmla="*/ 0 h 11"/>
                    <a:gd name="T2" fmla="*/ 5 w 67"/>
                    <a:gd name="T3" fmla="*/ 0 h 11"/>
                    <a:gd name="T4" fmla="*/ 0 w 67"/>
                    <a:gd name="T5" fmla="*/ 6 h 11"/>
                    <a:gd name="T6" fmla="*/ 5 w 67"/>
                    <a:gd name="T7" fmla="*/ 11 h 11"/>
                    <a:gd name="T8" fmla="*/ 61 w 67"/>
                    <a:gd name="T9" fmla="*/ 11 h 11"/>
                    <a:gd name="T10" fmla="*/ 67 w 67"/>
                    <a:gd name="T11" fmla="*/ 6 h 11"/>
                    <a:gd name="T12" fmla="*/ 61 w 67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11">
                      <a:moveTo>
                        <a:pt x="6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4" y="11"/>
                        <a:pt x="67" y="9"/>
                        <a:pt x="67" y="6"/>
                      </a:cubicBezTo>
                      <a:cubicBezTo>
                        <a:pt x="67" y="3"/>
                        <a:pt x="64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Freeform 27"/>
                <p:cNvSpPr/>
                <p:nvPr/>
              </p:nvSpPr>
              <p:spPr bwMode="auto">
                <a:xfrm>
                  <a:off x="10854015" y="2723348"/>
                  <a:ext cx="276849" cy="34527"/>
                </a:xfrm>
                <a:custGeom>
                  <a:avLst/>
                  <a:gdLst>
                    <a:gd name="T0" fmla="*/ 84 w 90"/>
                    <a:gd name="T1" fmla="*/ 0 h 11"/>
                    <a:gd name="T2" fmla="*/ 6 w 90"/>
                    <a:gd name="T3" fmla="*/ 0 h 11"/>
                    <a:gd name="T4" fmla="*/ 0 w 90"/>
                    <a:gd name="T5" fmla="*/ 5 h 11"/>
                    <a:gd name="T6" fmla="*/ 6 w 90"/>
                    <a:gd name="T7" fmla="*/ 11 h 11"/>
                    <a:gd name="T8" fmla="*/ 84 w 90"/>
                    <a:gd name="T9" fmla="*/ 11 h 11"/>
                    <a:gd name="T10" fmla="*/ 90 w 90"/>
                    <a:gd name="T11" fmla="*/ 5 h 11"/>
                    <a:gd name="T12" fmla="*/ 84 w 9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11">
                      <a:moveTo>
                        <a:pt x="8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7" y="11"/>
                        <a:pt x="90" y="8"/>
                        <a:pt x="90" y="5"/>
                      </a:cubicBezTo>
                      <a:cubicBezTo>
                        <a:pt x="90" y="2"/>
                        <a:pt x="87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6" name="Freeform 28"/>
                <p:cNvSpPr/>
                <p:nvPr/>
              </p:nvSpPr>
              <p:spPr bwMode="auto">
                <a:xfrm>
                  <a:off x="10854015" y="2793730"/>
                  <a:ext cx="276849" cy="34527"/>
                </a:xfrm>
                <a:custGeom>
                  <a:avLst/>
                  <a:gdLst>
                    <a:gd name="T0" fmla="*/ 84 w 90"/>
                    <a:gd name="T1" fmla="*/ 0 h 11"/>
                    <a:gd name="T2" fmla="*/ 6 w 90"/>
                    <a:gd name="T3" fmla="*/ 0 h 11"/>
                    <a:gd name="T4" fmla="*/ 0 w 90"/>
                    <a:gd name="T5" fmla="*/ 6 h 11"/>
                    <a:gd name="T6" fmla="*/ 6 w 90"/>
                    <a:gd name="T7" fmla="*/ 11 h 11"/>
                    <a:gd name="T8" fmla="*/ 84 w 90"/>
                    <a:gd name="T9" fmla="*/ 11 h 11"/>
                    <a:gd name="T10" fmla="*/ 90 w 90"/>
                    <a:gd name="T11" fmla="*/ 6 h 11"/>
                    <a:gd name="T12" fmla="*/ 84 w 9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11">
                      <a:moveTo>
                        <a:pt x="8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7" y="11"/>
                        <a:pt x="90" y="9"/>
                        <a:pt x="90" y="6"/>
                      </a:cubicBezTo>
                      <a:cubicBezTo>
                        <a:pt x="90" y="3"/>
                        <a:pt x="87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7" name="Freeform 29"/>
                <p:cNvSpPr/>
                <p:nvPr/>
              </p:nvSpPr>
              <p:spPr bwMode="auto">
                <a:xfrm>
                  <a:off x="10854015" y="2862784"/>
                  <a:ext cx="276849" cy="38511"/>
                </a:xfrm>
                <a:custGeom>
                  <a:avLst/>
                  <a:gdLst>
                    <a:gd name="T0" fmla="*/ 84 w 90"/>
                    <a:gd name="T1" fmla="*/ 0 h 12"/>
                    <a:gd name="T2" fmla="*/ 6 w 90"/>
                    <a:gd name="T3" fmla="*/ 0 h 12"/>
                    <a:gd name="T4" fmla="*/ 0 w 90"/>
                    <a:gd name="T5" fmla="*/ 6 h 12"/>
                    <a:gd name="T6" fmla="*/ 6 w 90"/>
                    <a:gd name="T7" fmla="*/ 12 h 12"/>
                    <a:gd name="T8" fmla="*/ 84 w 90"/>
                    <a:gd name="T9" fmla="*/ 12 h 12"/>
                    <a:gd name="T10" fmla="*/ 90 w 90"/>
                    <a:gd name="T11" fmla="*/ 6 h 12"/>
                    <a:gd name="T12" fmla="*/ 84 w 9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12">
                      <a:moveTo>
                        <a:pt x="8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7" y="12"/>
                        <a:pt x="90" y="9"/>
                        <a:pt x="90" y="6"/>
                      </a:cubicBezTo>
                      <a:cubicBezTo>
                        <a:pt x="90" y="3"/>
                        <a:pt x="87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7" name="MH_Text_1"/>
            <p:cNvSpPr txBox="1"/>
            <p:nvPr/>
          </p:nvSpPr>
          <p:spPr>
            <a:xfrm>
              <a:off x="1411129" y="1936195"/>
              <a:ext cx="3143938" cy="81153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第一，女性更加感性，更加注重细节，更注重家庭。</a:t>
              </a: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Text_1"/>
            <p:cNvSpPr txBox="1"/>
            <p:nvPr/>
          </p:nvSpPr>
          <p:spPr>
            <a:xfrm>
              <a:off x="1411128" y="3109199"/>
              <a:ext cx="3283721" cy="81153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第二，女性更善于接受别人的建议，善于和别人交流。</a:t>
              </a: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2" name="MH_Text_1"/>
            <p:cNvSpPr txBox="1"/>
            <p:nvPr/>
          </p:nvSpPr>
          <p:spPr>
            <a:xfrm>
              <a:off x="1411129" y="4473337"/>
              <a:ext cx="3237522" cy="45212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第三，女人更懂得精打细算。</a:t>
              </a: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MH_Text_1"/>
            <p:cNvSpPr txBox="1"/>
            <p:nvPr/>
          </p:nvSpPr>
          <p:spPr>
            <a:xfrm>
              <a:off x="5640704" y="2115900"/>
              <a:ext cx="3294975" cy="45212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第四，女人比男人更有耐性。</a:t>
              </a: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MH_Text_1"/>
            <p:cNvSpPr txBox="1"/>
            <p:nvPr/>
          </p:nvSpPr>
          <p:spPr>
            <a:xfrm>
              <a:off x="5640704" y="3288904"/>
              <a:ext cx="3294975" cy="45212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第五，女人无敌的“直觉”。</a:t>
              </a:r>
              <a:endParaRPr lang="zh-CN" altLang="en-US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5" name="MH_Text_1"/>
            <p:cNvSpPr txBox="1"/>
            <p:nvPr/>
          </p:nvSpPr>
          <p:spPr>
            <a:xfrm>
              <a:off x="5640704" y="4473337"/>
              <a:ext cx="3294975" cy="452120"/>
            </a:xfrm>
            <a:prstGeom prst="rect">
              <a:avLst/>
            </a:prstGeom>
            <a:noFill/>
          </p:spPr>
          <p:txBody>
            <a:bodyPr lIns="90000" tIns="46800" rIns="90000" bIns="46800" anchor="ctr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zh-CN" altLang="en-US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女性理财具有天生的优势！</a:t>
              </a:r>
              <a:endParaRPr lang="zh-CN" altLang="en-US" b="1" ker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>
              <p:custDataLst>
                <p:tags r:id="rId6"/>
              </p:custDataLst>
            </p:nvPr>
          </p:nvGrpSpPr>
          <p:grpSpPr>
            <a:xfrm>
              <a:off x="742460" y="2057092"/>
              <a:ext cx="569738" cy="569737"/>
              <a:chOff x="3424768" y="1611109"/>
              <a:chExt cx="759650" cy="75964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424768" y="1611109"/>
                <a:ext cx="759650" cy="759649"/>
              </a:xfrm>
              <a:prstGeom prst="ellipse">
                <a:avLst/>
              </a:prstGeom>
              <a:solidFill>
                <a:srgbClr val="578B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524311" y="1805900"/>
                <a:ext cx="555723" cy="348110"/>
              </a:xfrm>
              <a:custGeom>
                <a:avLst/>
                <a:gdLst>
                  <a:gd name="T0" fmla="*/ 211 w 260"/>
                  <a:gd name="T1" fmla="*/ 65 h 162"/>
                  <a:gd name="T2" fmla="*/ 146 w 260"/>
                  <a:gd name="T3" fmla="*/ 0 h 162"/>
                  <a:gd name="T4" fmla="*/ 90 w 260"/>
                  <a:gd name="T5" fmla="*/ 33 h 162"/>
                  <a:gd name="T6" fmla="*/ 81 w 260"/>
                  <a:gd name="T7" fmla="*/ 32 h 162"/>
                  <a:gd name="T8" fmla="*/ 35 w 260"/>
                  <a:gd name="T9" fmla="*/ 67 h 162"/>
                  <a:gd name="T10" fmla="*/ 0 w 260"/>
                  <a:gd name="T11" fmla="*/ 114 h 162"/>
                  <a:gd name="T12" fmla="*/ 49 w 260"/>
                  <a:gd name="T13" fmla="*/ 162 h 162"/>
                  <a:gd name="T14" fmla="*/ 211 w 260"/>
                  <a:gd name="T15" fmla="*/ 162 h 162"/>
                  <a:gd name="T16" fmla="*/ 260 w 260"/>
                  <a:gd name="T17" fmla="*/ 114 h 162"/>
                  <a:gd name="T18" fmla="*/ 211 w 260"/>
                  <a:gd name="T19" fmla="*/ 65 h 162"/>
                  <a:gd name="T20" fmla="*/ 130 w 260"/>
                  <a:gd name="T21" fmla="*/ 146 h 162"/>
                  <a:gd name="T22" fmla="*/ 81 w 260"/>
                  <a:gd name="T23" fmla="*/ 81 h 162"/>
                  <a:gd name="T24" fmla="*/ 114 w 260"/>
                  <a:gd name="T25" fmla="*/ 81 h 162"/>
                  <a:gd name="T26" fmla="*/ 114 w 260"/>
                  <a:gd name="T27" fmla="*/ 32 h 162"/>
                  <a:gd name="T28" fmla="*/ 146 w 260"/>
                  <a:gd name="T29" fmla="*/ 32 h 162"/>
                  <a:gd name="T30" fmla="*/ 146 w 260"/>
                  <a:gd name="T31" fmla="*/ 81 h 162"/>
                  <a:gd name="T32" fmla="*/ 179 w 260"/>
                  <a:gd name="T33" fmla="*/ 81 h 162"/>
                  <a:gd name="T34" fmla="*/ 130 w 260"/>
                  <a:gd name="T35" fmla="*/ 14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162">
                    <a:moveTo>
                      <a:pt x="211" y="65"/>
                    </a:moveTo>
                    <a:cubicBezTo>
                      <a:pt x="211" y="29"/>
                      <a:pt x="182" y="0"/>
                      <a:pt x="146" y="0"/>
                    </a:cubicBezTo>
                    <a:cubicBezTo>
                      <a:pt x="122" y="0"/>
                      <a:pt x="101" y="13"/>
                      <a:pt x="90" y="33"/>
                    </a:cubicBezTo>
                    <a:cubicBezTo>
                      <a:pt x="87" y="33"/>
                      <a:pt x="84" y="32"/>
                      <a:pt x="81" y="32"/>
                    </a:cubicBezTo>
                    <a:cubicBezTo>
                      <a:pt x="59" y="32"/>
                      <a:pt x="41" y="47"/>
                      <a:pt x="35" y="67"/>
                    </a:cubicBezTo>
                    <a:cubicBezTo>
                      <a:pt x="15" y="73"/>
                      <a:pt x="0" y="92"/>
                      <a:pt x="0" y="114"/>
                    </a:cubicBezTo>
                    <a:cubicBezTo>
                      <a:pt x="0" y="140"/>
                      <a:pt x="22" y="162"/>
                      <a:pt x="49" y="162"/>
                    </a:cubicBezTo>
                    <a:cubicBezTo>
                      <a:pt x="211" y="162"/>
                      <a:pt x="211" y="162"/>
                      <a:pt x="211" y="162"/>
                    </a:cubicBezTo>
                    <a:cubicBezTo>
                      <a:pt x="238" y="162"/>
                      <a:pt x="260" y="140"/>
                      <a:pt x="260" y="114"/>
                    </a:cubicBezTo>
                    <a:cubicBezTo>
                      <a:pt x="260" y="87"/>
                      <a:pt x="238" y="65"/>
                      <a:pt x="211" y="65"/>
                    </a:cubicBezTo>
                    <a:close/>
                    <a:moveTo>
                      <a:pt x="130" y="146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79" y="81"/>
                      <a:pt x="179" y="81"/>
                      <a:pt x="179" y="81"/>
                    </a:cubicBezTo>
                    <a:lnTo>
                      <a:pt x="130" y="1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1" name="矩形 40"/>
          <p:cNvSpPr/>
          <p:nvPr>
            <p:custDataLst>
              <p:tags r:id="rId7"/>
            </p:custDataLst>
          </p:nvPr>
        </p:nvSpPr>
        <p:spPr>
          <a:xfrm>
            <a:off x="152082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8"/>
            </p:custDataLst>
          </p:nvPr>
        </p:nvSpPr>
        <p:spPr>
          <a:xfrm>
            <a:off x="1661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855" y="479425"/>
            <a:ext cx="4549140" cy="1322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95" y="1640840"/>
            <a:ext cx="4855210" cy="1583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85" y="3027680"/>
            <a:ext cx="4672330" cy="1168400"/>
          </a:xfrm>
          <a:prstGeom prst="rect">
            <a:avLst/>
          </a:prstGeom>
        </p:spPr>
      </p:pic>
      <p:pic>
        <p:nvPicPr>
          <p:cNvPr id="5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0" y="4474845"/>
            <a:ext cx="4500880" cy="13830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154000" y="5752400"/>
            <a:ext cx="7884000" cy="59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z="1800" dirty="0"/>
              <a:t>for exp</a:t>
            </a:r>
            <a:r>
              <a:rPr lang="zh-CN" altLang="en-US" sz="1800" dirty="0"/>
              <a:t>： 余额宝？  微信</a:t>
            </a:r>
            <a:r>
              <a:rPr lang="en-US" altLang="zh-CN" sz="1800" dirty="0"/>
              <a:t>--</a:t>
            </a:r>
            <a:r>
              <a:rPr lang="zh-CN" altLang="en-US" sz="1800" dirty="0"/>
              <a:t>零钱通？ </a:t>
            </a:r>
            <a:endParaRPr lang="zh-CN" altLang="en-US" sz="1800" dirty="0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54000" y="342107"/>
            <a:ext cx="7884000" cy="77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谈谈理财工具</a:t>
            </a:r>
            <a:r>
              <a:rPr lang="en-US" altLang="zh-CN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你们知道哪些？</a:t>
            </a:r>
            <a:endParaRPr lang="zh-CN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"/>
          <a:stretch>
            <a:fillRect/>
          </a:stretch>
        </p:blipFill>
        <p:spPr>
          <a:xfrm>
            <a:off x="2154000" y="1313542"/>
            <a:ext cx="7884000" cy="428040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410460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可以通过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各大银行官网、APP和线下的营业网点</a:t>
            </a:r>
            <a:r>
              <a:rPr lang="en-US" altLang="zh-CN" dirty="0">
                <a:sym typeface="+mn-ea"/>
              </a:rPr>
              <a:t>进行购买。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中国理财网：http://www.chinawealth.com.cn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查询理财产品的登记编码，然后可以用来判断我们买的银行理财是真是假。登记编码一般是以大写字母"C"开头的14或15位编码。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中国银监会：http://www.cbrc.gov.cn/index.html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可以在这个网站中获取最新的银行动态和各种政策信息。</a:t>
            </a:r>
            <a:endParaRPr lang="en-US" altLang="zh-CN" dirty="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52571" y="1043550"/>
            <a:ext cx="7886700" cy="55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银行理财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410460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基金的销售渠道主要有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基金公司直销中心、银行代销网点、证券公司代销网点，现在还有第三方代销平台</a:t>
            </a:r>
            <a:r>
              <a:rPr lang="en-US" altLang="zh-CN" dirty="0">
                <a:sym typeface="+mn-ea"/>
              </a:rPr>
              <a:t>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天天基金网：http://fund.eastmoney.com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好买基金网：https://www.howbuy.com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两家比较有名的基金网站，销售的基金种类多，数量多，费用也比较低。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晨星网：http://cn.morningstar.com/main/default.aspx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这一家网站是知名的基金评级网站，我们可以查到自己购买的基金的评级和其他信息。</a:t>
            </a:r>
            <a:endParaRPr lang="en-US" altLang="zh-CN" dirty="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52571" y="1043550"/>
            <a:ext cx="7886700" cy="55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基金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410460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现在我们可以通过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购买黄金ETF、纸黄金、互联网黄金产品</a:t>
            </a:r>
            <a:r>
              <a:rPr lang="en-US" altLang="zh-CN" dirty="0">
                <a:sym typeface="+mn-ea"/>
              </a:rPr>
              <a:t>等来投资黄金。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上海黄金交易所：http://www.sge.com.cn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这是目前国内唯一合法正规的黄金交易场所，在这里交易的目前主要是：黄金、白银、铂金三类贵金属。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常见的互联网黄金产品有：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存金宝</a:t>
            </a:r>
            <a:r>
              <a:rPr lang="en-US" altLang="zh-CN" dirty="0">
                <a:sym typeface="+mn-ea"/>
              </a:rPr>
              <a:t>：支付宝APP或者蚂蚁财富APP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腾讯微黄金</a:t>
            </a:r>
            <a:r>
              <a:rPr lang="en-US" altLang="zh-CN" dirty="0">
                <a:sym typeface="+mn-ea"/>
              </a:rPr>
              <a:t>：微信APP→腾讯微黄金公众号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微众金</a:t>
            </a:r>
            <a:r>
              <a:rPr lang="en-US" altLang="zh-CN" dirty="0">
                <a:sym typeface="+mn-ea"/>
              </a:rPr>
              <a:t>：微众银行APP</a:t>
            </a:r>
            <a:endParaRPr lang="en-US" altLang="zh-CN" dirty="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52571" y="1043550"/>
            <a:ext cx="7886700" cy="55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黄金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524000" y="857250"/>
            <a:ext cx="9144000" cy="8928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34"/>
          <p:cNvSpPr txBox="1"/>
          <p:nvPr>
            <p:custDataLst>
              <p:tags r:id="rId2"/>
            </p:custDataLst>
          </p:nvPr>
        </p:nvSpPr>
        <p:spPr>
          <a:xfrm>
            <a:off x="2410460" y="1597025"/>
            <a:ext cx="8258175" cy="5053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炒股之前，必须先知道这两个交易所。</a:t>
            </a: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上海证券交易所：http://www.sse.com.cn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sym typeface="+mn-ea"/>
              </a:rPr>
              <a:t>深圳证券交易所：http://www.szse.cn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比较有名的三款炒股软件：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同花顺、东方财富、大智慧。</a:t>
            </a:r>
            <a:endParaRPr lang="en-US" altLang="zh-CN" dirty="0">
              <a:solidFill>
                <a:srgbClr val="0070C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交易多推荐同花顺，看资讯和行情推荐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东方财富</a:t>
            </a:r>
            <a:r>
              <a:rPr lang="en-US" altLang="zh-CN" dirty="0">
                <a:sym typeface="+mn-ea"/>
              </a:rPr>
              <a:t>。</a:t>
            </a:r>
            <a:endParaRPr lang="en-US" altLang="zh-CN" dirty="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152571" y="1043550"/>
            <a:ext cx="7886700" cy="553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字体管家糖果" panose="00020600040101010101" charset="-122"/>
                <a:ea typeface="字体管家糖果" panose="00020600040101010101" charset="-122"/>
              </a:rPr>
              <a:t>股票</a:t>
            </a:r>
            <a:endParaRPr lang="zh-CN" altLang="en-US" sz="3300" dirty="0">
              <a:solidFill>
                <a:schemeClr val="accent1">
                  <a:lumMod val="50000"/>
                </a:schemeClr>
              </a:solidFill>
              <a:latin typeface="字体管家糖果" panose="00020600040101010101" charset="-122"/>
              <a:ea typeface="字体管家糖果" panose="00020600040101010101" charset="-122"/>
            </a:endParaRPr>
          </a:p>
        </p:txBody>
      </p:sp>
      <p:pic>
        <p:nvPicPr>
          <p:cNvPr id="3" name="图片 2" descr="微信图片_20180326234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6379210" y="250825"/>
            <a:ext cx="2374265" cy="1315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66_18*i*0"/>
  <p:tag name="KSO_WM_TEMPLATE_CATEGORY" val="custom"/>
  <p:tag name="KSO_WM_TEMPLATE_INDEX" val="20185066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50"/>
  <p:tag name="KSO_WM_TEMPLATE_CATEGORY" val="special"/>
  <p:tag name="KSO_WM_TEMPLATE_INDEX" val="20163066"/>
  <p:tag name="KSO_WM_UNIT_INDEX" val="5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1"/>
  <p:tag name="KSO_WM_TEMPLATE_CATEGORY" val="special"/>
  <p:tag name="KSO_WM_TEMPLATE_INDEX" val="20163066"/>
  <p:tag name="KSO_WM_UNIT_INDEX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2"/>
  <p:tag name="KSO_WM_TEMPLATE_CATEGORY" val="special"/>
  <p:tag name="KSO_WM_TEMPLATE_INDEX" val="20163066"/>
  <p:tag name="KSO_WM_UNIT_INDEX" val="2"/>
</p:tagLst>
</file>

<file path=ppt/tags/tag13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31"/>
  <p:tag name="KSO_WM_SLIDE_INDEX" val="31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6"/>
</p:tagLst>
</file>

<file path=ppt/tags/tag15.xml><?xml version="1.0" encoding="utf-8"?>
<p:tagLst xmlns:p="http://schemas.openxmlformats.org/presentationml/2006/main">
  <p:tag name="KSO_WM_TEMPLATE_CATEGORY" val="custom"/>
  <p:tag name="KSO_WM_TEMPLATE_INDEX" val="20185066"/>
  <p:tag name="KSO_WM_UNIT_TYPE" val="f"/>
  <p:tag name="KSO_WM_UNIT_INDEX" val="1"/>
  <p:tag name="KSO_WM_UNIT_ID" val="custom20185066_5*f*1"/>
  <p:tag name="KSO_WM_UNIT_LAYERLEVEL" val="1"/>
  <p:tag name="KSO_WM_UNIT_VALUE" val="66"/>
  <p:tag name="KSO_WM_UNIT_HIGHLIGHT" val="0"/>
  <p:tag name="KSO_WM_UNIT_COMPATIBLE" val="0"/>
  <p:tag name="KSO_WM_UNIT_CLEAR" val="0"/>
  <p:tag name="KSO_WM_UNIT_PRESET_TEXT_INDEX" val="2"/>
  <p:tag name="KSO_WM_UNIT_PRESET_TEXT_LEN" val="30"/>
  <p:tag name="KSO_WM_BEAUTIFY_FLAG" val="#wm#"/>
  <p:tag name="KSO_WM_TAG_VERSION" val="1.0"/>
</p:tagLst>
</file>

<file path=ppt/tags/tag16.xml><?xml version="1.0" encoding="utf-8"?>
<p:tagLst xmlns:p="http://schemas.openxmlformats.org/presentationml/2006/main">
  <p:tag name="KSO_WM_TEMPLATE_CATEGORY" val="custom"/>
  <p:tag name="KSO_WM_TEMPLATE_INDEX" val="20185066"/>
  <p:tag name="KSO_WM_UNIT_TYPE" val="a"/>
  <p:tag name="KSO_WM_UNIT_INDEX" val="1"/>
  <p:tag name="KSO_WM_UNIT_ID" val="custom20185066_5*a*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17.xml><?xml version="1.0" encoding="utf-8"?>
<p:tagLst xmlns:p="http://schemas.openxmlformats.org/presentationml/2006/main">
  <p:tag name="KSO_WM_TEMPLATE_CATEGORY" val="custom"/>
  <p:tag name="KSO_WM_TEMPLATE_INDEX" val="20185066"/>
  <p:tag name="KSO_WM_UNIT_TYPE" val="d"/>
  <p:tag name="KSO_WM_UNIT_INDEX" val="1"/>
  <p:tag name="KSO_WM_UNIT_ID" val="custom20185066_5*d*1"/>
  <p:tag name="KSO_WM_UNIT_LAYERLEVEL" val="1"/>
  <p:tag name="KSO_WM_UNIT_VALUE" val="1188*2188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18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custom20185066_5"/>
  <p:tag name="KSO_WM_SLIDE_INDEX" val="5"/>
  <p:tag name="KSO_WM_SLIDE_ITEM_CNT" val="2"/>
  <p:tag name="KSO_WM_SLIDE_TYPE" val="text"/>
  <p:tag name="KSO_WM_BEAUTIFY_FLAG" val="#wm#"/>
  <p:tag name="KSO_WM_SLIDE_LAYOUT" val="a_f_d"/>
  <p:tag name="KSO_WM_SLIDE_LAYOUT_CNT" val="1_1_1"/>
  <p:tag name="KSO_WM_SLIDE_SUBTYPE" val="picTxt"/>
  <p:tag name="KSO_WM_SLIDE_POSITION" val="49*103"/>
  <p:tag name="KSO_WM_SLIDE_SIZE" val="620*396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ID" val="custom20185066_18*a*1"/>
  <p:tag name="KSO_WM_UNIT_TYPE" val="a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2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6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3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30"/>
  <p:tag name="KSO_WM_UNIT_PRESET_TEXT_INDEX" val="2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66_18*f*1"/>
  <p:tag name="KSO_WM_UNIT_TYPE" val="f"/>
</p:tagLst>
</file>

<file path=ppt/tags/tag30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34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38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9399_1*i*0"/>
  <p:tag name="KSO_WM_TEMPLATE_CATEGORY" val="diagram"/>
  <p:tag name="KSO_WM_TEMPLATE_INDEX" val="9399"/>
  <p:tag name="KSO_WM_UNIT_INDEX" val="0"/>
</p:tagLst>
</file>

<file path=ppt/tags/tag4.xml><?xml version="1.0" encoding="utf-8"?>
<p:tagLst xmlns:p="http://schemas.openxmlformats.org/presentationml/2006/main">
  <p:tag name="KSO_WM_SLIDE_LAYOUT_CNT" val="1_1"/>
  <p:tag name="KSO_WM_SLIDE_LAYOUT" val="a_f"/>
  <p:tag name="KSO_WM_SLIDE_SIZE" val="668*63"/>
  <p:tag name="KSO_WM_SLIDE_POSITION" val="29*269"/>
  <p:tag name="KSO_WM_BEAUTIFY_FLAG" val="#wm#"/>
  <p:tag name="KSO_WM_SLIDE_TYPE" val="text"/>
  <p:tag name="KSO_WM_SLIDE_ITEM_CNT" val="1"/>
  <p:tag name="KSO_WM_SLIDE_INDEX" val="18"/>
  <p:tag name="KSO_WM_SLIDE_ID" val="custom20185066_18"/>
  <p:tag name="KSO_WM_TAG_VERSION" val="1.0"/>
  <p:tag name="KSO_WM_TEMPLATE_INDEX" val="20185066"/>
  <p:tag name="KSO_WM_TEMPLATE_CATEGORY" val="custom"/>
  <p:tag name="KSO_WM_SLIDE_SUBTYPE" val="pureTxt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f"/>
  <p:tag name="KSO_WM_UNIT_INDEX" val="1"/>
  <p:tag name="KSO_WM_UNIT_ID" val="diagram169399_1*f*1"/>
  <p:tag name="KSO_WM_UNIT_CLEAR" val="1"/>
  <p:tag name="KSO_WM_UNIT_LAYERLEVEL" val="1"/>
  <p:tag name="KSO_WM_UNIT_VALUE" val="147"/>
  <p:tag name="KSO_WM_UNIT_HIGHLIGHT" val="0"/>
  <p:tag name="KSO_WM_UNIT_COMPATIBLE" val="0"/>
  <p:tag name="KSO_WM_UNIT_PRESET_TEXT_INDEX" val="5"/>
  <p:tag name="KSO_WM_UNIT_PRESET_TEXT_LEN" val="23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9399"/>
  <p:tag name="KSO_WM_UNIT_TYPE" val="a"/>
  <p:tag name="KSO_WM_UNIT_INDEX" val="1"/>
  <p:tag name="KSO_WM_UNIT_ID" val="diagram169399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42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SLIDE_ID" val="diagram9399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6*214"/>
  <p:tag name="KSO_WM_SLIDE_SIZE" val="658*247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66_18*i*0"/>
  <p:tag name="KSO_WM_TEMPLATE_CATEGORY" val="custom"/>
  <p:tag name="KSO_WM_TEMPLATE_INDEX" val="20185066"/>
  <p:tag name="KSO_WM_UNIT_INDEX" val="0"/>
</p:tagLst>
</file>

<file path=ppt/tags/tag44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ID" val="custom20185066_18*a*1"/>
  <p:tag name="KSO_WM_UNIT_TYPE" val="a"/>
</p:tagLst>
</file>

<file path=ppt/tags/tag45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30"/>
  <p:tag name="KSO_WM_UNIT_PRESET_TEXT_INDEX" val="2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66_18*f*1"/>
  <p:tag name="KSO_WM_UNIT_TYPE" val="f"/>
</p:tagLst>
</file>

<file path=ppt/tags/tag46.xml><?xml version="1.0" encoding="utf-8"?>
<p:tagLst xmlns:p="http://schemas.openxmlformats.org/presentationml/2006/main">
  <p:tag name="KSO_WM_SLIDE_LAYOUT_CNT" val="1_1"/>
  <p:tag name="KSO_WM_SLIDE_LAYOUT" val="a_f"/>
  <p:tag name="KSO_WM_SLIDE_SIZE" val="668*63"/>
  <p:tag name="KSO_WM_SLIDE_POSITION" val="29*269"/>
  <p:tag name="KSO_WM_BEAUTIFY_FLAG" val="#wm#"/>
  <p:tag name="KSO_WM_SLIDE_TYPE" val="text"/>
  <p:tag name="KSO_WM_SLIDE_ITEM_CNT" val="1"/>
  <p:tag name="KSO_WM_SLIDE_INDEX" val="18"/>
  <p:tag name="KSO_WM_SLIDE_ID" val="custom20185066_18"/>
  <p:tag name="KSO_WM_TAG_VERSION" val="1.0"/>
  <p:tag name="KSO_WM_TEMPLATE_INDEX" val="20185066"/>
  <p:tag name="KSO_WM_TEMPLATE_CATEGORY" val="custom"/>
  <p:tag name="KSO_WM_SLIDE_SUBTYPE" val="pureTxt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3"/>
  <p:tag name="KSO_WM_TEMPLATE_CATEGORY" val="special"/>
  <p:tag name="KSO_WM_TEMPLATE_INDEX" val="20163066"/>
  <p:tag name="KSO_WM_UNIT_INDEX" val="3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4"/>
  <p:tag name="KSO_WM_TEMPLATE_CATEGORY" val="special"/>
  <p:tag name="KSO_WM_TEMPLATE_INDEX" val="20163066"/>
  <p:tag name="KSO_WM_UNIT_INDEX" val="4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17"/>
  <p:tag name="KSO_WM_TEMPLATE_CATEGORY" val="special"/>
  <p:tag name="KSO_WM_TEMPLATE_INDEX" val="20163066"/>
  <p:tag name="KSO_WM_UNIT_INDEX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3"/>
  <p:tag name="KSO_WM_TEMPLATE_CATEGORY" val="special"/>
  <p:tag name="KSO_WM_TEMPLATE_INDEX" val="20163066"/>
  <p:tag name="KSO_WM_UNIT_INDEX" val="3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30"/>
  <p:tag name="KSO_WM_TEMPLATE_CATEGORY" val="special"/>
  <p:tag name="KSO_WM_TEMPLATE_INDEX" val="20163066"/>
  <p:tag name="KSO_WM_UNIT_INDEX" val="3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43"/>
  <p:tag name="KSO_WM_TEMPLATE_CATEGORY" val="special"/>
  <p:tag name="KSO_WM_TEMPLATE_INDEX" val="20163066"/>
  <p:tag name="KSO_WM_UNIT_INDEX" val="4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56"/>
  <p:tag name="KSO_WM_TEMPLATE_CATEGORY" val="special"/>
  <p:tag name="KSO_WM_TEMPLATE_INDEX" val="20163066"/>
  <p:tag name="KSO_WM_UNIT_INDEX" val="5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58"/>
  <p:tag name="KSO_WM_TEMPLATE_CATEGORY" val="special"/>
  <p:tag name="KSO_WM_TEMPLATE_INDEX" val="20163066"/>
  <p:tag name="KSO_WM_UNIT_INDEX" val="58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59"/>
  <p:tag name="KSO_WM_TEMPLATE_CATEGORY" val="special"/>
  <p:tag name="KSO_WM_TEMPLATE_INDEX" val="20163066"/>
  <p:tag name="KSO_WM_UNIT_INDEX" val="59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60"/>
  <p:tag name="KSO_WM_TEMPLATE_CATEGORY" val="special"/>
  <p:tag name="KSO_WM_TEMPLATE_INDEX" val="20163066"/>
  <p:tag name="KSO_WM_UNIT_INDEX" val="6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61"/>
  <p:tag name="KSO_WM_TEMPLATE_CATEGORY" val="special"/>
  <p:tag name="KSO_WM_TEMPLATE_INDEX" val="20163066"/>
  <p:tag name="KSO_WM_UNIT_INDEX" val="6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62"/>
  <p:tag name="KSO_WM_TEMPLATE_CATEGORY" val="special"/>
  <p:tag name="KSO_WM_TEMPLATE_INDEX" val="20163066"/>
  <p:tag name="KSO_WM_UNIT_INDEX" val="62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5*i*63"/>
  <p:tag name="KSO_WM_TEMPLATE_CATEGORY" val="special"/>
  <p:tag name="KSO_WM_TEMPLATE_INDEX" val="20163066"/>
  <p:tag name="KSO_WM_UNIT_INDEX" val="63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1"/>
  <p:tag name="KSO_WM_TEMPLATE_CATEGORY" val="special"/>
  <p:tag name="KSO_WM_TEMPLATE_INDEX" val="20163066"/>
  <p:tag name="KSO_WM_UNIT_INDEX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12"/>
  <p:tag name="KSO_WM_TEMPLATE_CATEGORY" val="special"/>
  <p:tag name="KSO_WM_TEMPLATE_INDEX" val="20163066"/>
  <p:tag name="KSO_WM_UNIT_INDEX" val="12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2"/>
  <p:tag name="KSO_WM_TEMPLATE_CATEGORY" val="special"/>
  <p:tag name="KSO_WM_TEMPLATE_INDEX" val="20163066"/>
  <p:tag name="KSO_WM_UNIT_INDEX" val="2"/>
</p:tagLst>
</file>

<file path=ppt/tags/tag61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9"/>
  <p:tag name="KSO_WM_SLIDE_INDEX" val="9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1"/>
  <p:tag name="KSO_WM_TEMPLATE_CATEGORY" val="special"/>
  <p:tag name="KSO_WM_TEMPLATE_INDEX" val="20163066"/>
  <p:tag name="KSO_WM_UNIT_INDEX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2"/>
  <p:tag name="KSO_WM_TEMPLATE_CATEGORY" val="special"/>
  <p:tag name="KSO_WM_TEMPLATE_INDEX" val="20163066"/>
  <p:tag name="KSO_WM_UNIT_INDEX" val="2"/>
</p:tagLst>
</file>

<file path=ppt/tags/tag64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10"/>
  <p:tag name="KSO_WM_SLIDE_INDEX" val="10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0"/>
  <p:tag name="KSO_WM_TEMPLATE_CATEGORY" val="special"/>
  <p:tag name="KSO_WM_TEMPLATE_INDEX" val="20163066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1"/>
  <p:tag name="KSO_WM_TEMPLATE_CATEGORY" val="special"/>
  <p:tag name="KSO_WM_TEMPLATE_INDEX" val="20163066"/>
  <p:tag name="KSO_WM_UNIT_INDEX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2"/>
  <p:tag name="KSO_WM_TEMPLATE_CATEGORY" val="special"/>
  <p:tag name="KSO_WM_TEMPLATE_INDEX" val="20163066"/>
  <p:tag name="KSO_WM_UNIT_INDEX" val="2"/>
</p:tagLst>
</file>

<file path=ppt/tags/tag68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13"/>
  <p:tag name="KSO_WM_SLIDE_INDEX" val="13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1"/>
  <p:tag name="KSO_WM_TEMPLATE_CATEGORY" val="special"/>
  <p:tag name="KSO_WM_TEMPLATE_INDEX" val="20163066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17"/>
  <p:tag name="KSO_WM_TEMPLATE_CATEGORY" val="special"/>
  <p:tag name="KSO_WM_TEMPLATE_INDEX" val="20163066"/>
  <p:tag name="KSO_WM_UNIT_INDEX" val="17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17*i*2"/>
  <p:tag name="KSO_WM_TEMPLATE_CATEGORY" val="special"/>
  <p:tag name="KSO_WM_TEMPLATE_INDEX" val="20163066"/>
  <p:tag name="KSO_WM_UNIT_INDEX" val="2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"/>
  <p:tag name="KSO_WM_TEMPLATE_CATEGORY" val="special"/>
  <p:tag name="KSO_WM_TEMPLATE_INDEX" val="20163066"/>
  <p:tag name="KSO_WM_UNIT_INDEX" val="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7"/>
  <p:tag name="KSO_WM_TEMPLATE_CATEGORY" val="special"/>
  <p:tag name="KSO_WM_TEMPLATE_INDEX" val="20163066"/>
  <p:tag name="KSO_WM_UNIT_INDEX" val="7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2"/>
  <p:tag name="KSO_WM_TEMPLATE_CATEGORY" val="special"/>
  <p:tag name="KSO_WM_TEMPLATE_INDEX" val="20163066"/>
  <p:tag name="KSO_WM_UNIT_INDEX" val="12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7"/>
  <p:tag name="KSO_WM_TEMPLATE_CATEGORY" val="special"/>
  <p:tag name="KSO_WM_TEMPLATE_INDEX" val="20163066"/>
  <p:tag name="KSO_WM_UNIT_INDEX" val="17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2"/>
  <p:tag name="KSO_WM_TEMPLATE_CATEGORY" val="special"/>
  <p:tag name="KSO_WM_TEMPLATE_INDEX" val="20163066"/>
  <p:tag name="KSO_WM_UNIT_INDEX" val="22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3"/>
  <p:tag name="KSO_WM_TEMPLATE_CATEGORY" val="special"/>
  <p:tag name="KSO_WM_TEMPLATE_INDEX" val="20163066"/>
  <p:tag name="KSO_WM_UNIT_INDEX" val="23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4"/>
  <p:tag name="KSO_WM_TEMPLATE_CATEGORY" val="special"/>
  <p:tag name="KSO_WM_TEMPLATE_INDEX" val="20163066"/>
  <p:tag name="KSO_WM_UNIT_INDEX" val="24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5"/>
  <p:tag name="KSO_WM_TEMPLATE_CATEGORY" val="special"/>
  <p:tag name="KSO_WM_TEMPLATE_INDEX" val="20163066"/>
  <p:tag name="KSO_WM_UNIT_INDEX" val="25"/>
</p:tagLst>
</file>

<file path=ppt/tags/tag79.xml><?xml version="1.0" encoding="utf-8"?>
<p:tagLst xmlns:p="http://schemas.openxmlformats.org/presentationml/2006/main">
  <p:tag name="KSO_WM_TEMPLATE_CATEGORY" val="basetag"/>
  <p:tag name="KSO_WM_TEMPLATE_INDEX" val="20164214"/>
  <p:tag name="KSO_WM_TAG_VERSION" val="1.0"/>
  <p:tag name="KSO_WM_SLIDE_ID" val="basetag20164214_8"/>
  <p:tag name="KSO_WM_SLIDE_INDEX" val="8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22"/>
  <p:tag name="KSO_WM_TEMPLATE_CATEGORY" val="special"/>
  <p:tag name="KSO_WM_TEMPLATE_INDEX" val="20163066"/>
  <p:tag name="KSO_WM_UNIT_INDEX" val="22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66_18*i*0"/>
  <p:tag name="KSO_WM_TEMPLATE_CATEGORY" val="custom"/>
  <p:tag name="KSO_WM_TEMPLATE_INDEX" val="20185066"/>
  <p:tag name="KSO_WM_UNIT_INDEX" val="0"/>
</p:tagLst>
</file>

<file path=ppt/tags/tag81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ID" val="custom20185066_18*a*1"/>
  <p:tag name="KSO_WM_UNIT_TYPE" val="a"/>
</p:tagLst>
</file>

<file path=ppt/tags/tag82.xml><?xml version="1.0" encoding="utf-8"?>
<p:tagLst xmlns:p="http://schemas.openxmlformats.org/presentationml/2006/main">
  <p:tag name="KSO_WM_TEMPLATE_CATEGORY" val="custom"/>
  <p:tag name="KSO_WM_TEMPLATE_INDEX" val="20185066"/>
  <p:tag name="KSO_WM_TAG_VERSION" val="1.0"/>
  <p:tag name="KSO_WM_BEAUTIFY_FLAG" val="#wm#"/>
  <p:tag name="KSO_WM_UNIT_PRESET_TEXT_LEN" val="30"/>
  <p:tag name="KSO_WM_UNIT_PRESET_TEXT_INDEX" val="2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66_18*f*1"/>
  <p:tag name="KSO_WM_UNIT_TYPE" val="f"/>
</p:tagLst>
</file>

<file path=ppt/tags/tag83.xml><?xml version="1.0" encoding="utf-8"?>
<p:tagLst xmlns:p="http://schemas.openxmlformats.org/presentationml/2006/main">
  <p:tag name="KSO_WM_SLIDE_LAYOUT_CNT" val="1_1"/>
  <p:tag name="KSO_WM_SLIDE_LAYOUT" val="a_f"/>
  <p:tag name="KSO_WM_SLIDE_SIZE" val="668*63"/>
  <p:tag name="KSO_WM_SLIDE_POSITION" val="29*269"/>
  <p:tag name="KSO_WM_BEAUTIFY_FLAG" val="#wm#"/>
  <p:tag name="KSO_WM_SLIDE_TYPE" val="text"/>
  <p:tag name="KSO_WM_SLIDE_ITEM_CNT" val="1"/>
  <p:tag name="KSO_WM_SLIDE_INDEX" val="18"/>
  <p:tag name="KSO_WM_SLIDE_ID" val="custom20185066_18"/>
  <p:tag name="KSO_WM_TAG_VERSION" val="1.0"/>
  <p:tag name="KSO_WM_TEMPLATE_INDEX" val="20185066"/>
  <p:tag name="KSO_WM_TEMPLATE_CATEGORY" val="custom"/>
  <p:tag name="KSO_WM_SLIDE_SUBTYPE" val="pureTxt"/>
</p:tagLst>
</file>

<file path=ppt/tags/tag84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85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86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87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88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89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20*i*31"/>
  <p:tag name="KSO_WM_TEMPLATE_CATEGORY" val="special"/>
  <p:tag name="KSO_WM_TEMPLATE_INDEX" val="20163066"/>
  <p:tag name="KSO_WM_UNIT_INDEX" val="31"/>
</p:tagLst>
</file>

<file path=ppt/tags/tag90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91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ags/tag92.xml><?xml version="1.0" encoding="utf-8"?>
<p:tagLst xmlns:p="http://schemas.openxmlformats.org/presentationml/2006/main">
  <p:tag name="KSO_WM_BEAUTIFY_FLAG" val="#wm#"/>
  <p:tag name="KSO_WM_TEMPLATE_CATEGORY" val="basetag"/>
  <p:tag name="KSO_WM_TEMPLATE_INDEX" val="20164214"/>
</p:tagLst>
</file>

<file path=ppt/theme/theme1.xml><?xml version="1.0" encoding="utf-8"?>
<a:theme xmlns:a="http://schemas.openxmlformats.org/drawingml/2006/main" name="2_浙金">
  <a:themeElements>
    <a:clrScheme name="2_浙金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3333FF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浙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浙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浙金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4020"/>
      </a:accent1>
      <a:accent2>
        <a:srgbClr val="FBAA11"/>
      </a:accent2>
      <a:accent3>
        <a:srgbClr val="F34020"/>
      </a:accent3>
      <a:accent4>
        <a:srgbClr val="FBAA11"/>
      </a:accent4>
      <a:accent5>
        <a:srgbClr val="F34020"/>
      </a:accent5>
      <a:accent6>
        <a:srgbClr val="FBAA11"/>
      </a:accent6>
      <a:hlink>
        <a:srgbClr val="0563C1"/>
      </a:hlink>
      <a:folHlink>
        <a:srgbClr val="954F72"/>
      </a:folHlink>
    </a:clrScheme>
    <a:fontScheme name="rwgvhct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WPS 演示</Application>
  <PresentationFormat>宽屏</PresentationFormat>
  <Paragraphs>164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字体管家糖果</vt:lpstr>
      <vt:lpstr>方正舒体</vt:lpstr>
      <vt:lpstr>Times New Roman</vt:lpstr>
      <vt:lpstr>幼圆</vt:lpstr>
      <vt:lpstr>Arial</vt:lpstr>
      <vt:lpstr>等线</vt:lpstr>
      <vt:lpstr>Times New Roman</vt:lpstr>
      <vt:lpstr>华文行楷</vt:lpstr>
      <vt:lpstr>Tahoma</vt:lpstr>
      <vt:lpstr>2_浙金</vt:lpstr>
      <vt:lpstr>2_默认设计模板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幸福金院   快乐理财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Grace</cp:lastModifiedBy>
  <cp:revision>155</cp:revision>
  <dcterms:created xsi:type="dcterms:W3CDTF">2019-06-19T02:08:00Z</dcterms:created>
  <dcterms:modified xsi:type="dcterms:W3CDTF">2025-03-24T01:12:29Z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CAA45028C6F44B5BB0ED88C40B6C732C_11</vt:lpwstr>
  </property>
</Properties>
</file>