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embeddedFontLst>
    <p:embeddedFont>
      <p:font typeface="Noto Sans SC" panose="020B0200000000000000" charset="-122"/>
      <p:regular r:id="rId45"/>
    </p:embeddedFont>
    <p:embeddedFont>
      <p:font typeface="Calibri" panose="020F0502020204030204" charset="0"/>
      <p:regular r:id="rId46"/>
      <p:bold r:id="rId47"/>
      <p:italic r:id="rId48"/>
      <p:boldItalic r:id="rId49"/>
    </p:embeddedFont>
    <p:embeddedFont>
      <p:font typeface="微软雅黑" panose="020B0503020204020204" charset="-122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font" Target="fonts/font6.fntdata"/><Relationship Id="rId5" Type="http://schemas.openxmlformats.org/officeDocument/2006/relationships/slide" Target="slides/slide3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25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BFA">
              <a:alpha val="100000"/>
            </a:srgbClr>
          </a:solidFill>
        </p:spPr>
      </p:sp>
      <p:sp>
        <p:nvSpPr>
          <p:cNvPr id="100008" name="AutoShape 3"/>
          <p:cNvSpPr/>
          <p:nvPr/>
        </p:nvSpPr>
        <p:spPr>
          <a:xfrm flipH="1" flipV="1">
            <a:off x="0" y="1816100"/>
            <a:ext cx="7315200" cy="5041900"/>
          </a:xfrm>
          <a:prstGeom prst="rect">
            <a:avLst/>
          </a:prstGeom>
          <a:gradFill>
            <a:gsLst>
              <a:gs pos="36000">
                <a:srgbClr val="F35B44">
                  <a:alpha val="0"/>
                </a:srgbClr>
              </a:gs>
              <a:gs pos="100000">
                <a:srgbClr val="F35B44">
                  <a:alpha val="9000"/>
                </a:srgbClr>
              </a:gs>
            </a:gsLst>
            <a:lin ang="18900000"/>
          </a:gradFill>
        </p:spPr>
      </p:sp>
      <p:sp>
        <p:nvSpPr>
          <p:cNvPr id="100009" name="AutoShape 4"/>
          <p:cNvSpPr/>
          <p:nvPr/>
        </p:nvSpPr>
        <p:spPr>
          <a:xfrm>
            <a:off x="7348406" y="0"/>
            <a:ext cx="4843594" cy="3860800"/>
          </a:xfrm>
          <a:prstGeom prst="rect">
            <a:avLst/>
          </a:prstGeom>
          <a:gradFill>
            <a:gsLst>
              <a:gs pos="50000">
                <a:srgbClr val="F35B44">
                  <a:alpha val="0"/>
                </a:srgbClr>
              </a:gs>
              <a:gs pos="100000">
                <a:srgbClr val="F35B44">
                  <a:alpha val="20000"/>
                </a:srgbClr>
              </a:gs>
            </a:gsLst>
            <a:lin ang="18900000"/>
          </a:gradFill>
        </p:spPr>
      </p:sp>
      <p:pic>
        <p:nvPicPr>
          <p:cNvPr id="100016" name="Picture 5"/>
          <p:cNvPicPr>
            <a:picLocks noChangeAspect="1"/>
          </p:cNvPicPr>
          <p:nvPr/>
        </p:nvPicPr>
        <p:blipFill>
          <a:blip r:embed="rId2"/>
          <a:srcRect l="45913" r="48144"/>
          <a:stretch>
            <a:fillRect/>
          </a:stretch>
        </p:blipFill>
        <p:spPr>
          <a:xfrm rot="1080000">
            <a:off x="9085628" y="248285"/>
            <a:ext cx="155527" cy="6187440"/>
          </a:xfrm>
          <a:prstGeom prst="rect">
            <a:avLst/>
          </a:prstGeom>
        </p:spPr>
      </p:pic>
      <p:pic>
        <p:nvPicPr>
          <p:cNvPr id="100017" name="Picture 6"/>
          <p:cNvPicPr>
            <a:picLocks noChangeAspect="1"/>
          </p:cNvPicPr>
          <p:nvPr/>
        </p:nvPicPr>
        <p:blipFill>
          <a:blip r:embed="rId2"/>
          <a:srcRect l="40367" r="44843"/>
          <a:stretch>
            <a:fillRect/>
          </a:stretch>
        </p:blipFill>
        <p:spPr>
          <a:xfrm rot="1080000">
            <a:off x="10551493" y="223520"/>
            <a:ext cx="387017" cy="6187440"/>
          </a:xfrm>
          <a:prstGeom prst="rect">
            <a:avLst/>
          </a:prstGeom>
        </p:spPr>
      </p:pic>
      <p:pic>
        <p:nvPicPr>
          <p:cNvPr id="100019" name="Picture 7"/>
          <p:cNvPicPr>
            <a:picLocks noChangeAspect="1"/>
          </p:cNvPicPr>
          <p:nvPr/>
        </p:nvPicPr>
        <p:blipFill>
          <a:blip r:embed="rId2"/>
          <a:srcRect l="43824" r="47950"/>
          <a:stretch>
            <a:fillRect/>
          </a:stretch>
        </p:blipFill>
        <p:spPr>
          <a:xfrm rot="1080000">
            <a:off x="7355205" y="240665"/>
            <a:ext cx="215265" cy="6187440"/>
          </a:xfrm>
          <a:prstGeom prst="rect">
            <a:avLst/>
          </a:prstGeom>
        </p:spPr>
      </p:pic>
      <p:cxnSp>
        <p:nvCxnSpPr>
          <p:cNvPr id="8" name="Connector 8"/>
          <p:cNvCxnSpPr/>
          <p:nvPr/>
        </p:nvCxnSpPr>
        <p:spPr>
          <a:xfrm flipH="1">
            <a:off x="1282700" y="1042035"/>
            <a:ext cx="274955" cy="0"/>
          </a:xfrm>
          <a:prstGeom prst="line">
            <a:avLst/>
          </a:prstGeom>
          <a:ln w="19050">
            <a:solidFill>
              <a:srgbClr val="F35B44">
                <a:alpha val="50000"/>
              </a:srgbClr>
            </a:solidFill>
            <a:prstDash val="solid"/>
            <a:headEnd type="none"/>
            <a:tailEnd type="none"/>
          </a:ln>
        </p:spPr>
      </p:cxnSp>
      <p:cxnSp>
        <p:nvCxnSpPr>
          <p:cNvPr id="9" name="Connector 9"/>
          <p:cNvCxnSpPr/>
          <p:nvPr/>
        </p:nvCxnSpPr>
        <p:spPr>
          <a:xfrm flipH="1">
            <a:off x="1282700" y="1136650"/>
            <a:ext cx="184785" cy="0"/>
          </a:xfrm>
          <a:prstGeom prst="line">
            <a:avLst/>
          </a:prstGeom>
          <a:ln w="19050">
            <a:solidFill>
              <a:srgbClr val="F35B44">
                <a:alpha val="5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100014" name="Freeform 10"/>
          <p:cNvSpPr/>
          <p:nvPr/>
        </p:nvSpPr>
        <p:spPr>
          <a:xfrm flipH="1" flipV="1">
            <a:off x="5066030" y="0"/>
            <a:ext cx="3305810" cy="6858000"/>
          </a:xfrm>
          <a:custGeom>
            <a:avLst/>
            <a:gdLst/>
            <a:ahLst/>
            <a:cxnLst/>
            <a:rect l="l" t="t" r="r" b="b"/>
            <a:pathLst>
              <a:path w="3305677" h="6859386">
                <a:moveTo>
                  <a:pt x="2228731" y="0"/>
                </a:moveTo>
                <a:lnTo>
                  <a:pt x="3305677" y="58"/>
                </a:lnTo>
                <a:lnTo>
                  <a:pt x="1076947" y="6859386"/>
                </a:lnTo>
                <a:lnTo>
                  <a:pt x="0" y="6859328"/>
                </a:lnTo>
                <a:lnTo>
                  <a:pt x="2228731" y="0"/>
                </a:lnTo>
              </a:path>
            </a:pathLst>
          </a:custGeom>
          <a:gradFill>
            <a:gsLst>
              <a:gs pos="40000">
                <a:srgbClr val="F35B44">
                  <a:alpha val="0"/>
                </a:srgbClr>
              </a:gs>
              <a:gs pos="100000">
                <a:srgbClr val="F35B44">
                  <a:alpha val="9000"/>
                </a:srgbClr>
              </a:gs>
            </a:gsLst>
            <a:lin ang="5400000"/>
          </a:gradFill>
        </p:spPr>
      </p:sp>
      <p:sp>
        <p:nvSpPr>
          <p:cNvPr id="100027" name="Freeform 11"/>
          <p:cNvSpPr/>
          <p:nvPr/>
        </p:nvSpPr>
        <p:spPr>
          <a:xfrm flipH="1" flipV="1">
            <a:off x="6337935" y="0"/>
            <a:ext cx="3708400" cy="6858000"/>
          </a:xfrm>
          <a:custGeom>
            <a:avLst/>
            <a:gdLst/>
            <a:ahLst/>
            <a:cxnLst/>
            <a:rect l="l" t="t" r="r" b="b"/>
            <a:pathLst>
              <a:path w="5840" h="10801">
                <a:moveTo>
                  <a:pt x="5840" y="0"/>
                </a:moveTo>
                <a:lnTo>
                  <a:pt x="2396" y="10782"/>
                </a:lnTo>
                <a:lnTo>
                  <a:pt x="2227" y="10801"/>
                </a:lnTo>
                <a:lnTo>
                  <a:pt x="0" y="10801"/>
                </a:lnTo>
                <a:lnTo>
                  <a:pt x="3449" y="0"/>
                </a:lnTo>
                <a:lnTo>
                  <a:pt x="5840" y="0"/>
                </a:lnTo>
              </a:path>
            </a:pathLst>
          </a:custGeom>
          <a:gradFill>
            <a:gsLst>
              <a:gs pos="0">
                <a:srgbClr val="F35B44">
                  <a:alpha val="11000"/>
                  <a:lumMod val="10000"/>
                  <a:lumOff val="90000"/>
                </a:srgbClr>
              </a:gs>
              <a:gs pos="52000">
                <a:srgbClr val="F35B44">
                  <a:alpha val="0"/>
                  <a:lumMod val="10000"/>
                  <a:lumOff val="90000"/>
                </a:srgbClr>
              </a:gs>
            </a:gsLst>
            <a:lin ang="12000000"/>
          </a:gradFill>
          <a:ln w="12700">
            <a:gradFill>
              <a:gsLst>
                <a:gs pos="9000">
                  <a:schemeClr val="accent1">
                    <a:alpha val="0"/>
                  </a:schemeClr>
                </a:gs>
                <a:gs pos="51000">
                  <a:schemeClr val="accent1">
                    <a:alpha val="13000"/>
                    <a:lumMod val="55000"/>
                    <a:lumOff val="4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100033" name="Freeform 12"/>
          <p:cNvSpPr/>
          <p:nvPr/>
        </p:nvSpPr>
        <p:spPr>
          <a:xfrm flipH="1" flipV="1">
            <a:off x="7993380" y="0"/>
            <a:ext cx="3731260" cy="6858000"/>
          </a:xfrm>
          <a:custGeom>
            <a:avLst/>
            <a:gdLst/>
            <a:ahLst/>
            <a:cxnLst/>
            <a:rect l="l" t="t" r="r" b="b"/>
            <a:pathLst>
              <a:path w="3730988" h="6859357">
                <a:moveTo>
                  <a:pt x="2228726" y="0"/>
                </a:moveTo>
                <a:lnTo>
                  <a:pt x="3730988" y="43"/>
                </a:lnTo>
                <a:lnTo>
                  <a:pt x="1502262" y="6859357"/>
                </a:lnTo>
                <a:lnTo>
                  <a:pt x="0" y="6859314"/>
                </a:lnTo>
                <a:lnTo>
                  <a:pt x="2228726" y="0"/>
                </a:lnTo>
              </a:path>
            </a:pathLst>
          </a:custGeom>
          <a:gradFill>
            <a:gsLst>
              <a:gs pos="0">
                <a:srgbClr val="F35B44">
                  <a:alpha val="30000"/>
                </a:srgbClr>
              </a:gs>
              <a:gs pos="100000">
                <a:srgbClr val="F35B44">
                  <a:alpha val="0"/>
                  <a:lumMod val="94000"/>
                </a:srgbClr>
              </a:gs>
            </a:gsLst>
            <a:lin ang="5400000"/>
          </a:gradFill>
          <a:ln w="22225">
            <a:gradFill>
              <a:gsLst>
                <a:gs pos="9000">
                  <a:schemeClr val="accent1">
                    <a:alpha val="0"/>
                  </a:schemeClr>
                </a:gs>
                <a:gs pos="51000">
                  <a:schemeClr val="accent1">
                    <a:alpha val="30000"/>
                    <a:lumMod val="55000"/>
                    <a:lumOff val="45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pic>
        <p:nvPicPr>
          <p:cNvPr id="100007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90405" y="0"/>
            <a:ext cx="2601595" cy="6858000"/>
          </a:xfrm>
          <a:prstGeom prst="rect">
            <a:avLst/>
          </a:prstGeom>
        </p:spPr>
      </p:pic>
      <p:pic>
        <p:nvPicPr>
          <p:cNvPr id="100010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369040" y="4340225"/>
            <a:ext cx="822960" cy="2517775"/>
          </a:xfrm>
          <a:prstGeom prst="rect">
            <a:avLst/>
          </a:prstGeom>
        </p:spPr>
      </p:pic>
      <p:sp>
        <p:nvSpPr>
          <p:cNvPr id="100011" name="AutoShape 15"/>
          <p:cNvSpPr/>
          <p:nvPr/>
        </p:nvSpPr>
        <p:spPr>
          <a:xfrm>
            <a:off x="8292825" y="980250"/>
            <a:ext cx="2880000" cy="50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1000"/>
              </a:spcBef>
              <a:defRPr/>
            </a:pP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145374" y="1816100"/>
            <a:ext cx="7631430" cy="243294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普通白领养老规划</a:t>
            </a:r>
            <a:endParaRPr lang="en-US" sz="5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面临的养老挑战与风险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73008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857984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经济负担加重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89633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3091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随着老年人口的增加，劳动年龄人口的减少，养老负担将进一步加重。普通白领需要承担赡养老人的责任，同时还要面临自身养老的压力。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50024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435000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养老资源短缺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66649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80107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当前养老服务设施供给不足，服务质量参差不齐。特别是在一些大城市，养老资源紧张的问题更为突出。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69665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854641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健康风险增加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86290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9748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老年人患病率高，医疗费用支出大。随着年龄的增长，普通白领面临更高的健康风险，需要更多的医疗保障。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246681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7431657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社会保障压力增大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6063306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76764" y="5291100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随着老年人口的持续增加，社会保障体系面临着前所未有的压力。政府财政需要加大对社会保障的投入，但财政收入增长有限，给政府财政带来了巨大压力。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16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BFA">
              <a:alpha val="100000"/>
            </a:srgbClr>
          </a:solidFill>
        </p:spPr>
      </p:sp>
      <p:sp>
        <p:nvSpPr>
          <p:cNvPr id="300011" name="Freeform 3"/>
          <p:cNvSpPr/>
          <p:nvPr/>
        </p:nvSpPr>
        <p:spPr>
          <a:xfrm>
            <a:off x="5872175" y="4539062"/>
            <a:ext cx="447650" cy="67872"/>
          </a:xfrm>
          <a:custGeom>
            <a:avLst/>
            <a:gdLst/>
            <a:ahLst/>
            <a:cxnLst/>
            <a:rect l="l" t="t" r="r" b="b"/>
            <a:pathLst>
              <a:path w="447650" h="67872">
                <a:moveTo>
                  <a:pt x="413714" y="0"/>
                </a:moveTo>
                <a:cubicBezTo>
                  <a:pt x="432456" y="0"/>
                  <a:pt x="447650" y="15194"/>
                  <a:pt x="447650" y="33936"/>
                </a:cubicBezTo>
                <a:cubicBezTo>
                  <a:pt x="447650" y="52678"/>
                  <a:pt x="432456" y="67872"/>
                  <a:pt x="413714" y="67872"/>
                </a:cubicBezTo>
                <a:cubicBezTo>
                  <a:pt x="394972" y="67872"/>
                  <a:pt x="379778" y="52678"/>
                  <a:pt x="379778" y="33936"/>
                </a:cubicBezTo>
                <a:cubicBezTo>
                  <a:pt x="379778" y="15194"/>
                  <a:pt x="394972" y="0"/>
                  <a:pt x="413714" y="0"/>
                </a:cubicBezTo>
                <a:close/>
              </a:path>
              <a:path w="447650" h="67872">
                <a:moveTo>
                  <a:pt x="287122" y="0"/>
                </a:moveTo>
                <a:cubicBezTo>
                  <a:pt x="305864" y="0"/>
                  <a:pt x="321058" y="15194"/>
                  <a:pt x="321058" y="33936"/>
                </a:cubicBezTo>
                <a:cubicBezTo>
                  <a:pt x="321058" y="52678"/>
                  <a:pt x="305864" y="67872"/>
                  <a:pt x="287122" y="67872"/>
                </a:cubicBezTo>
                <a:cubicBezTo>
                  <a:pt x="268380" y="67872"/>
                  <a:pt x="253186" y="52678"/>
                  <a:pt x="253186" y="33936"/>
                </a:cubicBezTo>
                <a:cubicBezTo>
                  <a:pt x="253186" y="15194"/>
                  <a:pt x="268380" y="0"/>
                  <a:pt x="287122" y="0"/>
                </a:cubicBezTo>
                <a:close/>
              </a:path>
              <a:path w="447650" h="67872">
                <a:moveTo>
                  <a:pt x="160529" y="0"/>
                </a:moveTo>
                <a:cubicBezTo>
                  <a:pt x="179271" y="0"/>
                  <a:pt x="194465" y="15194"/>
                  <a:pt x="194465" y="33936"/>
                </a:cubicBezTo>
                <a:cubicBezTo>
                  <a:pt x="194465" y="52678"/>
                  <a:pt x="179271" y="67872"/>
                  <a:pt x="160529" y="67872"/>
                </a:cubicBezTo>
                <a:cubicBezTo>
                  <a:pt x="141787" y="67872"/>
                  <a:pt x="126593" y="52678"/>
                  <a:pt x="126593" y="33936"/>
                </a:cubicBezTo>
                <a:cubicBezTo>
                  <a:pt x="126593" y="15194"/>
                  <a:pt x="141787" y="0"/>
                  <a:pt x="160529" y="0"/>
                </a:cubicBezTo>
                <a:close/>
              </a:path>
              <a:path w="447650" h="67872">
                <a:moveTo>
                  <a:pt x="33936" y="0"/>
                </a:moveTo>
                <a:cubicBezTo>
                  <a:pt x="52678" y="0"/>
                  <a:pt x="67872" y="15194"/>
                  <a:pt x="67872" y="33936"/>
                </a:cubicBezTo>
                <a:cubicBezTo>
                  <a:pt x="67872" y="52678"/>
                  <a:pt x="52678" y="67872"/>
                  <a:pt x="33936" y="67872"/>
                </a:cubicBezTo>
                <a:cubicBezTo>
                  <a:pt x="15194" y="67872"/>
                  <a:pt x="0" y="52678"/>
                  <a:pt x="0" y="33936"/>
                </a:cubicBezTo>
                <a:cubicBezTo>
                  <a:pt x="0" y="15194"/>
                  <a:pt x="15194" y="0"/>
                  <a:pt x="33936" y="0"/>
                </a:cubicBezTo>
              </a:path>
            </a:pathLst>
          </a:custGeom>
          <a:solidFill>
            <a:srgbClr val="F35B44">
              <a:alpha val="50000"/>
            </a:srgbClr>
          </a:solidFill>
        </p:spPr>
      </p:sp>
      <p:pic>
        <p:nvPicPr>
          <p:cNvPr id="300012" name="Picture 4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32" r="47950"/>
          <a:stretch>
            <a:fillRect/>
          </a:stretch>
        </p:blipFill>
        <p:spPr>
          <a:xfrm rot="20520000" flipH="1">
            <a:off x="3370968" y="-100998"/>
            <a:ext cx="215265" cy="5486265"/>
          </a:xfrm>
          <a:prstGeom prst="rect">
            <a:avLst/>
          </a:prstGeom>
        </p:spPr>
      </p:pic>
      <p:pic>
        <p:nvPicPr>
          <p:cNvPr id="300013" name="Picture 5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21" r="47950"/>
          <a:stretch>
            <a:fillRect/>
          </a:stretch>
        </p:blipFill>
        <p:spPr>
          <a:xfrm rot="20520000" flipH="1">
            <a:off x="8215914" y="-75615"/>
            <a:ext cx="215265" cy="5486932"/>
          </a:xfrm>
          <a:prstGeom prst="rect">
            <a:avLst/>
          </a:prstGeom>
        </p:spPr>
      </p:pic>
      <p:sp>
        <p:nvSpPr>
          <p:cNvPr id="300050" name="Freeform 6"/>
          <p:cNvSpPr/>
          <p:nvPr/>
        </p:nvSpPr>
        <p:spPr>
          <a:xfrm>
            <a:off x="2602131" y="636"/>
            <a:ext cx="7010572" cy="6857364"/>
          </a:xfrm>
          <a:custGeom>
            <a:avLst/>
            <a:gdLst/>
            <a:ahLst/>
            <a:cxnLst/>
            <a:rect l="l" t="t" r="r" b="b"/>
            <a:pathLst>
              <a:path w="7010572" h="6857364">
                <a:moveTo>
                  <a:pt x="0" y="0"/>
                </a:moveTo>
                <a:lnTo>
                  <a:pt x="4832696" y="118"/>
                </a:lnTo>
                <a:lnTo>
                  <a:pt x="7010572" y="6702934"/>
                </a:lnTo>
                <a:lnTo>
                  <a:pt x="6535285" y="6857364"/>
                </a:lnTo>
                <a:lnTo>
                  <a:pt x="2228093" y="6857364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25000">
                  <a:schemeClr val="accent1">
                    <a:alpha val="30000"/>
                  </a:schemeClr>
                </a:gs>
                <a:gs pos="60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32" name="Freeform 7"/>
          <p:cNvSpPr/>
          <p:nvPr/>
        </p:nvSpPr>
        <p:spPr>
          <a:xfrm>
            <a:off x="1193431" y="0"/>
            <a:ext cx="3077415" cy="4081266"/>
          </a:xfrm>
          <a:custGeom>
            <a:avLst/>
            <a:gdLst/>
            <a:ahLst/>
            <a:cxnLst/>
            <a:rect l="l" t="t" r="r" b="b"/>
            <a:pathLst>
              <a:path w="3077415" h="4081266">
                <a:moveTo>
                  <a:pt x="1870372" y="0"/>
                </a:moveTo>
                <a:lnTo>
                  <a:pt x="3077415" y="3505507"/>
                </a:lnTo>
                <a:lnTo>
                  <a:pt x="1405289" y="4081266"/>
                </a:lnTo>
                <a:lnTo>
                  <a:pt x="0" y="13"/>
                </a:lnTo>
                <a:lnTo>
                  <a:pt x="1870372" y="0"/>
                </a:lnTo>
              </a:path>
            </a:pathLst>
          </a:custGeom>
          <a:gradFill>
            <a:gsLst>
              <a:gs pos="0">
                <a:srgbClr val="F35B44">
                  <a:alpha val="17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38" name="Freeform 8"/>
          <p:cNvSpPr/>
          <p:nvPr/>
        </p:nvSpPr>
        <p:spPr>
          <a:xfrm>
            <a:off x="7534077" y="2230764"/>
            <a:ext cx="3919561" cy="4626610"/>
          </a:xfrm>
          <a:custGeom>
            <a:avLst/>
            <a:gdLst/>
            <a:ahLst/>
            <a:cxnLst/>
            <a:rect l="l" t="t" r="r" b="b"/>
            <a:pathLst>
              <a:path w="3919561" h="4626610">
                <a:moveTo>
                  <a:pt x="2416287" y="0"/>
                </a:moveTo>
                <a:lnTo>
                  <a:pt x="3919561" y="4626601"/>
                </a:lnTo>
                <a:lnTo>
                  <a:pt x="1248182" y="4626610"/>
                </a:lnTo>
                <a:lnTo>
                  <a:pt x="0" y="785099"/>
                </a:lnTo>
                <a:lnTo>
                  <a:pt x="2416287" y="0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72000">
                <a:srgbClr val="F35B44">
                  <a:alpha val="0"/>
                </a:srgbClr>
              </a:gs>
            </a:gsLst>
            <a:lin ang="162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5000">
                  <a:schemeClr val="accent1">
                    <a:alpha val="19000"/>
                  </a:schemeClr>
                </a:gs>
                <a:gs pos="41000">
                  <a:schemeClr val="accent1">
                    <a:alpha val="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300044" name="Freeform 9"/>
          <p:cNvSpPr/>
          <p:nvPr/>
        </p:nvSpPr>
        <p:spPr>
          <a:xfrm>
            <a:off x="11185732" y="0"/>
            <a:ext cx="1006268" cy="2922411"/>
          </a:xfrm>
          <a:custGeom>
            <a:avLst/>
            <a:gdLst/>
            <a:ahLst/>
            <a:cxnLst/>
            <a:rect l="l" t="t" r="r" b="b"/>
            <a:pathLst>
              <a:path w="1006268" h="2922411">
                <a:moveTo>
                  <a:pt x="0" y="0"/>
                </a:moveTo>
                <a:lnTo>
                  <a:pt x="5525" y="0"/>
                </a:lnTo>
                <a:lnTo>
                  <a:pt x="1006268" y="74"/>
                </a:lnTo>
                <a:lnTo>
                  <a:pt x="1006268" y="2810981"/>
                </a:lnTo>
                <a:lnTo>
                  <a:pt x="1006268" y="2922411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11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17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47" name="Freeform 10"/>
          <p:cNvSpPr/>
          <p:nvPr/>
        </p:nvSpPr>
        <p:spPr>
          <a:xfrm>
            <a:off x="1" y="5242703"/>
            <a:ext cx="555972" cy="1614674"/>
          </a:xfrm>
          <a:custGeom>
            <a:avLst/>
            <a:gdLst/>
            <a:ahLst/>
            <a:cxnLst/>
            <a:rect l="l" t="t" r="r" b="b"/>
            <a:pathLst>
              <a:path w="555972" h="1614674">
                <a:moveTo>
                  <a:pt x="0" y="0"/>
                </a:moveTo>
                <a:lnTo>
                  <a:pt x="555972" y="1614662"/>
                </a:lnTo>
                <a:lnTo>
                  <a:pt x="3" y="1614674"/>
                </a:lnTo>
                <a:lnTo>
                  <a:pt x="0" y="257965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30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05" name="AutoShape 11"/>
          <p:cNvSpPr/>
          <p:nvPr/>
        </p:nvSpPr>
        <p:spPr>
          <a:xfrm>
            <a:off x="3681545" y="4116536"/>
            <a:ext cx="5040000" cy="87666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sz="1100"/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00004" name="AutoShape 12"/>
          <p:cNvSpPr/>
          <p:nvPr/>
        </p:nvSpPr>
        <p:spPr>
          <a:xfrm>
            <a:off x="1526400" y="3038549"/>
            <a:ext cx="9144000" cy="1200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养老规划核心内容</a:t>
            </a:r>
            <a:endParaRPr lang="en-US" sz="1100"/>
          </a:p>
        </p:txBody>
      </p:sp>
      <p:sp>
        <p:nvSpPr>
          <p:cNvPr id="300006" name="AutoShape 13"/>
          <p:cNvSpPr/>
          <p:nvPr/>
        </p:nvSpPr>
        <p:spPr>
          <a:xfrm>
            <a:off x="1524000" y="1610475"/>
            <a:ext cx="9144000" cy="1224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rmAutofit/>
          </a:bodyPr>
          <a:lstStyle/>
          <a:p>
            <a:pPr algn="ctr">
              <a:lnSpc>
                <a:spcPct val="104000"/>
              </a:lnSpc>
              <a:spcBef>
                <a:spcPts val="1000"/>
              </a:spcBef>
              <a:defRPr/>
            </a:pPr>
            <a:r>
              <a:rPr lang="en-US" sz="697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8727915" cy="8561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财务规划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9829" y="1200966"/>
            <a:ext cx="8364532" cy="33140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储蓄与投资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立长期储蓄习惯，每月设定固定金额存入专门的养老账户。考虑投资国债、大额定期存款、债券基金、指数基金等稳健型理财产品，以实现资产的保值增值。根据个人风险承受能力，可适当配置股票等高风险高收益产品，但需注意风险控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商业养老保险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购买商业养老保险，如年金险、增额终身寿险等，为退休生活提供稳定的现金流。了解不同保险产品的特点，选择适合自己的保障方案。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t="18329" r="10714" b="54717"/>
          <a:stretch>
            <a:fillRect/>
          </a:stretch>
        </p:blipFill>
        <p:spPr>
          <a:xfrm>
            <a:off x="-227" y="4888258"/>
            <a:ext cx="10008917" cy="19917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100000"/>
          </a:blip>
          <a:srcRect l="31373" t="19886" r="44118" b="23295"/>
          <a:stretch>
            <a:fillRect/>
          </a:stretch>
        </p:blipFill>
        <p:spPr>
          <a:xfrm>
            <a:off x="10008690" y="0"/>
            <a:ext cx="2209636" cy="488825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9546545" y="5890550"/>
            <a:ext cx="1214210" cy="997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38993" y="3493684"/>
            <a:ext cx="3040146" cy="277216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财务规划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4431" y="1493674"/>
            <a:ext cx="5561342" cy="442390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房产规划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名下有多套房产者，可考虑出租或出售部分房产以补充养老资金。对于仅有一套自住房者，可关注房产的增值潜力，并在必要时考虑“以房养老”等模式。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债务管理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合理规划个人债务，避免过度负债。尽量在退休前还清房贷、车贷等大额负债，以减轻退休后的经济压力。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 l="15901" r="15901"/>
          <a:stretch>
            <a:fillRect/>
          </a:stretch>
        </p:blipFill>
        <p:spPr>
          <a:xfrm>
            <a:off x="6898505" y="1493674"/>
            <a:ext cx="4586005" cy="44885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3186" y="2189088"/>
            <a:ext cx="256222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定期体检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3186" y="2700366"/>
            <a:ext cx="2562225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每年进行至少一次全面体检，及时发现并预防潜在疾病。根据年龄、性别、家族病史等因素，有针对性地进行专项检查。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68956" y="2815680"/>
            <a:ext cx="25527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健康保险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68956" y="3326958"/>
            <a:ext cx="2562225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购买重大疾病保险、医疗保险等健康保险产品，以应对可能出现的重大疾病和医疗费用支出。在选择保险产品时，需仔细比较不同产品的保障范围、保费、理赔条件等因素。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60873" y="2189088"/>
            <a:ext cx="26098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生活方式调整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60873" y="2700366"/>
            <a:ext cx="2609850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保持规律的作息时间，保证充足的睡眠。均衡饮食，注重营养摄入，减少高热量、高脂肪、高糖食品的消费。坚持适量运动，如散步、游泳、瑜伽等，增强体质。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54053" y="2815680"/>
            <a:ext cx="265747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心理健康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54053" y="3326958"/>
            <a:ext cx="2653383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关注心理健康状况，学会管理情绪，保持积极心态。必要时可寻求心理咨询帮助，以缓解压力、改善情绪。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 rot="-10800000">
            <a:off x="795939" y="1705112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 rot="-10800000">
            <a:off x="3539937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 rot="10800000">
            <a:off x="6323866" y="1710499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rot="-10800000">
            <a:off x="9134415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健康管理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6874" y="1721024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400872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84801" y="171049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995350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1177078" y="4785265"/>
            <a:ext cx="998125" cy="998125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 rot="2700000">
            <a:off x="6463760" y="4785265"/>
            <a:ext cx="998125" cy="998125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 rot="2700000">
            <a:off x="1177078" y="2234565"/>
            <a:ext cx="998125" cy="99602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1415156" y="2436781"/>
            <a:ext cx="521970" cy="520922"/>
          </a:xfrm>
          <a:custGeom>
            <a:avLst/>
            <a:gdLst/>
            <a:ahLst/>
            <a:cxnLst/>
            <a:rect l="l" t="t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</a:path>
              <a:path w="376" h="376"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</a:path>
              <a:path w="376" h="376"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</a:path>
              <a:path w="376" h="376"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</a:path>
              <a:path w="376" h="376"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2700000">
            <a:off x="6463760" y="2229898"/>
            <a:ext cx="998125" cy="998125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6651498" y="2429828"/>
            <a:ext cx="622649" cy="637223"/>
          </a:xfrm>
          <a:custGeom>
            <a:avLst/>
            <a:gdLst/>
            <a:ahLst/>
            <a:cxnLst/>
            <a:rect l="l" t="t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</a:path>
              <a:path w="417" h="426"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</a:path>
              <a:path w="417" h="426"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</a:path>
              <a:path w="417" h="426"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</a:path>
              <a:path w="417" h="426"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2528401" y="1607814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提前规划退休生活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28401" y="4294142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社交活动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24964" y="1607814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培养兴趣爱好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24964" y="4294142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居住环境选择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28401" y="2149661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明确退休后的生活目标，如旅游、兴趣爱好、志愿服务等。根据退休后的生活需求，合理规划住房、交通、娱乐等方面的支出。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28401" y="4807414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积极参与社交活动，与家人、朋友保持密切联系。参加兴趣小组、俱乐部或志愿者活动，结识志同道合的朋友，丰富精神生活。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24964" y="2149661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在退休前培养并发展自己的兴趣爱好，如阅读、绘画、音乐、园艺等。这些兴趣爱好不仅能为退休生活增添乐趣，还有助于保持身心健康。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24964" y="4807414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根据个人需求和偏好选择合适的居住环境。可以考虑交通便利、医疗资源丰富、环境优美的地区居住，方便日常生活和就医。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生活方式调整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35670" y="5076587"/>
            <a:ext cx="680942" cy="415480"/>
          </a:xfrm>
          <a:custGeom>
            <a:avLst/>
            <a:gdLst/>
            <a:ahLst/>
            <a:cxnLst/>
            <a:rect l="l" t="t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</a:path>
              <a:path w="400" h="244"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6724412" y="5048536"/>
            <a:ext cx="476822" cy="475202"/>
          </a:xfrm>
          <a:custGeom>
            <a:avLst/>
            <a:gdLst/>
            <a:ahLst/>
            <a:cxnLst/>
            <a:rect l="l" t="t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</a:path>
              <a:path w="316" h="316"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4909" y="1907184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了解相关法律法规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8034635" y="1906360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遗产规划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34909" y="2402205"/>
            <a:ext cx="3648075" cy="11103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了解国家关于养老保险、医疗保险、继承等方面的法律法规，确保自己的权益得到保障。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34635" y="2402205"/>
            <a:ext cx="3648075" cy="11103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提前进行遗产规划，明确遗产分配方式，避免家庭纠纷。可以考虑设立遗嘱、信托等方式来管理个人财产。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法律与遗产规划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34909" y="4442458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法律咨询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534909" y="4964243"/>
            <a:ext cx="3648075" cy="113791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在涉及复杂法律问题时，及时咨询专业律师或法律顾问，以获取专业建议和指导。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034635" y="4441633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税务规划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034635" y="4964243"/>
            <a:ext cx="3648075" cy="113791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了解个人所得税、遗产税等相关税收政策，合理规划个人财务，降低税务负担。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4471754" y="1456718"/>
            <a:ext cx="3177621" cy="2383216"/>
          </a:xfrm>
          <a:prstGeom prst="round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l="8167" r="8167"/>
          <a:stretch>
            <a:fillRect/>
          </a:stretch>
        </p:blipFill>
        <p:spPr>
          <a:xfrm>
            <a:off x="4471754" y="4003244"/>
            <a:ext cx="3177621" cy="2383216"/>
          </a:xfrm>
          <a:prstGeom prst="round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16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BFA">
              <a:alpha val="100000"/>
            </a:srgbClr>
          </a:solidFill>
        </p:spPr>
      </p:sp>
      <p:sp>
        <p:nvSpPr>
          <p:cNvPr id="300011" name="Freeform 3"/>
          <p:cNvSpPr/>
          <p:nvPr/>
        </p:nvSpPr>
        <p:spPr>
          <a:xfrm>
            <a:off x="5872175" y="4539062"/>
            <a:ext cx="447650" cy="67872"/>
          </a:xfrm>
          <a:custGeom>
            <a:avLst/>
            <a:gdLst/>
            <a:ahLst/>
            <a:cxnLst/>
            <a:rect l="l" t="t" r="r" b="b"/>
            <a:pathLst>
              <a:path w="447650" h="67872">
                <a:moveTo>
                  <a:pt x="413714" y="0"/>
                </a:moveTo>
                <a:cubicBezTo>
                  <a:pt x="432456" y="0"/>
                  <a:pt x="447650" y="15194"/>
                  <a:pt x="447650" y="33936"/>
                </a:cubicBezTo>
                <a:cubicBezTo>
                  <a:pt x="447650" y="52678"/>
                  <a:pt x="432456" y="67872"/>
                  <a:pt x="413714" y="67872"/>
                </a:cubicBezTo>
                <a:cubicBezTo>
                  <a:pt x="394972" y="67872"/>
                  <a:pt x="379778" y="52678"/>
                  <a:pt x="379778" y="33936"/>
                </a:cubicBezTo>
                <a:cubicBezTo>
                  <a:pt x="379778" y="15194"/>
                  <a:pt x="394972" y="0"/>
                  <a:pt x="413714" y="0"/>
                </a:cubicBezTo>
                <a:close/>
              </a:path>
              <a:path w="447650" h="67872">
                <a:moveTo>
                  <a:pt x="287122" y="0"/>
                </a:moveTo>
                <a:cubicBezTo>
                  <a:pt x="305864" y="0"/>
                  <a:pt x="321058" y="15194"/>
                  <a:pt x="321058" y="33936"/>
                </a:cubicBezTo>
                <a:cubicBezTo>
                  <a:pt x="321058" y="52678"/>
                  <a:pt x="305864" y="67872"/>
                  <a:pt x="287122" y="67872"/>
                </a:cubicBezTo>
                <a:cubicBezTo>
                  <a:pt x="268380" y="67872"/>
                  <a:pt x="253186" y="52678"/>
                  <a:pt x="253186" y="33936"/>
                </a:cubicBezTo>
                <a:cubicBezTo>
                  <a:pt x="253186" y="15194"/>
                  <a:pt x="268380" y="0"/>
                  <a:pt x="287122" y="0"/>
                </a:cubicBezTo>
                <a:close/>
              </a:path>
              <a:path w="447650" h="67872">
                <a:moveTo>
                  <a:pt x="160529" y="0"/>
                </a:moveTo>
                <a:cubicBezTo>
                  <a:pt x="179271" y="0"/>
                  <a:pt x="194465" y="15194"/>
                  <a:pt x="194465" y="33936"/>
                </a:cubicBezTo>
                <a:cubicBezTo>
                  <a:pt x="194465" y="52678"/>
                  <a:pt x="179271" y="67872"/>
                  <a:pt x="160529" y="67872"/>
                </a:cubicBezTo>
                <a:cubicBezTo>
                  <a:pt x="141787" y="67872"/>
                  <a:pt x="126593" y="52678"/>
                  <a:pt x="126593" y="33936"/>
                </a:cubicBezTo>
                <a:cubicBezTo>
                  <a:pt x="126593" y="15194"/>
                  <a:pt x="141787" y="0"/>
                  <a:pt x="160529" y="0"/>
                </a:cubicBezTo>
                <a:close/>
              </a:path>
              <a:path w="447650" h="67872">
                <a:moveTo>
                  <a:pt x="33936" y="0"/>
                </a:moveTo>
                <a:cubicBezTo>
                  <a:pt x="52678" y="0"/>
                  <a:pt x="67872" y="15194"/>
                  <a:pt x="67872" y="33936"/>
                </a:cubicBezTo>
                <a:cubicBezTo>
                  <a:pt x="67872" y="52678"/>
                  <a:pt x="52678" y="67872"/>
                  <a:pt x="33936" y="67872"/>
                </a:cubicBezTo>
                <a:cubicBezTo>
                  <a:pt x="15194" y="67872"/>
                  <a:pt x="0" y="52678"/>
                  <a:pt x="0" y="33936"/>
                </a:cubicBezTo>
                <a:cubicBezTo>
                  <a:pt x="0" y="15194"/>
                  <a:pt x="15194" y="0"/>
                  <a:pt x="33936" y="0"/>
                </a:cubicBezTo>
              </a:path>
            </a:pathLst>
          </a:custGeom>
          <a:solidFill>
            <a:srgbClr val="F35B44">
              <a:alpha val="50000"/>
            </a:srgbClr>
          </a:solidFill>
        </p:spPr>
      </p:sp>
      <p:pic>
        <p:nvPicPr>
          <p:cNvPr id="300012" name="Picture 4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32" r="47950"/>
          <a:stretch>
            <a:fillRect/>
          </a:stretch>
        </p:blipFill>
        <p:spPr>
          <a:xfrm rot="20520000" flipH="1">
            <a:off x="3370968" y="-100998"/>
            <a:ext cx="215265" cy="5486265"/>
          </a:xfrm>
          <a:prstGeom prst="rect">
            <a:avLst/>
          </a:prstGeom>
        </p:spPr>
      </p:pic>
      <p:pic>
        <p:nvPicPr>
          <p:cNvPr id="300013" name="Picture 5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21" r="47950"/>
          <a:stretch>
            <a:fillRect/>
          </a:stretch>
        </p:blipFill>
        <p:spPr>
          <a:xfrm rot="20520000" flipH="1">
            <a:off x="8215914" y="-75615"/>
            <a:ext cx="215265" cy="5486932"/>
          </a:xfrm>
          <a:prstGeom prst="rect">
            <a:avLst/>
          </a:prstGeom>
        </p:spPr>
      </p:pic>
      <p:sp>
        <p:nvSpPr>
          <p:cNvPr id="300050" name="Freeform 6"/>
          <p:cNvSpPr/>
          <p:nvPr/>
        </p:nvSpPr>
        <p:spPr>
          <a:xfrm>
            <a:off x="2602131" y="636"/>
            <a:ext cx="7010572" cy="6857364"/>
          </a:xfrm>
          <a:custGeom>
            <a:avLst/>
            <a:gdLst/>
            <a:ahLst/>
            <a:cxnLst/>
            <a:rect l="l" t="t" r="r" b="b"/>
            <a:pathLst>
              <a:path w="7010572" h="6857364">
                <a:moveTo>
                  <a:pt x="0" y="0"/>
                </a:moveTo>
                <a:lnTo>
                  <a:pt x="4832696" y="118"/>
                </a:lnTo>
                <a:lnTo>
                  <a:pt x="7010572" y="6702934"/>
                </a:lnTo>
                <a:lnTo>
                  <a:pt x="6535285" y="6857364"/>
                </a:lnTo>
                <a:lnTo>
                  <a:pt x="2228093" y="6857364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25000">
                  <a:schemeClr val="accent1">
                    <a:alpha val="30000"/>
                  </a:schemeClr>
                </a:gs>
                <a:gs pos="60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32" name="Freeform 7"/>
          <p:cNvSpPr/>
          <p:nvPr/>
        </p:nvSpPr>
        <p:spPr>
          <a:xfrm>
            <a:off x="1193431" y="0"/>
            <a:ext cx="3077415" cy="4081266"/>
          </a:xfrm>
          <a:custGeom>
            <a:avLst/>
            <a:gdLst/>
            <a:ahLst/>
            <a:cxnLst/>
            <a:rect l="l" t="t" r="r" b="b"/>
            <a:pathLst>
              <a:path w="3077415" h="4081266">
                <a:moveTo>
                  <a:pt x="1870372" y="0"/>
                </a:moveTo>
                <a:lnTo>
                  <a:pt x="3077415" y="3505507"/>
                </a:lnTo>
                <a:lnTo>
                  <a:pt x="1405289" y="4081266"/>
                </a:lnTo>
                <a:lnTo>
                  <a:pt x="0" y="13"/>
                </a:lnTo>
                <a:lnTo>
                  <a:pt x="1870372" y="0"/>
                </a:lnTo>
              </a:path>
            </a:pathLst>
          </a:custGeom>
          <a:gradFill>
            <a:gsLst>
              <a:gs pos="0">
                <a:srgbClr val="F35B44">
                  <a:alpha val="17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38" name="Freeform 8"/>
          <p:cNvSpPr/>
          <p:nvPr/>
        </p:nvSpPr>
        <p:spPr>
          <a:xfrm>
            <a:off x="7534077" y="2230764"/>
            <a:ext cx="3919561" cy="4626610"/>
          </a:xfrm>
          <a:custGeom>
            <a:avLst/>
            <a:gdLst/>
            <a:ahLst/>
            <a:cxnLst/>
            <a:rect l="l" t="t" r="r" b="b"/>
            <a:pathLst>
              <a:path w="3919561" h="4626610">
                <a:moveTo>
                  <a:pt x="2416287" y="0"/>
                </a:moveTo>
                <a:lnTo>
                  <a:pt x="3919561" y="4626601"/>
                </a:lnTo>
                <a:lnTo>
                  <a:pt x="1248182" y="4626610"/>
                </a:lnTo>
                <a:lnTo>
                  <a:pt x="0" y="785099"/>
                </a:lnTo>
                <a:lnTo>
                  <a:pt x="2416287" y="0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72000">
                <a:srgbClr val="F35B44">
                  <a:alpha val="0"/>
                </a:srgbClr>
              </a:gs>
            </a:gsLst>
            <a:lin ang="162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5000">
                  <a:schemeClr val="accent1">
                    <a:alpha val="19000"/>
                  </a:schemeClr>
                </a:gs>
                <a:gs pos="41000">
                  <a:schemeClr val="accent1">
                    <a:alpha val="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300044" name="Freeform 9"/>
          <p:cNvSpPr/>
          <p:nvPr/>
        </p:nvSpPr>
        <p:spPr>
          <a:xfrm>
            <a:off x="11185732" y="0"/>
            <a:ext cx="1006268" cy="2922411"/>
          </a:xfrm>
          <a:custGeom>
            <a:avLst/>
            <a:gdLst/>
            <a:ahLst/>
            <a:cxnLst/>
            <a:rect l="l" t="t" r="r" b="b"/>
            <a:pathLst>
              <a:path w="1006268" h="2922411">
                <a:moveTo>
                  <a:pt x="0" y="0"/>
                </a:moveTo>
                <a:lnTo>
                  <a:pt x="5525" y="0"/>
                </a:lnTo>
                <a:lnTo>
                  <a:pt x="1006268" y="74"/>
                </a:lnTo>
                <a:lnTo>
                  <a:pt x="1006268" y="2810981"/>
                </a:lnTo>
                <a:lnTo>
                  <a:pt x="1006268" y="2922411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11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17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47" name="Freeform 10"/>
          <p:cNvSpPr/>
          <p:nvPr/>
        </p:nvSpPr>
        <p:spPr>
          <a:xfrm>
            <a:off x="1" y="5242703"/>
            <a:ext cx="555972" cy="1614674"/>
          </a:xfrm>
          <a:custGeom>
            <a:avLst/>
            <a:gdLst/>
            <a:ahLst/>
            <a:cxnLst/>
            <a:rect l="l" t="t" r="r" b="b"/>
            <a:pathLst>
              <a:path w="555972" h="1614674">
                <a:moveTo>
                  <a:pt x="0" y="0"/>
                </a:moveTo>
                <a:lnTo>
                  <a:pt x="555972" y="1614662"/>
                </a:lnTo>
                <a:lnTo>
                  <a:pt x="3" y="1614674"/>
                </a:lnTo>
                <a:lnTo>
                  <a:pt x="0" y="257965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30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05" name="AutoShape 11"/>
          <p:cNvSpPr/>
          <p:nvPr/>
        </p:nvSpPr>
        <p:spPr>
          <a:xfrm>
            <a:off x="3681545" y="4116536"/>
            <a:ext cx="5040000" cy="87666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sz="1100"/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00004" name="AutoShape 12"/>
          <p:cNvSpPr/>
          <p:nvPr/>
        </p:nvSpPr>
        <p:spPr>
          <a:xfrm>
            <a:off x="1526400" y="3038549"/>
            <a:ext cx="9144000" cy="1200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财务规划策略与实践</a:t>
            </a:r>
            <a:endParaRPr lang="en-US" sz="1100"/>
          </a:p>
        </p:txBody>
      </p:sp>
      <p:sp>
        <p:nvSpPr>
          <p:cNvPr id="300006" name="AutoShape 13"/>
          <p:cNvSpPr/>
          <p:nvPr/>
        </p:nvSpPr>
        <p:spPr>
          <a:xfrm>
            <a:off x="1524000" y="1610475"/>
            <a:ext cx="9144000" cy="1224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rmAutofit/>
          </a:bodyPr>
          <a:lstStyle/>
          <a:p>
            <a:pPr algn="ctr">
              <a:lnSpc>
                <a:spcPct val="104000"/>
              </a:lnSpc>
              <a:spcBef>
                <a:spcPts val="1000"/>
              </a:spcBef>
              <a:defRPr/>
            </a:pPr>
            <a:r>
              <a:rPr lang="en-US" sz="697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8727915" cy="856184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储蓄与投资计划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9829" y="1200966"/>
            <a:ext cx="8364532" cy="33140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设定明确的储蓄目标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根据自身的生活水平和养老期望，设定合理的储蓄目标，如每月储蓄一定金额用于养老，或者达到某个总资产目标。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多元化投资组合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不要将所有资金都投入单一的投资渠道，应考虑股票、债券、基金、黄金等多种投资方式，以分散风险并寻求较高的长期回报。例如，可以将一部分资金投资于稳健的债券或大额定期存款，以获取稳定的收益；另一部分资金则可以投资于股票或股票型基金，以追求较高的资本增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27" y="4888258"/>
            <a:ext cx="10008917" cy="19917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100000"/>
          </a:blip>
          <a:srcRect l="34970" r="34970"/>
          <a:stretch>
            <a:fillRect/>
          </a:stretch>
        </p:blipFill>
        <p:spPr>
          <a:xfrm>
            <a:off x="10008690" y="0"/>
            <a:ext cx="2209637" cy="48882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9546545" y="5890550"/>
            <a:ext cx="1214210" cy="997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38993" y="3493684"/>
            <a:ext cx="3040146" cy="277216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储蓄与投资计划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4431" y="1493674"/>
            <a:ext cx="5561342" cy="442390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定期评估与调整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投资市场是动态变化的，应定期评估投资组合的表现，并根据市场情况和自身风险承受能力进行调整。例如，当市场处于牛市时，可以适当增加股票等权益类资产的比例；而当市场处于熊市时，则应增加债券等固定收益类资产的比例，以降低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长期投资心态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养老规划是一个长期的过程，需要保持耐心和坚持。不要被短期的市场波动所影响，而应坚持长期投资的理念，以获得稳定的回报。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898504" y="1493674"/>
            <a:ext cx="4586005" cy="44885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0"/>
            <a:ext cx="12192000" cy="6988540"/>
            <a:chOff x="0" y="0"/>
            <a:chExt cx="12192000" cy="698854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BFA">
                <a:alpha val="100000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132181" y="3612337"/>
              <a:ext cx="1054580" cy="3245767"/>
            </a:xfrm>
            <a:custGeom>
              <a:avLst/>
              <a:gdLst/>
              <a:ahLst/>
              <a:cxnLst/>
              <a:rect l="l" t="t" r="r" b="b"/>
              <a:pathLst>
                <a:path w="1054580" h="3245767">
                  <a:moveTo>
                    <a:pt x="1054580" y="0"/>
                  </a:moveTo>
                  <a:lnTo>
                    <a:pt x="1054548" y="3245767"/>
                  </a:lnTo>
                  <a:lnTo>
                    <a:pt x="0" y="3245663"/>
                  </a:lnTo>
                  <a:lnTo>
                    <a:pt x="1054580" y="0"/>
                  </a:lnTo>
                </a:path>
              </a:pathLst>
            </a:custGeom>
            <a:gradFill>
              <a:gsLst>
                <a:gs pos="0">
                  <a:srgbClr val="F35B44">
                    <a:alpha val="10000"/>
                    <a:lumMod val="20000"/>
                    <a:lumOff val="80000"/>
                  </a:srgbClr>
                </a:gs>
                <a:gs pos="34000">
                  <a:srgbClr val="F35B44">
                    <a:alpha val="0"/>
                    <a:lumMod val="20000"/>
                    <a:lumOff val="80000"/>
                  </a:srgbClr>
                </a:gs>
              </a:gsLst>
              <a:lin ang="10800000"/>
            </a:gradFill>
            <a:ln w="12700">
              <a:gradFill>
                <a:gsLst>
                  <a:gs pos="9000">
                    <a:schemeClr val="accent1">
                      <a:alpha val="0"/>
                    </a:schemeClr>
                  </a:gs>
                  <a:gs pos="51000">
                    <a:schemeClr val="accent1">
                      <a:alpha val="34000"/>
                      <a:lumMod val="55000"/>
                      <a:lumOff val="45000"/>
                    </a:schemeClr>
                  </a:gs>
                  <a:gs pos="80000">
                    <a:schemeClr val="accent1">
                      <a:alpha val="0"/>
                    </a:schemeClr>
                  </a:gs>
                </a:gsLst>
                <a:lin ang="5340000"/>
              </a:gradFill>
              <a:prstDash val="solid"/>
            </a:ln>
          </p:spPr>
        </p:sp>
        <p:sp>
          <p:nvSpPr>
            <p:cNvPr id="5" name="AutoShape 5"/>
            <p:cNvSpPr/>
            <p:nvPr/>
          </p:nvSpPr>
          <p:spPr>
            <a:xfrm>
              <a:off x="7348406" y="0"/>
              <a:ext cx="4843594" cy="3860800"/>
            </a:xfrm>
            <a:prstGeom prst="rect">
              <a:avLst/>
            </a:prstGeom>
            <a:gradFill>
              <a:gsLst>
                <a:gs pos="36000">
                  <a:srgbClr val="F35B44">
                    <a:alpha val="0"/>
                  </a:srgbClr>
                </a:gs>
                <a:gs pos="100000">
                  <a:srgbClr val="F35B44">
                    <a:alpha val="9000"/>
                  </a:srgbClr>
                </a:gs>
              </a:gsLst>
              <a:lin ang="18900000"/>
            </a:gradFill>
          </p:spPr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alphaModFix amt="57000"/>
            </a:blip>
            <a:srcRect l="40367" r="44843" b="27704"/>
            <a:stretch>
              <a:fillRect/>
            </a:stretch>
          </p:blipFill>
          <p:spPr>
            <a:xfrm rot="1080000">
              <a:off x="11496749" y="3537693"/>
              <a:ext cx="298313" cy="3450847"/>
            </a:xfrm>
            <a:prstGeom prst="rect">
              <a:avLst/>
            </a:prstGeom>
          </p:spPr>
        </p:pic>
        <p:sp>
          <p:nvSpPr>
            <p:cNvPr id="7" name="Freeform 7"/>
            <p:cNvSpPr/>
            <p:nvPr/>
          </p:nvSpPr>
          <p:spPr>
            <a:xfrm>
              <a:off x="9863977" y="3256573"/>
              <a:ext cx="2318479" cy="3601427"/>
            </a:xfrm>
            <a:custGeom>
              <a:avLst/>
              <a:gdLst/>
              <a:ahLst/>
              <a:cxnLst/>
              <a:rect l="l" t="t" r="r" b="b"/>
              <a:pathLst>
                <a:path w="2318479" h="3601427">
                  <a:moveTo>
                    <a:pt x="1170174" y="0"/>
                  </a:moveTo>
                  <a:lnTo>
                    <a:pt x="2318478" y="17"/>
                  </a:lnTo>
                  <a:lnTo>
                    <a:pt x="2318479" y="32490"/>
                  </a:lnTo>
                  <a:lnTo>
                    <a:pt x="1158862" y="3601427"/>
                  </a:lnTo>
                  <a:lnTo>
                    <a:pt x="0" y="3601427"/>
                  </a:lnTo>
                  <a:lnTo>
                    <a:pt x="1170174" y="0"/>
                  </a:lnTo>
                </a:path>
              </a:pathLst>
            </a:custGeom>
            <a:gradFill>
              <a:gsLst>
                <a:gs pos="0">
                  <a:srgbClr val="F35B44">
                    <a:alpha val="23000"/>
                  </a:srgbClr>
                </a:gs>
                <a:gs pos="72000">
                  <a:srgbClr val="F35B44">
                    <a:alpha val="0"/>
                    <a:lumMod val="94000"/>
                  </a:srgbClr>
                </a:gs>
              </a:gsLst>
              <a:lin ang="16200000"/>
            </a:gradFill>
            <a:ln w="22225">
              <a:gradFill>
                <a:gsLst>
                  <a:gs pos="9000">
                    <a:schemeClr val="accent1">
                      <a:alpha val="0"/>
                    </a:schemeClr>
                  </a:gs>
                  <a:gs pos="51000">
                    <a:schemeClr val="accent1">
                      <a:alpha val="21000"/>
                      <a:lumMod val="55000"/>
                      <a:lumOff val="45000"/>
                    </a:schemeClr>
                  </a:gs>
                  <a:gs pos="80000">
                    <a:schemeClr val="accent1">
                      <a:alpha val="0"/>
                    </a:schemeClr>
                  </a:gs>
                </a:gsLst>
                <a:lin ang="16200000"/>
              </a:gradFill>
              <a:prstDash val="solid"/>
            </a:ln>
          </p:spPr>
        </p:sp>
      </p:grpSp>
      <p:sp>
        <p:nvSpPr>
          <p:cNvPr id="8" name="Freeform 8"/>
          <p:cNvSpPr/>
          <p:nvPr/>
        </p:nvSpPr>
        <p:spPr>
          <a:xfrm>
            <a:off x="1455937" y="3095086"/>
            <a:ext cx="3527968" cy="499762"/>
          </a:xfrm>
          <a:custGeom>
            <a:avLst/>
            <a:gdLst/>
            <a:ahLst/>
            <a:cxnLst/>
            <a:rect l="l" t="t" r="r" b="b"/>
            <a:pathLst>
              <a:path w="4628517" h="655662">
                <a:moveTo>
                  <a:pt x="865138" y="117053"/>
                </a:moveTo>
                <a:cubicBezTo>
                  <a:pt x="812205" y="117053"/>
                  <a:pt x="770527" y="136698"/>
                  <a:pt x="740104" y="175989"/>
                </a:cubicBezTo>
                <a:cubicBezTo>
                  <a:pt x="709681" y="215280"/>
                  <a:pt x="694469" y="266166"/>
                  <a:pt x="694469" y="328649"/>
                </a:cubicBezTo>
                <a:cubicBezTo>
                  <a:pt x="694469" y="390314"/>
                  <a:pt x="709340" y="440723"/>
                  <a:pt x="739080" y="479877"/>
                </a:cubicBezTo>
                <a:cubicBezTo>
                  <a:pt x="768821" y="519032"/>
                  <a:pt x="809613" y="538609"/>
                  <a:pt x="861454" y="538609"/>
                </a:cubicBezTo>
                <a:cubicBezTo>
                  <a:pt x="914388" y="538609"/>
                  <a:pt x="955588" y="519850"/>
                  <a:pt x="985056" y="482333"/>
                </a:cubicBezTo>
                <a:cubicBezTo>
                  <a:pt x="1014524" y="444816"/>
                  <a:pt x="1029258" y="394407"/>
                  <a:pt x="1029258" y="331105"/>
                </a:cubicBezTo>
                <a:cubicBezTo>
                  <a:pt x="1029258" y="265075"/>
                  <a:pt x="1014933" y="212892"/>
                  <a:pt x="986284" y="174557"/>
                </a:cubicBezTo>
                <a:cubicBezTo>
                  <a:pt x="957634" y="136221"/>
                  <a:pt x="917253" y="117053"/>
                  <a:pt x="865138" y="117053"/>
                </a:cubicBezTo>
                <a:close/>
              </a:path>
              <a:path w="4628517" h="655662">
                <a:moveTo>
                  <a:pt x="3647480" y="10641"/>
                </a:moveTo>
                <a:lnTo>
                  <a:pt x="4144342" y="10641"/>
                </a:lnTo>
                <a:lnTo>
                  <a:pt x="4144342" y="121146"/>
                </a:lnTo>
                <a:lnTo>
                  <a:pt x="3963442" y="121146"/>
                </a:lnTo>
                <a:lnTo>
                  <a:pt x="3963442" y="644612"/>
                </a:lnTo>
                <a:lnTo>
                  <a:pt x="3827971" y="644612"/>
                </a:lnTo>
                <a:lnTo>
                  <a:pt x="3827971" y="121146"/>
                </a:lnTo>
                <a:lnTo>
                  <a:pt x="3647480" y="121146"/>
                </a:lnTo>
                <a:close/>
              </a:path>
              <a:path w="4628517" h="655662">
                <a:moveTo>
                  <a:pt x="2992450" y="10641"/>
                </a:moveTo>
                <a:lnTo>
                  <a:pt x="3139790" y="10641"/>
                </a:lnTo>
                <a:lnTo>
                  <a:pt x="3398453" y="409277"/>
                </a:lnTo>
                <a:cubicBezTo>
                  <a:pt x="3415643" y="435744"/>
                  <a:pt x="3426147" y="452524"/>
                  <a:pt x="3429968" y="459618"/>
                </a:cubicBezTo>
                <a:lnTo>
                  <a:pt x="3432014" y="459618"/>
                </a:lnTo>
                <a:cubicBezTo>
                  <a:pt x="3429285" y="444338"/>
                  <a:pt x="3427921" y="415143"/>
                  <a:pt x="3427921" y="372033"/>
                </a:cubicBezTo>
                <a:lnTo>
                  <a:pt x="3427921" y="10641"/>
                </a:lnTo>
                <a:lnTo>
                  <a:pt x="3556025" y="10641"/>
                </a:lnTo>
                <a:lnTo>
                  <a:pt x="3556025" y="644612"/>
                </a:lnTo>
                <a:lnTo>
                  <a:pt x="3417689" y="644612"/>
                </a:lnTo>
                <a:lnTo>
                  <a:pt x="3149203" y="234516"/>
                </a:lnTo>
                <a:cubicBezTo>
                  <a:pt x="3135288" y="213233"/>
                  <a:pt x="3125192" y="196044"/>
                  <a:pt x="3118916" y="182947"/>
                </a:cubicBezTo>
                <a:lnTo>
                  <a:pt x="3116870" y="182947"/>
                </a:lnTo>
                <a:cubicBezTo>
                  <a:pt x="3119326" y="204775"/>
                  <a:pt x="3120554" y="238472"/>
                  <a:pt x="3120554" y="284038"/>
                </a:cubicBezTo>
                <a:lnTo>
                  <a:pt x="3120554" y="644612"/>
                </a:lnTo>
                <a:lnTo>
                  <a:pt x="2992450" y="644612"/>
                </a:lnTo>
                <a:close/>
              </a:path>
              <a:path w="4628517" h="655662">
                <a:moveTo>
                  <a:pt x="2516200" y="10641"/>
                </a:moveTo>
                <a:lnTo>
                  <a:pt x="2876773" y="10641"/>
                </a:lnTo>
                <a:lnTo>
                  <a:pt x="2876773" y="121146"/>
                </a:lnTo>
                <a:lnTo>
                  <a:pt x="2651261" y="121146"/>
                </a:lnTo>
                <a:lnTo>
                  <a:pt x="2651261" y="270532"/>
                </a:lnTo>
                <a:lnTo>
                  <a:pt x="2860811" y="270532"/>
                </a:lnTo>
                <a:lnTo>
                  <a:pt x="2860811" y="380628"/>
                </a:lnTo>
                <a:lnTo>
                  <a:pt x="2651261" y="380628"/>
                </a:lnTo>
                <a:lnTo>
                  <a:pt x="2651261" y="534107"/>
                </a:lnTo>
                <a:lnTo>
                  <a:pt x="2891507" y="534107"/>
                </a:lnTo>
                <a:lnTo>
                  <a:pt x="2891507" y="644612"/>
                </a:lnTo>
                <a:lnTo>
                  <a:pt x="2516200" y="644612"/>
                </a:lnTo>
                <a:close/>
              </a:path>
              <a:path w="4628517" h="655662">
                <a:moveTo>
                  <a:pt x="1932980" y="10641"/>
                </a:moveTo>
                <a:lnTo>
                  <a:pt x="2429842" y="10641"/>
                </a:lnTo>
                <a:lnTo>
                  <a:pt x="2429842" y="121146"/>
                </a:lnTo>
                <a:lnTo>
                  <a:pt x="2248942" y="121146"/>
                </a:lnTo>
                <a:lnTo>
                  <a:pt x="2248942" y="644612"/>
                </a:lnTo>
                <a:lnTo>
                  <a:pt x="2113471" y="644612"/>
                </a:lnTo>
                <a:lnTo>
                  <a:pt x="2113471" y="121146"/>
                </a:lnTo>
                <a:lnTo>
                  <a:pt x="1932980" y="121146"/>
                </a:lnTo>
                <a:close/>
              </a:path>
              <a:path w="4628517" h="655662">
                <a:moveTo>
                  <a:pt x="1277950" y="10641"/>
                </a:moveTo>
                <a:lnTo>
                  <a:pt x="1425290" y="10641"/>
                </a:lnTo>
                <a:lnTo>
                  <a:pt x="1683953" y="409277"/>
                </a:lnTo>
                <a:cubicBezTo>
                  <a:pt x="1701143" y="435744"/>
                  <a:pt x="1711647" y="452524"/>
                  <a:pt x="1715467" y="459618"/>
                </a:cubicBezTo>
                <a:lnTo>
                  <a:pt x="1717514" y="459618"/>
                </a:lnTo>
                <a:cubicBezTo>
                  <a:pt x="1714785" y="444338"/>
                  <a:pt x="1713421" y="415143"/>
                  <a:pt x="1713421" y="372033"/>
                </a:cubicBezTo>
                <a:lnTo>
                  <a:pt x="1713421" y="10641"/>
                </a:lnTo>
                <a:lnTo>
                  <a:pt x="1841525" y="10641"/>
                </a:lnTo>
                <a:lnTo>
                  <a:pt x="1841525" y="644612"/>
                </a:lnTo>
                <a:lnTo>
                  <a:pt x="1703189" y="644612"/>
                </a:lnTo>
                <a:lnTo>
                  <a:pt x="1434703" y="234516"/>
                </a:lnTo>
                <a:cubicBezTo>
                  <a:pt x="1420788" y="213233"/>
                  <a:pt x="1410692" y="196044"/>
                  <a:pt x="1404417" y="182947"/>
                </a:cubicBezTo>
                <a:lnTo>
                  <a:pt x="1402370" y="182947"/>
                </a:lnTo>
                <a:cubicBezTo>
                  <a:pt x="1404826" y="204775"/>
                  <a:pt x="1406054" y="238472"/>
                  <a:pt x="1406054" y="284038"/>
                </a:cubicBezTo>
                <a:lnTo>
                  <a:pt x="1406054" y="644612"/>
                </a:lnTo>
                <a:lnTo>
                  <a:pt x="1277950" y="644612"/>
                </a:lnTo>
                <a:close/>
              </a:path>
              <a:path w="4628517" h="655662">
                <a:moveTo>
                  <a:pt x="4444752" y="0"/>
                </a:moveTo>
                <a:cubicBezTo>
                  <a:pt x="4506689" y="0"/>
                  <a:pt x="4558667" y="8049"/>
                  <a:pt x="4600687" y="24147"/>
                </a:cubicBezTo>
                <a:lnTo>
                  <a:pt x="4600687" y="151023"/>
                </a:lnTo>
                <a:cubicBezTo>
                  <a:pt x="4558122" y="122101"/>
                  <a:pt x="4508326" y="107640"/>
                  <a:pt x="4451300" y="107640"/>
                </a:cubicBezTo>
                <a:cubicBezTo>
                  <a:pt x="4418013" y="107640"/>
                  <a:pt x="4391410" y="113711"/>
                  <a:pt x="4371491" y="125852"/>
                </a:cubicBezTo>
                <a:cubicBezTo>
                  <a:pt x="4351573" y="137994"/>
                  <a:pt x="4341614" y="154297"/>
                  <a:pt x="4341614" y="174761"/>
                </a:cubicBezTo>
                <a:cubicBezTo>
                  <a:pt x="4341614" y="191132"/>
                  <a:pt x="4348435" y="206207"/>
                  <a:pt x="4362078" y="219986"/>
                </a:cubicBezTo>
                <a:cubicBezTo>
                  <a:pt x="4375720" y="233765"/>
                  <a:pt x="4409418" y="252387"/>
                  <a:pt x="4463169" y="275853"/>
                </a:cubicBezTo>
                <a:cubicBezTo>
                  <a:pt x="4526198" y="302865"/>
                  <a:pt x="4569513" y="331378"/>
                  <a:pt x="4593115" y="361392"/>
                </a:cubicBezTo>
                <a:cubicBezTo>
                  <a:pt x="4616717" y="391405"/>
                  <a:pt x="4628517" y="427149"/>
                  <a:pt x="4628517" y="468622"/>
                </a:cubicBezTo>
                <a:cubicBezTo>
                  <a:pt x="4628517" y="529468"/>
                  <a:pt x="4606962" y="575853"/>
                  <a:pt x="4563852" y="607777"/>
                </a:cubicBezTo>
                <a:cubicBezTo>
                  <a:pt x="4520741" y="639700"/>
                  <a:pt x="4459486" y="655662"/>
                  <a:pt x="4380086" y="655662"/>
                </a:cubicBezTo>
                <a:cubicBezTo>
                  <a:pt x="4307508" y="655662"/>
                  <a:pt x="4248026" y="643929"/>
                  <a:pt x="4201641" y="620464"/>
                </a:cubicBezTo>
                <a:lnTo>
                  <a:pt x="4201641" y="484993"/>
                </a:lnTo>
                <a:cubicBezTo>
                  <a:pt x="4252665" y="527285"/>
                  <a:pt x="4310645" y="548431"/>
                  <a:pt x="4375584" y="548431"/>
                </a:cubicBezTo>
                <a:cubicBezTo>
                  <a:pt x="4412419" y="548431"/>
                  <a:pt x="4440114" y="542088"/>
                  <a:pt x="4458667" y="529400"/>
                </a:cubicBezTo>
                <a:cubicBezTo>
                  <a:pt x="4477221" y="516712"/>
                  <a:pt x="4486498" y="500410"/>
                  <a:pt x="4486498" y="480491"/>
                </a:cubicBezTo>
                <a:cubicBezTo>
                  <a:pt x="4486498" y="463302"/>
                  <a:pt x="4479131" y="447067"/>
                  <a:pt x="4464397" y="431787"/>
                </a:cubicBezTo>
                <a:cubicBezTo>
                  <a:pt x="4449663" y="416508"/>
                  <a:pt x="4410782" y="395771"/>
                  <a:pt x="4347753" y="369577"/>
                </a:cubicBezTo>
                <a:cubicBezTo>
                  <a:pt x="4248708" y="327558"/>
                  <a:pt x="4199186" y="266439"/>
                  <a:pt x="4199186" y="186221"/>
                </a:cubicBezTo>
                <a:cubicBezTo>
                  <a:pt x="4199186" y="127285"/>
                  <a:pt x="4221627" y="81514"/>
                  <a:pt x="4266512" y="48908"/>
                </a:cubicBezTo>
                <a:cubicBezTo>
                  <a:pt x="4311396" y="16303"/>
                  <a:pt x="4370809" y="0"/>
                  <a:pt x="4444752" y="0"/>
                </a:cubicBezTo>
                <a:close/>
              </a:path>
              <a:path w="4628517" h="655662">
                <a:moveTo>
                  <a:pt x="869231" y="0"/>
                </a:moveTo>
                <a:cubicBezTo>
                  <a:pt x="959817" y="0"/>
                  <a:pt x="1032737" y="30150"/>
                  <a:pt x="1087989" y="90450"/>
                </a:cubicBezTo>
                <a:cubicBezTo>
                  <a:pt x="1143242" y="150750"/>
                  <a:pt x="1170868" y="228240"/>
                  <a:pt x="1170868" y="322920"/>
                </a:cubicBezTo>
                <a:cubicBezTo>
                  <a:pt x="1170868" y="421692"/>
                  <a:pt x="1142150" y="501842"/>
                  <a:pt x="1084715" y="563370"/>
                </a:cubicBezTo>
                <a:cubicBezTo>
                  <a:pt x="1027280" y="624898"/>
                  <a:pt x="952041" y="655662"/>
                  <a:pt x="858999" y="655662"/>
                </a:cubicBezTo>
                <a:cubicBezTo>
                  <a:pt x="768139" y="655662"/>
                  <a:pt x="694333" y="625853"/>
                  <a:pt x="637580" y="566235"/>
                </a:cubicBezTo>
                <a:cubicBezTo>
                  <a:pt x="580827" y="506617"/>
                  <a:pt x="552450" y="429877"/>
                  <a:pt x="552450" y="336016"/>
                </a:cubicBezTo>
                <a:cubicBezTo>
                  <a:pt x="552450" y="236698"/>
                  <a:pt x="581440" y="155866"/>
                  <a:pt x="639421" y="93520"/>
                </a:cubicBezTo>
                <a:cubicBezTo>
                  <a:pt x="697402" y="31173"/>
                  <a:pt x="774005" y="0"/>
                  <a:pt x="869231" y="0"/>
                </a:cubicBezTo>
                <a:close/>
              </a:path>
              <a:path w="4628517" h="655662">
                <a:moveTo>
                  <a:pt x="336426" y="0"/>
                </a:moveTo>
                <a:cubicBezTo>
                  <a:pt x="398363" y="0"/>
                  <a:pt x="450205" y="8049"/>
                  <a:pt x="491951" y="24147"/>
                </a:cubicBezTo>
                <a:lnTo>
                  <a:pt x="491951" y="154707"/>
                </a:lnTo>
                <a:cubicBezTo>
                  <a:pt x="449114" y="129604"/>
                  <a:pt x="400546" y="117053"/>
                  <a:pt x="346249" y="117053"/>
                </a:cubicBezTo>
                <a:cubicBezTo>
                  <a:pt x="284311" y="117053"/>
                  <a:pt x="234789" y="136835"/>
                  <a:pt x="197681" y="176398"/>
                </a:cubicBezTo>
                <a:cubicBezTo>
                  <a:pt x="160573" y="215962"/>
                  <a:pt x="142019" y="267667"/>
                  <a:pt x="142019" y="331514"/>
                </a:cubicBezTo>
                <a:cubicBezTo>
                  <a:pt x="142019" y="393725"/>
                  <a:pt x="159618" y="443793"/>
                  <a:pt x="194816" y="481719"/>
                </a:cubicBezTo>
                <a:cubicBezTo>
                  <a:pt x="230014" y="519646"/>
                  <a:pt x="277626" y="538609"/>
                  <a:pt x="337654" y="538609"/>
                </a:cubicBezTo>
                <a:cubicBezTo>
                  <a:pt x="394134" y="538609"/>
                  <a:pt x="445567" y="524966"/>
                  <a:pt x="491951" y="497681"/>
                </a:cubicBezTo>
                <a:lnTo>
                  <a:pt x="491951" y="621692"/>
                </a:lnTo>
                <a:cubicBezTo>
                  <a:pt x="445839" y="644339"/>
                  <a:pt x="385676" y="655662"/>
                  <a:pt x="311460" y="655662"/>
                </a:cubicBezTo>
                <a:cubicBezTo>
                  <a:pt x="215962" y="655662"/>
                  <a:pt x="140177" y="627081"/>
                  <a:pt x="84106" y="569918"/>
                </a:cubicBezTo>
                <a:cubicBezTo>
                  <a:pt x="28035" y="512756"/>
                  <a:pt x="0" y="436562"/>
                  <a:pt x="0" y="341337"/>
                </a:cubicBezTo>
                <a:cubicBezTo>
                  <a:pt x="0" y="241201"/>
                  <a:pt x="31310" y="159277"/>
                  <a:pt x="93929" y="95566"/>
                </a:cubicBezTo>
                <a:cubicBezTo>
                  <a:pt x="156549" y="31855"/>
                  <a:pt x="237381" y="0"/>
                  <a:pt x="336426" y="0"/>
                </a:cubicBezTo>
              </a:path>
            </a:pathLst>
          </a:custGeom>
          <a:solidFill>
            <a:srgbClr val="F35B44">
              <a:alpha val="10000"/>
            </a:srgbClr>
          </a:solidFill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TextBox 9"/>
          <p:cNvSpPr txBox="1"/>
          <p:nvPr/>
        </p:nvSpPr>
        <p:spPr>
          <a:xfrm>
            <a:off x="5550232" y="687306"/>
            <a:ext cx="5464151" cy="5483387"/>
          </a:xfrm>
          <a:prstGeom prst="rect">
            <a:avLst/>
          </a:prstGeom>
        </p:spPr>
        <p:txBody>
          <a:bodyPr vert="horz" wrap="square" lIns="95250" tIns="95250" rIns="47625" bIns="95250" rtlCol="0" anchor="ctr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养老规划概述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当前养老现状及挑战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养老规划核心内容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财务规划策略与实践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健康管理与疾病预防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生活方式调整与社交活动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法律与遗产规划要点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77617" y="1730562"/>
            <a:ext cx="3813883" cy="12543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6750" b="1">
                <a:solidFill>
                  <a:srgbClr val="F35B44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目录</a:t>
            </a:r>
            <a:endParaRPr lang="en-US" sz="6750" b="1">
              <a:solidFill>
                <a:srgbClr val="F35B44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-182388" y="0"/>
            <a:ext cx="3077415" cy="4081266"/>
          </a:xfrm>
          <a:custGeom>
            <a:avLst/>
            <a:gdLst/>
            <a:ahLst/>
            <a:cxnLst/>
            <a:rect l="l" t="t" r="r" b="b"/>
            <a:pathLst>
              <a:path w="3077415" h="4081266">
                <a:moveTo>
                  <a:pt x="1870372" y="0"/>
                </a:moveTo>
                <a:lnTo>
                  <a:pt x="3077415" y="3505507"/>
                </a:lnTo>
                <a:lnTo>
                  <a:pt x="1405289" y="4081266"/>
                </a:lnTo>
                <a:lnTo>
                  <a:pt x="0" y="13"/>
                </a:lnTo>
                <a:lnTo>
                  <a:pt x="1870372" y="0"/>
                </a:lnTo>
              </a:path>
            </a:pathLst>
          </a:custGeom>
          <a:gradFill>
            <a:gsLst>
              <a:gs pos="0">
                <a:srgbClr val="F35B44">
                  <a:alpha val="9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17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保险产品选择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28906" y="1179728"/>
            <a:ext cx="5548808" cy="52089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社会养老保险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了解并积极参与国家的社会养老保险计划，如城镇职工基本养老保险或城乡居民基本养老保险。这些保险计划能够提供基本的养老保障，确保退休后有一定的收入来源。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商业养老保险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根据个人需求和经济状况，选择合适的商业养老保险产品，如年金险、增额终身寿险等。这些产品可以在退休后提供额外的养老金收入，提高养老生活质量。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医疗保险和长期护理保险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年龄的增长，医疗费用和长期护理需求可能会增加。因此，应提前购买医疗保险和长期护理保险，以减轻这些费用带来的经济压力。在选择保险产品时，要仔细阅读保险条款，了解保险责任、免赔额、赔付比例等重要信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t="9675" b="9675"/>
          <a:stretch>
            <a:fillRect/>
          </a:stretch>
        </p:blipFill>
        <p:spPr>
          <a:xfrm>
            <a:off x="702758" y="1182984"/>
            <a:ext cx="4663894" cy="25075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100000"/>
          </a:blip>
          <a:srcRect t="9675" b="9675"/>
          <a:stretch>
            <a:fillRect/>
          </a:stretch>
        </p:blipFill>
        <p:spPr>
          <a:xfrm>
            <a:off x="702758" y="3881087"/>
            <a:ext cx="4663894" cy="25075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113" y="1198625"/>
            <a:ext cx="5785425" cy="1940103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保险产品选择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04897" y="836318"/>
            <a:ext cx="4431023" cy="51113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33113" y="3613762"/>
            <a:ext cx="5785425" cy="1523138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35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分散风险与合理配置</a:t>
            </a:r>
            <a:endParaRPr lang="en-US" sz="135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不要将所有保险资金都投入同一种保险产品，而应根据个人风险承受能力和需求进行分散投资。例如，可以同时购买医疗保险、意外保险和养老保险等多种保险产品，以全面覆盖各种风险。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303070" y="1200966"/>
            <a:ext cx="3434928" cy="3434928"/>
          </a:xfrm>
          <a:prstGeom prst="snip2Diag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853553" y="3293711"/>
            <a:ext cx="3412554" cy="3412554"/>
          </a:xfrm>
          <a:prstGeom prst="snip2Diag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9829" y="1200966"/>
            <a:ext cx="4742231" cy="52730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出租闲置房产</a:t>
            </a:r>
            <a:endParaRPr lang="en-US" sz="1425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如果名下有多套房产且部分房产处于闲置状态，可以考虑将其出租以获取租金收入。租金收入可以作为养老资金的一部分，增加收入来源。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42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出售房产补充养老资金</a:t>
            </a:r>
            <a:endParaRPr lang="en-US" sz="1425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如果房产价值较高且未来不再需要居住，可以考虑出售部分房产以获取一笔较大的资金用于养老。然而，在出售房产前需要仔细考虑市场情况和未来居住需求，避免盲目决策。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42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以房养老模式</a:t>
            </a:r>
            <a:endParaRPr lang="en-US" sz="1425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并考虑以房养老模式，如反向抵押贷款等。这些模式允许老年人在不搬离住房的情况下，将房产抵押给金融机构以获取养老金或生活费用。然而，在选择以房养老模式时，需要仔细了解相关政策和风险，并咨询专业人士的意见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房产规划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33775"/>
          <a:stretch>
            <a:fillRect/>
          </a:stretch>
        </p:blipFill>
        <p:spPr>
          <a:xfrm>
            <a:off x="606080" y="1416215"/>
            <a:ext cx="5583600" cy="473334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247872" y="1964929"/>
            <a:ext cx="6270967" cy="3635914"/>
          </a:xfrm>
          <a:prstGeom prst="roundRect">
            <a:avLst>
              <a:gd name="adj" fmla="val 5898"/>
            </a:avLst>
          </a:prstGeom>
          <a:solidFill>
            <a:srgbClr val="FFFFFF">
              <a:alpha val="100000"/>
            </a:srgbClr>
          </a:solidFill>
          <a:effectLst>
            <a:outerShdw blurRad="361950">
              <a:schemeClr val="dk1">
                <a:alpha val="6000"/>
              </a:scheme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5576989" y="2314681"/>
            <a:ext cx="5612735" cy="29364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房产继承与规划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对于有子女的老年人来说，还需要考虑房产的继承问题。可以通过遗嘱或法律文件明确房产的继承人和分配方式，避免未来产生纠纷。同时，还可以结合养老规划进行房产的合理配置和利用。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房产规划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91" b="191"/>
          <a:stretch>
            <a:fillRect/>
          </a:stretch>
        </p:blipFill>
        <p:spPr>
          <a:xfrm>
            <a:off x="601455" y="1456971"/>
            <a:ext cx="5140490" cy="46553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市场风险占比最高，达30%，需重点关注市场波动对财务安全的影响。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市场风险主导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信用风险占比25%，提示需加强信用管理和风险评估，防范违约风险。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信用风险次之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操作风险占比20%，相对较低，但仍需完善内部流程，降低操作失误概率。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操作风险可控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财务风险管理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16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BFA">
              <a:alpha val="100000"/>
            </a:srgbClr>
          </a:solidFill>
        </p:spPr>
      </p:sp>
      <p:sp>
        <p:nvSpPr>
          <p:cNvPr id="300011" name="Freeform 3"/>
          <p:cNvSpPr/>
          <p:nvPr/>
        </p:nvSpPr>
        <p:spPr>
          <a:xfrm>
            <a:off x="5872175" y="4539062"/>
            <a:ext cx="447650" cy="67872"/>
          </a:xfrm>
          <a:custGeom>
            <a:avLst/>
            <a:gdLst/>
            <a:ahLst/>
            <a:cxnLst/>
            <a:rect l="l" t="t" r="r" b="b"/>
            <a:pathLst>
              <a:path w="447650" h="67872">
                <a:moveTo>
                  <a:pt x="413714" y="0"/>
                </a:moveTo>
                <a:cubicBezTo>
                  <a:pt x="432456" y="0"/>
                  <a:pt x="447650" y="15194"/>
                  <a:pt x="447650" y="33936"/>
                </a:cubicBezTo>
                <a:cubicBezTo>
                  <a:pt x="447650" y="52678"/>
                  <a:pt x="432456" y="67872"/>
                  <a:pt x="413714" y="67872"/>
                </a:cubicBezTo>
                <a:cubicBezTo>
                  <a:pt x="394972" y="67872"/>
                  <a:pt x="379778" y="52678"/>
                  <a:pt x="379778" y="33936"/>
                </a:cubicBezTo>
                <a:cubicBezTo>
                  <a:pt x="379778" y="15194"/>
                  <a:pt x="394972" y="0"/>
                  <a:pt x="413714" y="0"/>
                </a:cubicBezTo>
                <a:close/>
              </a:path>
              <a:path w="447650" h="67872">
                <a:moveTo>
                  <a:pt x="287122" y="0"/>
                </a:moveTo>
                <a:cubicBezTo>
                  <a:pt x="305864" y="0"/>
                  <a:pt x="321058" y="15194"/>
                  <a:pt x="321058" y="33936"/>
                </a:cubicBezTo>
                <a:cubicBezTo>
                  <a:pt x="321058" y="52678"/>
                  <a:pt x="305864" y="67872"/>
                  <a:pt x="287122" y="67872"/>
                </a:cubicBezTo>
                <a:cubicBezTo>
                  <a:pt x="268380" y="67872"/>
                  <a:pt x="253186" y="52678"/>
                  <a:pt x="253186" y="33936"/>
                </a:cubicBezTo>
                <a:cubicBezTo>
                  <a:pt x="253186" y="15194"/>
                  <a:pt x="268380" y="0"/>
                  <a:pt x="287122" y="0"/>
                </a:cubicBezTo>
                <a:close/>
              </a:path>
              <a:path w="447650" h="67872">
                <a:moveTo>
                  <a:pt x="160529" y="0"/>
                </a:moveTo>
                <a:cubicBezTo>
                  <a:pt x="179271" y="0"/>
                  <a:pt x="194465" y="15194"/>
                  <a:pt x="194465" y="33936"/>
                </a:cubicBezTo>
                <a:cubicBezTo>
                  <a:pt x="194465" y="52678"/>
                  <a:pt x="179271" y="67872"/>
                  <a:pt x="160529" y="67872"/>
                </a:cubicBezTo>
                <a:cubicBezTo>
                  <a:pt x="141787" y="67872"/>
                  <a:pt x="126593" y="52678"/>
                  <a:pt x="126593" y="33936"/>
                </a:cubicBezTo>
                <a:cubicBezTo>
                  <a:pt x="126593" y="15194"/>
                  <a:pt x="141787" y="0"/>
                  <a:pt x="160529" y="0"/>
                </a:cubicBezTo>
                <a:close/>
              </a:path>
              <a:path w="447650" h="67872">
                <a:moveTo>
                  <a:pt x="33936" y="0"/>
                </a:moveTo>
                <a:cubicBezTo>
                  <a:pt x="52678" y="0"/>
                  <a:pt x="67872" y="15194"/>
                  <a:pt x="67872" y="33936"/>
                </a:cubicBezTo>
                <a:cubicBezTo>
                  <a:pt x="67872" y="52678"/>
                  <a:pt x="52678" y="67872"/>
                  <a:pt x="33936" y="67872"/>
                </a:cubicBezTo>
                <a:cubicBezTo>
                  <a:pt x="15194" y="67872"/>
                  <a:pt x="0" y="52678"/>
                  <a:pt x="0" y="33936"/>
                </a:cubicBezTo>
                <a:cubicBezTo>
                  <a:pt x="0" y="15194"/>
                  <a:pt x="15194" y="0"/>
                  <a:pt x="33936" y="0"/>
                </a:cubicBezTo>
              </a:path>
            </a:pathLst>
          </a:custGeom>
          <a:solidFill>
            <a:srgbClr val="F35B44">
              <a:alpha val="50000"/>
            </a:srgbClr>
          </a:solidFill>
        </p:spPr>
      </p:sp>
      <p:pic>
        <p:nvPicPr>
          <p:cNvPr id="300012" name="Picture 4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32" r="47950"/>
          <a:stretch>
            <a:fillRect/>
          </a:stretch>
        </p:blipFill>
        <p:spPr>
          <a:xfrm rot="20520000" flipH="1">
            <a:off x="3370968" y="-100998"/>
            <a:ext cx="215265" cy="5486265"/>
          </a:xfrm>
          <a:prstGeom prst="rect">
            <a:avLst/>
          </a:prstGeom>
        </p:spPr>
      </p:pic>
      <p:pic>
        <p:nvPicPr>
          <p:cNvPr id="300013" name="Picture 5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21" r="47950"/>
          <a:stretch>
            <a:fillRect/>
          </a:stretch>
        </p:blipFill>
        <p:spPr>
          <a:xfrm rot="20520000" flipH="1">
            <a:off x="8215914" y="-75615"/>
            <a:ext cx="215265" cy="5486932"/>
          </a:xfrm>
          <a:prstGeom prst="rect">
            <a:avLst/>
          </a:prstGeom>
        </p:spPr>
      </p:pic>
      <p:sp>
        <p:nvSpPr>
          <p:cNvPr id="300050" name="Freeform 6"/>
          <p:cNvSpPr/>
          <p:nvPr/>
        </p:nvSpPr>
        <p:spPr>
          <a:xfrm>
            <a:off x="2602131" y="636"/>
            <a:ext cx="7010572" cy="6857364"/>
          </a:xfrm>
          <a:custGeom>
            <a:avLst/>
            <a:gdLst/>
            <a:ahLst/>
            <a:cxnLst/>
            <a:rect l="l" t="t" r="r" b="b"/>
            <a:pathLst>
              <a:path w="7010572" h="6857364">
                <a:moveTo>
                  <a:pt x="0" y="0"/>
                </a:moveTo>
                <a:lnTo>
                  <a:pt x="4832696" y="118"/>
                </a:lnTo>
                <a:lnTo>
                  <a:pt x="7010572" y="6702934"/>
                </a:lnTo>
                <a:lnTo>
                  <a:pt x="6535285" y="6857364"/>
                </a:lnTo>
                <a:lnTo>
                  <a:pt x="2228093" y="6857364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25000">
                  <a:schemeClr val="accent1">
                    <a:alpha val="30000"/>
                  </a:schemeClr>
                </a:gs>
                <a:gs pos="60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32" name="Freeform 7"/>
          <p:cNvSpPr/>
          <p:nvPr/>
        </p:nvSpPr>
        <p:spPr>
          <a:xfrm>
            <a:off x="1193431" y="0"/>
            <a:ext cx="3077415" cy="4081266"/>
          </a:xfrm>
          <a:custGeom>
            <a:avLst/>
            <a:gdLst/>
            <a:ahLst/>
            <a:cxnLst/>
            <a:rect l="l" t="t" r="r" b="b"/>
            <a:pathLst>
              <a:path w="3077415" h="4081266">
                <a:moveTo>
                  <a:pt x="1870372" y="0"/>
                </a:moveTo>
                <a:lnTo>
                  <a:pt x="3077415" y="3505507"/>
                </a:lnTo>
                <a:lnTo>
                  <a:pt x="1405289" y="4081266"/>
                </a:lnTo>
                <a:lnTo>
                  <a:pt x="0" y="13"/>
                </a:lnTo>
                <a:lnTo>
                  <a:pt x="1870372" y="0"/>
                </a:lnTo>
              </a:path>
            </a:pathLst>
          </a:custGeom>
          <a:gradFill>
            <a:gsLst>
              <a:gs pos="0">
                <a:srgbClr val="F35B44">
                  <a:alpha val="17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38" name="Freeform 8"/>
          <p:cNvSpPr/>
          <p:nvPr/>
        </p:nvSpPr>
        <p:spPr>
          <a:xfrm>
            <a:off x="7534077" y="2230764"/>
            <a:ext cx="3919561" cy="4626610"/>
          </a:xfrm>
          <a:custGeom>
            <a:avLst/>
            <a:gdLst/>
            <a:ahLst/>
            <a:cxnLst/>
            <a:rect l="l" t="t" r="r" b="b"/>
            <a:pathLst>
              <a:path w="3919561" h="4626610">
                <a:moveTo>
                  <a:pt x="2416287" y="0"/>
                </a:moveTo>
                <a:lnTo>
                  <a:pt x="3919561" y="4626601"/>
                </a:lnTo>
                <a:lnTo>
                  <a:pt x="1248182" y="4626610"/>
                </a:lnTo>
                <a:lnTo>
                  <a:pt x="0" y="785099"/>
                </a:lnTo>
                <a:lnTo>
                  <a:pt x="2416287" y="0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72000">
                <a:srgbClr val="F35B44">
                  <a:alpha val="0"/>
                </a:srgbClr>
              </a:gs>
            </a:gsLst>
            <a:lin ang="162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5000">
                  <a:schemeClr val="accent1">
                    <a:alpha val="19000"/>
                  </a:schemeClr>
                </a:gs>
                <a:gs pos="41000">
                  <a:schemeClr val="accent1">
                    <a:alpha val="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300044" name="Freeform 9"/>
          <p:cNvSpPr/>
          <p:nvPr/>
        </p:nvSpPr>
        <p:spPr>
          <a:xfrm>
            <a:off x="11185732" y="0"/>
            <a:ext cx="1006268" cy="2922411"/>
          </a:xfrm>
          <a:custGeom>
            <a:avLst/>
            <a:gdLst/>
            <a:ahLst/>
            <a:cxnLst/>
            <a:rect l="l" t="t" r="r" b="b"/>
            <a:pathLst>
              <a:path w="1006268" h="2922411">
                <a:moveTo>
                  <a:pt x="0" y="0"/>
                </a:moveTo>
                <a:lnTo>
                  <a:pt x="5525" y="0"/>
                </a:lnTo>
                <a:lnTo>
                  <a:pt x="1006268" y="74"/>
                </a:lnTo>
                <a:lnTo>
                  <a:pt x="1006268" y="2810981"/>
                </a:lnTo>
                <a:lnTo>
                  <a:pt x="1006268" y="2922411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11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17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47" name="Freeform 10"/>
          <p:cNvSpPr/>
          <p:nvPr/>
        </p:nvSpPr>
        <p:spPr>
          <a:xfrm>
            <a:off x="1" y="5242703"/>
            <a:ext cx="555972" cy="1614674"/>
          </a:xfrm>
          <a:custGeom>
            <a:avLst/>
            <a:gdLst/>
            <a:ahLst/>
            <a:cxnLst/>
            <a:rect l="l" t="t" r="r" b="b"/>
            <a:pathLst>
              <a:path w="555972" h="1614674">
                <a:moveTo>
                  <a:pt x="0" y="0"/>
                </a:moveTo>
                <a:lnTo>
                  <a:pt x="555972" y="1614662"/>
                </a:lnTo>
                <a:lnTo>
                  <a:pt x="3" y="1614674"/>
                </a:lnTo>
                <a:lnTo>
                  <a:pt x="0" y="257965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30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05" name="AutoShape 11"/>
          <p:cNvSpPr/>
          <p:nvPr/>
        </p:nvSpPr>
        <p:spPr>
          <a:xfrm>
            <a:off x="3681545" y="4116536"/>
            <a:ext cx="5040000" cy="87666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sz="1100"/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00004" name="AutoShape 12"/>
          <p:cNvSpPr/>
          <p:nvPr/>
        </p:nvSpPr>
        <p:spPr>
          <a:xfrm>
            <a:off x="1526400" y="3038549"/>
            <a:ext cx="9144000" cy="1200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健康管理与疾病预防</a:t>
            </a:r>
            <a:endParaRPr lang="en-US" sz="1100"/>
          </a:p>
        </p:txBody>
      </p:sp>
      <p:sp>
        <p:nvSpPr>
          <p:cNvPr id="300006" name="AutoShape 13"/>
          <p:cNvSpPr/>
          <p:nvPr/>
        </p:nvSpPr>
        <p:spPr>
          <a:xfrm>
            <a:off x="1524000" y="1610475"/>
            <a:ext cx="9144000" cy="1224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rmAutofit/>
          </a:bodyPr>
          <a:lstStyle/>
          <a:p>
            <a:pPr algn="ctr">
              <a:lnSpc>
                <a:spcPct val="104000"/>
              </a:lnSpc>
              <a:spcBef>
                <a:spcPts val="1000"/>
              </a:spcBef>
              <a:defRPr/>
            </a:pPr>
            <a:r>
              <a:rPr lang="en-US" sz="697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05</a:t>
            </a:r>
            <a:endParaRPr lang="en-US"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定期体检与健康监测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6800" y="2235958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包括血压、血糖、血脂、肝肾功能、血常规等基础检查，以及心电图、胸片等影像学检查，用于评估整体健康状况。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6800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常规体检项目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27972" y="2207383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针对性别、年龄和家族病史，进行特定项目的检查，如女性应注重乳腺、宫颈检查，中老年人应关注心血管、骨密度等。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88535" y="5255554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建议每年至少进行一次全面体检，对于存在慢性病风险或已确诊慢性病的人群，应增加体检频率，并遵医嘱进行复查。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88535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专项检查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74" y="5284129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建立个人健康档案，记录历次体检结果和医疗记录，便于跟踪健康变化，及时调整健康管理策略。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362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健康档案管理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17015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698470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694526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TextBox 18"/>
          <p:cNvSpPr txBox="1"/>
          <p:nvPr/>
        </p:nvSpPr>
        <p:spPr>
          <a:xfrm>
            <a:off x="413071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8535" y="480187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定期体检频率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3186" y="2189088"/>
            <a:ext cx="256222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均衡膳食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3186" y="2700366"/>
            <a:ext cx="2562225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确保饮食多样化，摄入足够的蔬菜、水果、全谷物、优质蛋白质（如鱼、禽、豆类）和健康脂肪（如橄榄油、坚果）。限制高糖、高盐、高脂肪食物的摄入。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68956" y="2815680"/>
            <a:ext cx="25527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个性化饮食计划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68956" y="3326958"/>
            <a:ext cx="2562225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根据年龄、性别、体重、健康状况制定个性化的饮食计划，如老年人需增加钙和维生素D的摄入，预防骨质疏松。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60873" y="2189088"/>
            <a:ext cx="26098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适量运动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60873" y="2700366"/>
            <a:ext cx="2609850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每周至少进行150分钟的中等强度有氧运动，如快走、游泳、骑自行车，结合肌肉强化训练，如举重、俯卧撑，以增强心肺功能和肌肉力量。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54053" y="2815680"/>
            <a:ext cx="265747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运动安全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54053" y="3326958"/>
            <a:ext cx="2653383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运动前做好热身，运动中注意适度，避免过度运动造成伤害，运动后适当拉伸放松。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 rot="-10800000">
            <a:off x="795939" y="1705112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 rot="-10800000">
            <a:off x="3539937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 rot="10800000">
            <a:off x="6323866" y="1710499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rot="-10800000">
            <a:off x="9134415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合理饮食与运动计划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6874" y="1721024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400872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84801" y="171049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995350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197309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00" r="25000"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学会识别和管理压力源，通过冥想、瑜伽、深呼吸等方法放松身心，必要时寻求专业心理咨询。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25977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保持与家人、朋友和同事的良好沟通，参与社交活动，避免孤独感和社交隔离。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915720"/>
            <a:ext cx="3433799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发展个人兴趣爱好，如阅读、绘画、园艺等，丰富精神世界，提升生活满意度。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915720"/>
            <a:ext cx="3438525" cy="126298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提高对心理健康的认识，了解抑郁症、焦虑症等常见心理问题的症状和应对方法。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心理健康维护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压力管理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社交互动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培养兴趣爱好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224817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心理健康意识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00724" y="4211255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5316691" y="3449255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6150282" y="2699920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6984423" y="1925256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1782" y="4842037"/>
            <a:ext cx="3727132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疫苗接种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1782" y="5397916"/>
            <a:ext cx="374332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按时接种流感疫苗、肺炎疫苗等推荐疫苗，预防传染病。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74601" y="3829597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早期筛查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74601" y="4385476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针对癌症等高风险疾病，进行早期筛查，如乳腺癌的乳腺自检和乳腺X线摄影，宫颈癌的宫颈涂片和HPV检测。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46770" y="1260912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应急准备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46770" y="1816791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了解常见急症的急救知识，如心肺复苏术，家中备有急救包，包括常用药品、创可贴、消毒用品等。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50187" y="2042209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慢性病管理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50187" y="2624841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对于已确诊的慢性病，如高血压、糖尿病，遵医嘱规律用药，定期监测相关指标，调整生活方式。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疾病预防与应对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227588" y="4732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09207" y="3970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58837" y="3208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08467" y="2458937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16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BFA">
              <a:alpha val="100000"/>
            </a:srgbClr>
          </a:solidFill>
        </p:spPr>
      </p:sp>
      <p:sp>
        <p:nvSpPr>
          <p:cNvPr id="300011" name="Freeform 3"/>
          <p:cNvSpPr/>
          <p:nvPr/>
        </p:nvSpPr>
        <p:spPr>
          <a:xfrm>
            <a:off x="5872175" y="4539062"/>
            <a:ext cx="447650" cy="67872"/>
          </a:xfrm>
          <a:custGeom>
            <a:avLst/>
            <a:gdLst/>
            <a:ahLst/>
            <a:cxnLst/>
            <a:rect l="l" t="t" r="r" b="b"/>
            <a:pathLst>
              <a:path w="447650" h="67872">
                <a:moveTo>
                  <a:pt x="413714" y="0"/>
                </a:moveTo>
                <a:cubicBezTo>
                  <a:pt x="432456" y="0"/>
                  <a:pt x="447650" y="15194"/>
                  <a:pt x="447650" y="33936"/>
                </a:cubicBezTo>
                <a:cubicBezTo>
                  <a:pt x="447650" y="52678"/>
                  <a:pt x="432456" y="67872"/>
                  <a:pt x="413714" y="67872"/>
                </a:cubicBezTo>
                <a:cubicBezTo>
                  <a:pt x="394972" y="67872"/>
                  <a:pt x="379778" y="52678"/>
                  <a:pt x="379778" y="33936"/>
                </a:cubicBezTo>
                <a:cubicBezTo>
                  <a:pt x="379778" y="15194"/>
                  <a:pt x="394972" y="0"/>
                  <a:pt x="413714" y="0"/>
                </a:cubicBezTo>
                <a:close/>
              </a:path>
              <a:path w="447650" h="67872">
                <a:moveTo>
                  <a:pt x="287122" y="0"/>
                </a:moveTo>
                <a:cubicBezTo>
                  <a:pt x="305864" y="0"/>
                  <a:pt x="321058" y="15194"/>
                  <a:pt x="321058" y="33936"/>
                </a:cubicBezTo>
                <a:cubicBezTo>
                  <a:pt x="321058" y="52678"/>
                  <a:pt x="305864" y="67872"/>
                  <a:pt x="287122" y="67872"/>
                </a:cubicBezTo>
                <a:cubicBezTo>
                  <a:pt x="268380" y="67872"/>
                  <a:pt x="253186" y="52678"/>
                  <a:pt x="253186" y="33936"/>
                </a:cubicBezTo>
                <a:cubicBezTo>
                  <a:pt x="253186" y="15194"/>
                  <a:pt x="268380" y="0"/>
                  <a:pt x="287122" y="0"/>
                </a:cubicBezTo>
                <a:close/>
              </a:path>
              <a:path w="447650" h="67872">
                <a:moveTo>
                  <a:pt x="160529" y="0"/>
                </a:moveTo>
                <a:cubicBezTo>
                  <a:pt x="179271" y="0"/>
                  <a:pt x="194465" y="15194"/>
                  <a:pt x="194465" y="33936"/>
                </a:cubicBezTo>
                <a:cubicBezTo>
                  <a:pt x="194465" y="52678"/>
                  <a:pt x="179271" y="67872"/>
                  <a:pt x="160529" y="67872"/>
                </a:cubicBezTo>
                <a:cubicBezTo>
                  <a:pt x="141787" y="67872"/>
                  <a:pt x="126593" y="52678"/>
                  <a:pt x="126593" y="33936"/>
                </a:cubicBezTo>
                <a:cubicBezTo>
                  <a:pt x="126593" y="15194"/>
                  <a:pt x="141787" y="0"/>
                  <a:pt x="160529" y="0"/>
                </a:cubicBezTo>
                <a:close/>
              </a:path>
              <a:path w="447650" h="67872">
                <a:moveTo>
                  <a:pt x="33936" y="0"/>
                </a:moveTo>
                <a:cubicBezTo>
                  <a:pt x="52678" y="0"/>
                  <a:pt x="67872" y="15194"/>
                  <a:pt x="67872" y="33936"/>
                </a:cubicBezTo>
                <a:cubicBezTo>
                  <a:pt x="67872" y="52678"/>
                  <a:pt x="52678" y="67872"/>
                  <a:pt x="33936" y="67872"/>
                </a:cubicBezTo>
                <a:cubicBezTo>
                  <a:pt x="15194" y="67872"/>
                  <a:pt x="0" y="52678"/>
                  <a:pt x="0" y="33936"/>
                </a:cubicBezTo>
                <a:cubicBezTo>
                  <a:pt x="0" y="15194"/>
                  <a:pt x="15194" y="0"/>
                  <a:pt x="33936" y="0"/>
                </a:cubicBezTo>
              </a:path>
            </a:pathLst>
          </a:custGeom>
          <a:solidFill>
            <a:srgbClr val="F35B44">
              <a:alpha val="50000"/>
            </a:srgbClr>
          </a:solidFill>
        </p:spPr>
      </p:sp>
      <p:pic>
        <p:nvPicPr>
          <p:cNvPr id="300012" name="Picture 4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32" r="47950"/>
          <a:stretch>
            <a:fillRect/>
          </a:stretch>
        </p:blipFill>
        <p:spPr>
          <a:xfrm rot="20520000" flipH="1">
            <a:off x="3370968" y="-100998"/>
            <a:ext cx="215265" cy="5486265"/>
          </a:xfrm>
          <a:prstGeom prst="rect">
            <a:avLst/>
          </a:prstGeom>
        </p:spPr>
      </p:pic>
      <p:pic>
        <p:nvPicPr>
          <p:cNvPr id="300013" name="Picture 5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21" r="47950"/>
          <a:stretch>
            <a:fillRect/>
          </a:stretch>
        </p:blipFill>
        <p:spPr>
          <a:xfrm rot="20520000" flipH="1">
            <a:off x="8215914" y="-75615"/>
            <a:ext cx="215265" cy="5486932"/>
          </a:xfrm>
          <a:prstGeom prst="rect">
            <a:avLst/>
          </a:prstGeom>
        </p:spPr>
      </p:pic>
      <p:sp>
        <p:nvSpPr>
          <p:cNvPr id="300050" name="Freeform 6"/>
          <p:cNvSpPr/>
          <p:nvPr/>
        </p:nvSpPr>
        <p:spPr>
          <a:xfrm>
            <a:off x="2602131" y="636"/>
            <a:ext cx="7010572" cy="6857364"/>
          </a:xfrm>
          <a:custGeom>
            <a:avLst/>
            <a:gdLst/>
            <a:ahLst/>
            <a:cxnLst/>
            <a:rect l="l" t="t" r="r" b="b"/>
            <a:pathLst>
              <a:path w="7010572" h="6857364">
                <a:moveTo>
                  <a:pt x="0" y="0"/>
                </a:moveTo>
                <a:lnTo>
                  <a:pt x="4832696" y="118"/>
                </a:lnTo>
                <a:lnTo>
                  <a:pt x="7010572" y="6702934"/>
                </a:lnTo>
                <a:lnTo>
                  <a:pt x="6535285" y="6857364"/>
                </a:lnTo>
                <a:lnTo>
                  <a:pt x="2228093" y="6857364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25000">
                  <a:schemeClr val="accent1">
                    <a:alpha val="30000"/>
                  </a:schemeClr>
                </a:gs>
                <a:gs pos="60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32" name="Freeform 7"/>
          <p:cNvSpPr/>
          <p:nvPr/>
        </p:nvSpPr>
        <p:spPr>
          <a:xfrm>
            <a:off x="1193431" y="0"/>
            <a:ext cx="3077415" cy="4081266"/>
          </a:xfrm>
          <a:custGeom>
            <a:avLst/>
            <a:gdLst/>
            <a:ahLst/>
            <a:cxnLst/>
            <a:rect l="l" t="t" r="r" b="b"/>
            <a:pathLst>
              <a:path w="3077415" h="4081266">
                <a:moveTo>
                  <a:pt x="1870372" y="0"/>
                </a:moveTo>
                <a:lnTo>
                  <a:pt x="3077415" y="3505507"/>
                </a:lnTo>
                <a:lnTo>
                  <a:pt x="1405289" y="4081266"/>
                </a:lnTo>
                <a:lnTo>
                  <a:pt x="0" y="13"/>
                </a:lnTo>
                <a:lnTo>
                  <a:pt x="1870372" y="0"/>
                </a:lnTo>
              </a:path>
            </a:pathLst>
          </a:custGeom>
          <a:gradFill>
            <a:gsLst>
              <a:gs pos="0">
                <a:srgbClr val="F35B44">
                  <a:alpha val="17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38" name="Freeform 8"/>
          <p:cNvSpPr/>
          <p:nvPr/>
        </p:nvSpPr>
        <p:spPr>
          <a:xfrm>
            <a:off x="7534077" y="2230764"/>
            <a:ext cx="3919561" cy="4626610"/>
          </a:xfrm>
          <a:custGeom>
            <a:avLst/>
            <a:gdLst/>
            <a:ahLst/>
            <a:cxnLst/>
            <a:rect l="l" t="t" r="r" b="b"/>
            <a:pathLst>
              <a:path w="3919561" h="4626610">
                <a:moveTo>
                  <a:pt x="2416287" y="0"/>
                </a:moveTo>
                <a:lnTo>
                  <a:pt x="3919561" y="4626601"/>
                </a:lnTo>
                <a:lnTo>
                  <a:pt x="1248182" y="4626610"/>
                </a:lnTo>
                <a:lnTo>
                  <a:pt x="0" y="785099"/>
                </a:lnTo>
                <a:lnTo>
                  <a:pt x="2416287" y="0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72000">
                <a:srgbClr val="F35B44">
                  <a:alpha val="0"/>
                </a:srgbClr>
              </a:gs>
            </a:gsLst>
            <a:lin ang="162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5000">
                  <a:schemeClr val="accent1">
                    <a:alpha val="19000"/>
                  </a:schemeClr>
                </a:gs>
                <a:gs pos="41000">
                  <a:schemeClr val="accent1">
                    <a:alpha val="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300044" name="Freeform 9"/>
          <p:cNvSpPr/>
          <p:nvPr/>
        </p:nvSpPr>
        <p:spPr>
          <a:xfrm>
            <a:off x="11185732" y="0"/>
            <a:ext cx="1006268" cy="2922411"/>
          </a:xfrm>
          <a:custGeom>
            <a:avLst/>
            <a:gdLst/>
            <a:ahLst/>
            <a:cxnLst/>
            <a:rect l="l" t="t" r="r" b="b"/>
            <a:pathLst>
              <a:path w="1006268" h="2922411">
                <a:moveTo>
                  <a:pt x="0" y="0"/>
                </a:moveTo>
                <a:lnTo>
                  <a:pt x="5525" y="0"/>
                </a:lnTo>
                <a:lnTo>
                  <a:pt x="1006268" y="74"/>
                </a:lnTo>
                <a:lnTo>
                  <a:pt x="1006268" y="2810981"/>
                </a:lnTo>
                <a:lnTo>
                  <a:pt x="1006268" y="2922411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11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17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47" name="Freeform 10"/>
          <p:cNvSpPr/>
          <p:nvPr/>
        </p:nvSpPr>
        <p:spPr>
          <a:xfrm>
            <a:off x="1" y="5242703"/>
            <a:ext cx="555972" cy="1614674"/>
          </a:xfrm>
          <a:custGeom>
            <a:avLst/>
            <a:gdLst/>
            <a:ahLst/>
            <a:cxnLst/>
            <a:rect l="l" t="t" r="r" b="b"/>
            <a:pathLst>
              <a:path w="555972" h="1614674">
                <a:moveTo>
                  <a:pt x="0" y="0"/>
                </a:moveTo>
                <a:lnTo>
                  <a:pt x="555972" y="1614662"/>
                </a:lnTo>
                <a:lnTo>
                  <a:pt x="3" y="1614674"/>
                </a:lnTo>
                <a:lnTo>
                  <a:pt x="0" y="257965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30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05" name="AutoShape 11"/>
          <p:cNvSpPr/>
          <p:nvPr/>
        </p:nvSpPr>
        <p:spPr>
          <a:xfrm>
            <a:off x="3681545" y="4116536"/>
            <a:ext cx="5040000" cy="87666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sz="1100"/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00004" name="AutoShape 12"/>
          <p:cNvSpPr/>
          <p:nvPr/>
        </p:nvSpPr>
        <p:spPr>
          <a:xfrm>
            <a:off x="1526400" y="3038549"/>
            <a:ext cx="9144000" cy="1200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养老规划概述</a:t>
            </a:r>
            <a:endParaRPr lang="en-US" sz="1100"/>
          </a:p>
        </p:txBody>
      </p:sp>
      <p:sp>
        <p:nvSpPr>
          <p:cNvPr id="300006" name="AutoShape 13"/>
          <p:cNvSpPr/>
          <p:nvPr/>
        </p:nvSpPr>
        <p:spPr>
          <a:xfrm>
            <a:off x="1524000" y="1610475"/>
            <a:ext cx="9144000" cy="1224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rmAutofit/>
          </a:bodyPr>
          <a:lstStyle/>
          <a:p>
            <a:pPr algn="ctr">
              <a:lnSpc>
                <a:spcPct val="104000"/>
              </a:lnSpc>
              <a:spcBef>
                <a:spcPts val="1000"/>
              </a:spcBef>
              <a:defRPr/>
            </a:pPr>
            <a:r>
              <a:rPr lang="en-US" sz="697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16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BFA">
              <a:alpha val="100000"/>
            </a:srgbClr>
          </a:solidFill>
        </p:spPr>
      </p:sp>
      <p:sp>
        <p:nvSpPr>
          <p:cNvPr id="300011" name="Freeform 3"/>
          <p:cNvSpPr/>
          <p:nvPr/>
        </p:nvSpPr>
        <p:spPr>
          <a:xfrm>
            <a:off x="5872175" y="4539062"/>
            <a:ext cx="447650" cy="67872"/>
          </a:xfrm>
          <a:custGeom>
            <a:avLst/>
            <a:gdLst/>
            <a:ahLst/>
            <a:cxnLst/>
            <a:rect l="l" t="t" r="r" b="b"/>
            <a:pathLst>
              <a:path w="447650" h="67872">
                <a:moveTo>
                  <a:pt x="413714" y="0"/>
                </a:moveTo>
                <a:cubicBezTo>
                  <a:pt x="432456" y="0"/>
                  <a:pt x="447650" y="15194"/>
                  <a:pt x="447650" y="33936"/>
                </a:cubicBezTo>
                <a:cubicBezTo>
                  <a:pt x="447650" y="52678"/>
                  <a:pt x="432456" y="67872"/>
                  <a:pt x="413714" y="67872"/>
                </a:cubicBezTo>
                <a:cubicBezTo>
                  <a:pt x="394972" y="67872"/>
                  <a:pt x="379778" y="52678"/>
                  <a:pt x="379778" y="33936"/>
                </a:cubicBezTo>
                <a:cubicBezTo>
                  <a:pt x="379778" y="15194"/>
                  <a:pt x="394972" y="0"/>
                  <a:pt x="413714" y="0"/>
                </a:cubicBezTo>
                <a:close/>
              </a:path>
              <a:path w="447650" h="67872">
                <a:moveTo>
                  <a:pt x="287122" y="0"/>
                </a:moveTo>
                <a:cubicBezTo>
                  <a:pt x="305864" y="0"/>
                  <a:pt x="321058" y="15194"/>
                  <a:pt x="321058" y="33936"/>
                </a:cubicBezTo>
                <a:cubicBezTo>
                  <a:pt x="321058" y="52678"/>
                  <a:pt x="305864" y="67872"/>
                  <a:pt x="287122" y="67872"/>
                </a:cubicBezTo>
                <a:cubicBezTo>
                  <a:pt x="268380" y="67872"/>
                  <a:pt x="253186" y="52678"/>
                  <a:pt x="253186" y="33936"/>
                </a:cubicBezTo>
                <a:cubicBezTo>
                  <a:pt x="253186" y="15194"/>
                  <a:pt x="268380" y="0"/>
                  <a:pt x="287122" y="0"/>
                </a:cubicBezTo>
                <a:close/>
              </a:path>
              <a:path w="447650" h="67872">
                <a:moveTo>
                  <a:pt x="160529" y="0"/>
                </a:moveTo>
                <a:cubicBezTo>
                  <a:pt x="179271" y="0"/>
                  <a:pt x="194465" y="15194"/>
                  <a:pt x="194465" y="33936"/>
                </a:cubicBezTo>
                <a:cubicBezTo>
                  <a:pt x="194465" y="52678"/>
                  <a:pt x="179271" y="67872"/>
                  <a:pt x="160529" y="67872"/>
                </a:cubicBezTo>
                <a:cubicBezTo>
                  <a:pt x="141787" y="67872"/>
                  <a:pt x="126593" y="52678"/>
                  <a:pt x="126593" y="33936"/>
                </a:cubicBezTo>
                <a:cubicBezTo>
                  <a:pt x="126593" y="15194"/>
                  <a:pt x="141787" y="0"/>
                  <a:pt x="160529" y="0"/>
                </a:cubicBezTo>
                <a:close/>
              </a:path>
              <a:path w="447650" h="67872">
                <a:moveTo>
                  <a:pt x="33936" y="0"/>
                </a:moveTo>
                <a:cubicBezTo>
                  <a:pt x="52678" y="0"/>
                  <a:pt x="67872" y="15194"/>
                  <a:pt x="67872" y="33936"/>
                </a:cubicBezTo>
                <a:cubicBezTo>
                  <a:pt x="67872" y="52678"/>
                  <a:pt x="52678" y="67872"/>
                  <a:pt x="33936" y="67872"/>
                </a:cubicBezTo>
                <a:cubicBezTo>
                  <a:pt x="15194" y="67872"/>
                  <a:pt x="0" y="52678"/>
                  <a:pt x="0" y="33936"/>
                </a:cubicBezTo>
                <a:cubicBezTo>
                  <a:pt x="0" y="15194"/>
                  <a:pt x="15194" y="0"/>
                  <a:pt x="33936" y="0"/>
                </a:cubicBezTo>
              </a:path>
            </a:pathLst>
          </a:custGeom>
          <a:solidFill>
            <a:srgbClr val="F35B44">
              <a:alpha val="50000"/>
            </a:srgbClr>
          </a:solidFill>
        </p:spPr>
      </p:sp>
      <p:pic>
        <p:nvPicPr>
          <p:cNvPr id="300012" name="Picture 4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32" r="47950"/>
          <a:stretch>
            <a:fillRect/>
          </a:stretch>
        </p:blipFill>
        <p:spPr>
          <a:xfrm rot="20520000" flipH="1">
            <a:off x="3370968" y="-100998"/>
            <a:ext cx="215265" cy="5486265"/>
          </a:xfrm>
          <a:prstGeom prst="rect">
            <a:avLst/>
          </a:prstGeom>
        </p:spPr>
      </p:pic>
      <p:pic>
        <p:nvPicPr>
          <p:cNvPr id="300013" name="Picture 5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21" r="47950"/>
          <a:stretch>
            <a:fillRect/>
          </a:stretch>
        </p:blipFill>
        <p:spPr>
          <a:xfrm rot="20520000" flipH="1">
            <a:off x="8215914" y="-75615"/>
            <a:ext cx="215265" cy="5486932"/>
          </a:xfrm>
          <a:prstGeom prst="rect">
            <a:avLst/>
          </a:prstGeom>
        </p:spPr>
      </p:pic>
      <p:sp>
        <p:nvSpPr>
          <p:cNvPr id="300050" name="Freeform 6"/>
          <p:cNvSpPr/>
          <p:nvPr/>
        </p:nvSpPr>
        <p:spPr>
          <a:xfrm>
            <a:off x="2602131" y="636"/>
            <a:ext cx="7010572" cy="6857364"/>
          </a:xfrm>
          <a:custGeom>
            <a:avLst/>
            <a:gdLst/>
            <a:ahLst/>
            <a:cxnLst/>
            <a:rect l="l" t="t" r="r" b="b"/>
            <a:pathLst>
              <a:path w="7010572" h="6857364">
                <a:moveTo>
                  <a:pt x="0" y="0"/>
                </a:moveTo>
                <a:lnTo>
                  <a:pt x="4832696" y="118"/>
                </a:lnTo>
                <a:lnTo>
                  <a:pt x="7010572" y="6702934"/>
                </a:lnTo>
                <a:lnTo>
                  <a:pt x="6535285" y="6857364"/>
                </a:lnTo>
                <a:lnTo>
                  <a:pt x="2228093" y="6857364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25000">
                  <a:schemeClr val="accent1">
                    <a:alpha val="30000"/>
                  </a:schemeClr>
                </a:gs>
                <a:gs pos="60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32" name="Freeform 7"/>
          <p:cNvSpPr/>
          <p:nvPr/>
        </p:nvSpPr>
        <p:spPr>
          <a:xfrm>
            <a:off x="1193431" y="0"/>
            <a:ext cx="3077415" cy="4081266"/>
          </a:xfrm>
          <a:custGeom>
            <a:avLst/>
            <a:gdLst/>
            <a:ahLst/>
            <a:cxnLst/>
            <a:rect l="l" t="t" r="r" b="b"/>
            <a:pathLst>
              <a:path w="3077415" h="4081266">
                <a:moveTo>
                  <a:pt x="1870372" y="0"/>
                </a:moveTo>
                <a:lnTo>
                  <a:pt x="3077415" y="3505507"/>
                </a:lnTo>
                <a:lnTo>
                  <a:pt x="1405289" y="4081266"/>
                </a:lnTo>
                <a:lnTo>
                  <a:pt x="0" y="13"/>
                </a:lnTo>
                <a:lnTo>
                  <a:pt x="1870372" y="0"/>
                </a:lnTo>
              </a:path>
            </a:pathLst>
          </a:custGeom>
          <a:gradFill>
            <a:gsLst>
              <a:gs pos="0">
                <a:srgbClr val="F35B44">
                  <a:alpha val="17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38" name="Freeform 8"/>
          <p:cNvSpPr/>
          <p:nvPr/>
        </p:nvSpPr>
        <p:spPr>
          <a:xfrm>
            <a:off x="7534077" y="2230764"/>
            <a:ext cx="3919561" cy="4626610"/>
          </a:xfrm>
          <a:custGeom>
            <a:avLst/>
            <a:gdLst/>
            <a:ahLst/>
            <a:cxnLst/>
            <a:rect l="l" t="t" r="r" b="b"/>
            <a:pathLst>
              <a:path w="3919561" h="4626610">
                <a:moveTo>
                  <a:pt x="2416287" y="0"/>
                </a:moveTo>
                <a:lnTo>
                  <a:pt x="3919561" y="4626601"/>
                </a:lnTo>
                <a:lnTo>
                  <a:pt x="1248182" y="4626610"/>
                </a:lnTo>
                <a:lnTo>
                  <a:pt x="0" y="785099"/>
                </a:lnTo>
                <a:lnTo>
                  <a:pt x="2416287" y="0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72000">
                <a:srgbClr val="F35B44">
                  <a:alpha val="0"/>
                </a:srgbClr>
              </a:gs>
            </a:gsLst>
            <a:lin ang="162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5000">
                  <a:schemeClr val="accent1">
                    <a:alpha val="19000"/>
                  </a:schemeClr>
                </a:gs>
                <a:gs pos="41000">
                  <a:schemeClr val="accent1">
                    <a:alpha val="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300044" name="Freeform 9"/>
          <p:cNvSpPr/>
          <p:nvPr/>
        </p:nvSpPr>
        <p:spPr>
          <a:xfrm>
            <a:off x="11185732" y="0"/>
            <a:ext cx="1006268" cy="2922411"/>
          </a:xfrm>
          <a:custGeom>
            <a:avLst/>
            <a:gdLst/>
            <a:ahLst/>
            <a:cxnLst/>
            <a:rect l="l" t="t" r="r" b="b"/>
            <a:pathLst>
              <a:path w="1006268" h="2922411">
                <a:moveTo>
                  <a:pt x="0" y="0"/>
                </a:moveTo>
                <a:lnTo>
                  <a:pt x="5525" y="0"/>
                </a:lnTo>
                <a:lnTo>
                  <a:pt x="1006268" y="74"/>
                </a:lnTo>
                <a:lnTo>
                  <a:pt x="1006268" y="2810981"/>
                </a:lnTo>
                <a:lnTo>
                  <a:pt x="1006268" y="2922411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11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17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47" name="Freeform 10"/>
          <p:cNvSpPr/>
          <p:nvPr/>
        </p:nvSpPr>
        <p:spPr>
          <a:xfrm>
            <a:off x="1" y="5242703"/>
            <a:ext cx="555972" cy="1614674"/>
          </a:xfrm>
          <a:custGeom>
            <a:avLst/>
            <a:gdLst/>
            <a:ahLst/>
            <a:cxnLst/>
            <a:rect l="l" t="t" r="r" b="b"/>
            <a:pathLst>
              <a:path w="555972" h="1614674">
                <a:moveTo>
                  <a:pt x="0" y="0"/>
                </a:moveTo>
                <a:lnTo>
                  <a:pt x="555972" y="1614662"/>
                </a:lnTo>
                <a:lnTo>
                  <a:pt x="3" y="1614674"/>
                </a:lnTo>
                <a:lnTo>
                  <a:pt x="0" y="257965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30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05" name="AutoShape 11"/>
          <p:cNvSpPr/>
          <p:nvPr/>
        </p:nvSpPr>
        <p:spPr>
          <a:xfrm>
            <a:off x="3681545" y="4116536"/>
            <a:ext cx="5040000" cy="87666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sz="1100"/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00004" name="AutoShape 12"/>
          <p:cNvSpPr/>
          <p:nvPr/>
        </p:nvSpPr>
        <p:spPr>
          <a:xfrm>
            <a:off x="1526400" y="3038549"/>
            <a:ext cx="9144000" cy="1200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生活方式调整与社交活动</a:t>
            </a:r>
            <a:endParaRPr lang="en-US" sz="1100"/>
          </a:p>
        </p:txBody>
      </p:sp>
      <p:sp>
        <p:nvSpPr>
          <p:cNvPr id="300006" name="AutoShape 13"/>
          <p:cNvSpPr/>
          <p:nvPr/>
        </p:nvSpPr>
        <p:spPr>
          <a:xfrm>
            <a:off x="1524000" y="1610475"/>
            <a:ext cx="9144000" cy="1224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rmAutofit/>
          </a:bodyPr>
          <a:lstStyle/>
          <a:p>
            <a:pPr algn="ctr">
              <a:lnSpc>
                <a:spcPct val="104000"/>
              </a:lnSpc>
              <a:spcBef>
                <a:spcPts val="1000"/>
              </a:spcBef>
              <a:defRPr/>
            </a:pPr>
            <a:r>
              <a:rPr lang="en-US" sz="697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06</a:t>
            </a:r>
            <a:endParaRPr lang="en-US"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退休生活规划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明确退休目标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在退休前，应明确退休后的生活目标，如旅行、志愿服务、学习新技能等，有助于制定具体的行动计划，使退休生活更加有意义。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财务规划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制定合理的退休预算，确保生活开支在可控范围内。同时，考虑进行稳健的投资理财，如购买国债、大额定期存款、基金定投或商业养老保险等，以保障退休生活的财务安全。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进行体检，及时发现和处理潜在的健康问题。制定健康饮食计划，增加水果和蔬菜的摄入，减少高糖、高盐和高脂肪食物的摄入。选择适合自己的锻炼方式，如散步、游泳或瑜伽等，保持身体的灵活性和活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兴趣爱好培养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退休后，可以尝试一些低成本的兴趣爱好，如跑步、瑜伽、冥想、练字、养植物等，这些活动不仅能丰富生活，还能锻炼大脑，预防老年痴呆。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低成本兴趣爱好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利用退休时光学习新东西，如学习一门外语、学习绘画、学习乐器演奏等，不仅能提升自我，还能结交志同道合的朋友。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学习新技能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如果热爱写作或艺术创作，可以记录下生活经历，与他人分享故事和见解，留下宝贵的财富。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创作与分享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3731" y="170745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主动参加各种社交活动，如社区组织的文艺演出、志愿者服务等，通过这些活动结识新朋友，拓展社交圈子。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969009" y="1328023"/>
            <a:ext cx="2420771" cy="48889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社交圈子拓展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3731" y="126871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参加社交活动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7335" y="34279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积极利用社交媒体平台建立和维护人际关系，与行业内的专业人士或同事保持联系，扩展社交网络。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7335" y="29891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利用社交媒体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0939" y="511836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加入与自己兴趣相关的小组或俱乐部，如读书俱乐部、运动团队、音乐组织等，与志同道合的人交流学习，丰富精神生活。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0939" y="467962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兴趣小组与俱乐部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定期家庭聚会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与家人共同参与一些活动，如旅行、做饭、看电影等，增强家庭凝聚力。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共同参与活动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沟通理解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学会倾听和理解家人的心声，通过有效的沟通解决家庭中的矛盾和问题，维护家庭和谐。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定期与家人聚会，分享生活点滴，增进家庭成员之间的感情。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家庭关系维护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16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BFA">
              <a:alpha val="100000"/>
            </a:srgbClr>
          </a:solidFill>
        </p:spPr>
      </p:sp>
      <p:sp>
        <p:nvSpPr>
          <p:cNvPr id="300011" name="Freeform 3"/>
          <p:cNvSpPr/>
          <p:nvPr/>
        </p:nvSpPr>
        <p:spPr>
          <a:xfrm>
            <a:off x="5872175" y="4539062"/>
            <a:ext cx="447650" cy="67872"/>
          </a:xfrm>
          <a:custGeom>
            <a:avLst/>
            <a:gdLst/>
            <a:ahLst/>
            <a:cxnLst/>
            <a:rect l="l" t="t" r="r" b="b"/>
            <a:pathLst>
              <a:path w="447650" h="67872">
                <a:moveTo>
                  <a:pt x="413714" y="0"/>
                </a:moveTo>
                <a:cubicBezTo>
                  <a:pt x="432456" y="0"/>
                  <a:pt x="447650" y="15194"/>
                  <a:pt x="447650" y="33936"/>
                </a:cubicBezTo>
                <a:cubicBezTo>
                  <a:pt x="447650" y="52678"/>
                  <a:pt x="432456" y="67872"/>
                  <a:pt x="413714" y="67872"/>
                </a:cubicBezTo>
                <a:cubicBezTo>
                  <a:pt x="394972" y="67872"/>
                  <a:pt x="379778" y="52678"/>
                  <a:pt x="379778" y="33936"/>
                </a:cubicBezTo>
                <a:cubicBezTo>
                  <a:pt x="379778" y="15194"/>
                  <a:pt x="394972" y="0"/>
                  <a:pt x="413714" y="0"/>
                </a:cubicBezTo>
                <a:close/>
              </a:path>
              <a:path w="447650" h="67872">
                <a:moveTo>
                  <a:pt x="287122" y="0"/>
                </a:moveTo>
                <a:cubicBezTo>
                  <a:pt x="305864" y="0"/>
                  <a:pt x="321058" y="15194"/>
                  <a:pt x="321058" y="33936"/>
                </a:cubicBezTo>
                <a:cubicBezTo>
                  <a:pt x="321058" y="52678"/>
                  <a:pt x="305864" y="67872"/>
                  <a:pt x="287122" y="67872"/>
                </a:cubicBezTo>
                <a:cubicBezTo>
                  <a:pt x="268380" y="67872"/>
                  <a:pt x="253186" y="52678"/>
                  <a:pt x="253186" y="33936"/>
                </a:cubicBezTo>
                <a:cubicBezTo>
                  <a:pt x="253186" y="15194"/>
                  <a:pt x="268380" y="0"/>
                  <a:pt x="287122" y="0"/>
                </a:cubicBezTo>
                <a:close/>
              </a:path>
              <a:path w="447650" h="67872">
                <a:moveTo>
                  <a:pt x="160529" y="0"/>
                </a:moveTo>
                <a:cubicBezTo>
                  <a:pt x="179271" y="0"/>
                  <a:pt x="194465" y="15194"/>
                  <a:pt x="194465" y="33936"/>
                </a:cubicBezTo>
                <a:cubicBezTo>
                  <a:pt x="194465" y="52678"/>
                  <a:pt x="179271" y="67872"/>
                  <a:pt x="160529" y="67872"/>
                </a:cubicBezTo>
                <a:cubicBezTo>
                  <a:pt x="141787" y="67872"/>
                  <a:pt x="126593" y="52678"/>
                  <a:pt x="126593" y="33936"/>
                </a:cubicBezTo>
                <a:cubicBezTo>
                  <a:pt x="126593" y="15194"/>
                  <a:pt x="141787" y="0"/>
                  <a:pt x="160529" y="0"/>
                </a:cubicBezTo>
                <a:close/>
              </a:path>
              <a:path w="447650" h="67872">
                <a:moveTo>
                  <a:pt x="33936" y="0"/>
                </a:moveTo>
                <a:cubicBezTo>
                  <a:pt x="52678" y="0"/>
                  <a:pt x="67872" y="15194"/>
                  <a:pt x="67872" y="33936"/>
                </a:cubicBezTo>
                <a:cubicBezTo>
                  <a:pt x="67872" y="52678"/>
                  <a:pt x="52678" y="67872"/>
                  <a:pt x="33936" y="67872"/>
                </a:cubicBezTo>
                <a:cubicBezTo>
                  <a:pt x="15194" y="67872"/>
                  <a:pt x="0" y="52678"/>
                  <a:pt x="0" y="33936"/>
                </a:cubicBezTo>
                <a:cubicBezTo>
                  <a:pt x="0" y="15194"/>
                  <a:pt x="15194" y="0"/>
                  <a:pt x="33936" y="0"/>
                </a:cubicBezTo>
              </a:path>
            </a:pathLst>
          </a:custGeom>
          <a:solidFill>
            <a:srgbClr val="F35B44">
              <a:alpha val="50000"/>
            </a:srgbClr>
          </a:solidFill>
        </p:spPr>
      </p:sp>
      <p:pic>
        <p:nvPicPr>
          <p:cNvPr id="300012" name="Picture 4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32" r="47950"/>
          <a:stretch>
            <a:fillRect/>
          </a:stretch>
        </p:blipFill>
        <p:spPr>
          <a:xfrm rot="20520000" flipH="1">
            <a:off x="3370968" y="-100998"/>
            <a:ext cx="215265" cy="5486265"/>
          </a:xfrm>
          <a:prstGeom prst="rect">
            <a:avLst/>
          </a:prstGeom>
        </p:spPr>
      </p:pic>
      <p:pic>
        <p:nvPicPr>
          <p:cNvPr id="300013" name="Picture 5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21" r="47950"/>
          <a:stretch>
            <a:fillRect/>
          </a:stretch>
        </p:blipFill>
        <p:spPr>
          <a:xfrm rot="20520000" flipH="1">
            <a:off x="8215914" y="-75615"/>
            <a:ext cx="215265" cy="5486932"/>
          </a:xfrm>
          <a:prstGeom prst="rect">
            <a:avLst/>
          </a:prstGeom>
        </p:spPr>
      </p:pic>
      <p:sp>
        <p:nvSpPr>
          <p:cNvPr id="300050" name="Freeform 6"/>
          <p:cNvSpPr/>
          <p:nvPr/>
        </p:nvSpPr>
        <p:spPr>
          <a:xfrm>
            <a:off x="2602131" y="636"/>
            <a:ext cx="7010572" cy="6857364"/>
          </a:xfrm>
          <a:custGeom>
            <a:avLst/>
            <a:gdLst/>
            <a:ahLst/>
            <a:cxnLst/>
            <a:rect l="l" t="t" r="r" b="b"/>
            <a:pathLst>
              <a:path w="7010572" h="6857364">
                <a:moveTo>
                  <a:pt x="0" y="0"/>
                </a:moveTo>
                <a:lnTo>
                  <a:pt x="4832696" y="118"/>
                </a:lnTo>
                <a:lnTo>
                  <a:pt x="7010572" y="6702934"/>
                </a:lnTo>
                <a:lnTo>
                  <a:pt x="6535285" y="6857364"/>
                </a:lnTo>
                <a:lnTo>
                  <a:pt x="2228093" y="6857364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25000">
                  <a:schemeClr val="accent1">
                    <a:alpha val="30000"/>
                  </a:schemeClr>
                </a:gs>
                <a:gs pos="60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32" name="Freeform 7"/>
          <p:cNvSpPr/>
          <p:nvPr/>
        </p:nvSpPr>
        <p:spPr>
          <a:xfrm>
            <a:off x="1193431" y="0"/>
            <a:ext cx="3077415" cy="4081266"/>
          </a:xfrm>
          <a:custGeom>
            <a:avLst/>
            <a:gdLst/>
            <a:ahLst/>
            <a:cxnLst/>
            <a:rect l="l" t="t" r="r" b="b"/>
            <a:pathLst>
              <a:path w="3077415" h="4081266">
                <a:moveTo>
                  <a:pt x="1870372" y="0"/>
                </a:moveTo>
                <a:lnTo>
                  <a:pt x="3077415" y="3505507"/>
                </a:lnTo>
                <a:lnTo>
                  <a:pt x="1405289" y="4081266"/>
                </a:lnTo>
                <a:lnTo>
                  <a:pt x="0" y="13"/>
                </a:lnTo>
                <a:lnTo>
                  <a:pt x="1870372" y="0"/>
                </a:lnTo>
              </a:path>
            </a:pathLst>
          </a:custGeom>
          <a:gradFill>
            <a:gsLst>
              <a:gs pos="0">
                <a:srgbClr val="F35B44">
                  <a:alpha val="17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38" name="Freeform 8"/>
          <p:cNvSpPr/>
          <p:nvPr/>
        </p:nvSpPr>
        <p:spPr>
          <a:xfrm>
            <a:off x="7534077" y="2230764"/>
            <a:ext cx="3919561" cy="4626610"/>
          </a:xfrm>
          <a:custGeom>
            <a:avLst/>
            <a:gdLst/>
            <a:ahLst/>
            <a:cxnLst/>
            <a:rect l="l" t="t" r="r" b="b"/>
            <a:pathLst>
              <a:path w="3919561" h="4626610">
                <a:moveTo>
                  <a:pt x="2416287" y="0"/>
                </a:moveTo>
                <a:lnTo>
                  <a:pt x="3919561" y="4626601"/>
                </a:lnTo>
                <a:lnTo>
                  <a:pt x="1248182" y="4626610"/>
                </a:lnTo>
                <a:lnTo>
                  <a:pt x="0" y="785099"/>
                </a:lnTo>
                <a:lnTo>
                  <a:pt x="2416287" y="0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72000">
                <a:srgbClr val="F35B44">
                  <a:alpha val="0"/>
                </a:srgbClr>
              </a:gs>
            </a:gsLst>
            <a:lin ang="162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5000">
                  <a:schemeClr val="accent1">
                    <a:alpha val="19000"/>
                  </a:schemeClr>
                </a:gs>
                <a:gs pos="41000">
                  <a:schemeClr val="accent1">
                    <a:alpha val="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300044" name="Freeform 9"/>
          <p:cNvSpPr/>
          <p:nvPr/>
        </p:nvSpPr>
        <p:spPr>
          <a:xfrm>
            <a:off x="11185732" y="0"/>
            <a:ext cx="1006268" cy="2922411"/>
          </a:xfrm>
          <a:custGeom>
            <a:avLst/>
            <a:gdLst/>
            <a:ahLst/>
            <a:cxnLst/>
            <a:rect l="l" t="t" r="r" b="b"/>
            <a:pathLst>
              <a:path w="1006268" h="2922411">
                <a:moveTo>
                  <a:pt x="0" y="0"/>
                </a:moveTo>
                <a:lnTo>
                  <a:pt x="5525" y="0"/>
                </a:lnTo>
                <a:lnTo>
                  <a:pt x="1006268" y="74"/>
                </a:lnTo>
                <a:lnTo>
                  <a:pt x="1006268" y="2810981"/>
                </a:lnTo>
                <a:lnTo>
                  <a:pt x="1006268" y="2922411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11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17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47" name="Freeform 10"/>
          <p:cNvSpPr/>
          <p:nvPr/>
        </p:nvSpPr>
        <p:spPr>
          <a:xfrm>
            <a:off x="1" y="5242703"/>
            <a:ext cx="555972" cy="1614674"/>
          </a:xfrm>
          <a:custGeom>
            <a:avLst/>
            <a:gdLst/>
            <a:ahLst/>
            <a:cxnLst/>
            <a:rect l="l" t="t" r="r" b="b"/>
            <a:pathLst>
              <a:path w="555972" h="1614674">
                <a:moveTo>
                  <a:pt x="0" y="0"/>
                </a:moveTo>
                <a:lnTo>
                  <a:pt x="555972" y="1614662"/>
                </a:lnTo>
                <a:lnTo>
                  <a:pt x="3" y="1614674"/>
                </a:lnTo>
                <a:lnTo>
                  <a:pt x="0" y="257965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30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05" name="AutoShape 11"/>
          <p:cNvSpPr/>
          <p:nvPr/>
        </p:nvSpPr>
        <p:spPr>
          <a:xfrm>
            <a:off x="3681545" y="4116536"/>
            <a:ext cx="5040000" cy="87666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sz="1100"/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00004" name="AutoShape 12"/>
          <p:cNvSpPr/>
          <p:nvPr/>
        </p:nvSpPr>
        <p:spPr>
          <a:xfrm>
            <a:off x="1526400" y="3038549"/>
            <a:ext cx="9144000" cy="1200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法律与遗产规划要点</a:t>
            </a:r>
            <a:endParaRPr lang="en-US" sz="1100"/>
          </a:p>
        </p:txBody>
      </p:sp>
      <p:sp>
        <p:nvSpPr>
          <p:cNvPr id="300006" name="AutoShape 13"/>
          <p:cNvSpPr/>
          <p:nvPr/>
        </p:nvSpPr>
        <p:spPr>
          <a:xfrm>
            <a:off x="1524000" y="1610475"/>
            <a:ext cx="9144000" cy="1224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rmAutofit/>
          </a:bodyPr>
          <a:lstStyle/>
          <a:p>
            <a:pPr algn="ctr">
              <a:lnSpc>
                <a:spcPct val="104000"/>
              </a:lnSpc>
              <a:spcBef>
                <a:spcPts val="1000"/>
              </a:spcBef>
              <a:defRPr/>
            </a:pPr>
            <a:r>
              <a:rPr lang="en-US" sz="697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07</a:t>
            </a:r>
            <a:endParaRPr lang="en-US" sz="1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8349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了解基本养老保险的相关规定，明确个人和单位的缴费责任，以及达到法定退休年龄时累计缴费满十五年的条件，确保能够按月领取基本养老金。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1836" r="11836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1931" r="11931"/>
          <a:stretch>
            <a:fillRect/>
          </a:stretch>
        </p:blipFill>
        <p:spPr>
          <a:xfrm>
            <a:off x="9176894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法律知识普及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2307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《中华人民共和国社会保险法》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8510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明确家庭成员应当尊重、关心和照料老年人，了解赡养人应当履行的经济供养、生活照料和精神慰藉义务。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《中华人民共和国老年人权益保障法》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7109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掌握关于继承、监护和财产保护的相关规定，为遗产分配、遗嘱制定和家庭财产保护提供法律依据。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《中华人民共和国民法典》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070039" y="1545914"/>
            <a:ext cx="3861422" cy="3861422"/>
          </a:xfrm>
          <a:prstGeom prst="diamond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遗产分配与遗嘱制定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6800" y="2235958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确保遗产分配符合个人意愿，优先考虑配偶和子女的基本生活需求，同时考虑其他亲属的实际情况，做到公平合理。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6800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明确遗产分配原则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27972" y="2207383"/>
            <a:ext cx="3905833" cy="112939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了解自书遗嘱、公证遗嘱、代书遗嘱、录音遗嘱和口头遗嘱等不同形式的特点和要求，选择最适合自己的遗嘱形式。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88535" y="5255554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随着个人财产状况和个人意愿的变化，定期审查和更新遗嘱，确保遗嘱符合最新的法律规定和个人意愿。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88535" y="1629875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选择适合的遗嘱形式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6774" y="5284129"/>
            <a:ext cx="3905833" cy="114317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选择具有良好组织能力、责任心和诚信的人作为遗嘱执行人，负责清理遗产、办理相关手续、按照遗嘱分配财产等。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362" y="470662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指定遗嘱执行人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36435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17015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178908" y="1629875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6984704" y="1730269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13947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694526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324921" y="4678046"/>
            <a:ext cx="682752" cy="682752"/>
          </a:xfrm>
          <a:prstGeom prst="ellipse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8" name="TextBox 18"/>
          <p:cNvSpPr txBox="1"/>
          <p:nvPr/>
        </p:nvSpPr>
        <p:spPr>
          <a:xfrm>
            <a:off x="4130717" y="4778440"/>
            <a:ext cx="105918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88535" y="4801871"/>
            <a:ext cx="3905833" cy="5027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定期审查和更新遗嘱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03259" y="1394815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303259" y="3911005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15856" y="3911005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15856" y="1378942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703007" y="412637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进行年度税务规划和测算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03007" y="470528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随着税法的改变和个人生活状况的变化，适时调整投资和收入策略，确保税务效率。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8702" y="161018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了解养老金税务处理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8702" y="218909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了解不同类型养老金账户的税务处理，如传统养老金账户的税前投资和Roth IRA的税后投资，合理规划养老金账户，减轻税负。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86105" y="161018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多样化投资组合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86105" y="218909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配置多种类型的退休账户，如传统IRA和Roth IRA，根据退休时的税率情况灵活提取，以优化税务负担。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8702" y="412637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利用税务抵扣项和税收抵免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8702" y="470528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了解可能存在的慈善捐赠抵扣、医疗开支抵扣等税务抵扣项和税收抵免政策，合法减少应税收入。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税务规划与优化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024827" y="4277310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477292" y="1906354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95527" y="3726646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46749" y="1278702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892444" y="5057422"/>
            <a:ext cx="2108038" cy="1025922"/>
          </a:xfrm>
          <a:prstGeom prst="rect">
            <a:avLst/>
          </a:prstGeom>
          <a:noFill/>
        </p:spPr>
      </p:sp>
      <p:sp>
        <p:nvSpPr>
          <p:cNvPr id="7" name="AutoShape 7"/>
          <p:cNvSpPr/>
          <p:nvPr/>
        </p:nvSpPr>
        <p:spPr>
          <a:xfrm>
            <a:off x="1128765" y="4947084"/>
            <a:ext cx="3704287" cy="615553"/>
          </a:xfrm>
          <a:prstGeom prst="rect">
            <a:avLst/>
          </a:prstGeom>
          <a:noFill/>
        </p:spPr>
      </p:sp>
      <p:sp>
        <p:nvSpPr>
          <p:cNvPr id="8" name="TextBox 8"/>
          <p:cNvSpPr txBox="1"/>
          <p:nvPr/>
        </p:nvSpPr>
        <p:spPr>
          <a:xfrm>
            <a:off x="7320605" y="2091596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建立科学的资产管理制度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320605" y="2542321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对老人的固定资产、流动资产等进行合理管理，包括资产的购置、验收、使用、维修、报废等各个环节，确保资产的安全与完整。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92444" y="4404095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合理利用政策优惠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92444" y="4894429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关注国家对于养老问题的相关政策优惠，如税收优惠、政府补贴等，合理利用政策优惠，减轻养老压力。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8631" y="383495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防范家庭财产风险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29877" y="4358806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了解可能存在的家庭财产风险，如婚姻变动、子女债务等，采取相应措施进行防范，保护家庭财产不受损失。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49313" y="1460601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选定合适的监护人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0558" y="1911327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为老人选定一个负责任的监护人，保护其人身、财产及其他合法权益。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家庭财产保护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429903" y="1939275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4597511" y="2106883"/>
            <a:ext cx="532402" cy="53240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</a:path>
              <a:path w="304800" h="304800">
                <a:moveTo>
                  <a:pt x="167640" y="228600"/>
                </a:moveTo>
                <a:lnTo>
                  <a:pt x="182880" y="228600"/>
                </a:lnTo>
                <a:cubicBezTo>
                  <a:pt x="208131" y="228600"/>
                  <a:pt x="228600" y="208131"/>
                  <a:pt x="228600" y="182880"/>
                </a:cubicBezTo>
                <a:cubicBezTo>
                  <a:pt x="228600" y="157629"/>
                  <a:pt x="208131" y="137160"/>
                  <a:pt x="182880" y="137160"/>
                </a:cubicBezTo>
                <a:lnTo>
                  <a:pt x="182880" y="137160"/>
                </a:lnTo>
                <a:lnTo>
                  <a:pt x="121768" y="137160"/>
                </a:lnTo>
                <a:cubicBezTo>
                  <a:pt x="113348" y="137160"/>
                  <a:pt x="106528" y="130340"/>
                  <a:pt x="106528" y="121920"/>
                </a:cubicBezTo>
                <a:cubicBezTo>
                  <a:pt x="106528" y="113500"/>
                  <a:pt x="113348" y="106680"/>
                  <a:pt x="121768" y="106680"/>
                </a:cubicBezTo>
                <a:lnTo>
                  <a:pt x="121768" y="106680"/>
                </a:lnTo>
                <a:lnTo>
                  <a:pt x="213360" y="106680"/>
                </a:lnTo>
                <a:lnTo>
                  <a:pt x="213360" y="76200"/>
                </a:lnTo>
                <a:lnTo>
                  <a:pt x="167640" y="76200"/>
                </a:lnTo>
                <a:lnTo>
                  <a:pt x="167640" y="45720"/>
                </a:lnTo>
                <a:lnTo>
                  <a:pt x="137160" y="45720"/>
                </a:lnTo>
                <a:lnTo>
                  <a:pt x="137160" y="76200"/>
                </a:lnTo>
                <a:lnTo>
                  <a:pt x="121920" y="76200"/>
                </a:lnTo>
                <a:cubicBezTo>
                  <a:pt x="96669" y="76200"/>
                  <a:pt x="76200" y="96669"/>
                  <a:pt x="76200" y="121920"/>
                </a:cubicBezTo>
                <a:cubicBezTo>
                  <a:pt x="76200" y="147171"/>
                  <a:pt x="96669" y="167640"/>
                  <a:pt x="121920" y="167640"/>
                </a:cubicBezTo>
                <a:lnTo>
                  <a:pt x="121920" y="167640"/>
                </a:lnTo>
                <a:lnTo>
                  <a:pt x="182880" y="167640"/>
                </a:lnTo>
                <a:cubicBezTo>
                  <a:pt x="191300" y="167640"/>
                  <a:pt x="198120" y="174460"/>
                  <a:pt x="198120" y="182880"/>
                </a:cubicBezTo>
                <a:cubicBezTo>
                  <a:pt x="198120" y="191300"/>
                  <a:pt x="191300" y="198120"/>
                  <a:pt x="182880" y="198120"/>
                </a:cubicBezTo>
                <a:lnTo>
                  <a:pt x="182880" y="198120"/>
                </a:lnTo>
                <a:lnTo>
                  <a:pt x="91440" y="198120"/>
                </a:lnTo>
                <a:lnTo>
                  <a:pt x="91440" y="228600"/>
                </a:lnTo>
                <a:lnTo>
                  <a:pt x="137160" y="228600"/>
                </a:lnTo>
                <a:lnTo>
                  <a:pt x="137160" y="259080"/>
                </a:lnTo>
                <a:lnTo>
                  <a:pt x="167640" y="259080"/>
                </a:lnTo>
                <a:lnTo>
                  <a:pt x="167640" y="2286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4978680" y="4387218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0" name="Freeform 20"/>
          <p:cNvSpPr/>
          <p:nvPr/>
        </p:nvSpPr>
        <p:spPr>
          <a:xfrm>
            <a:off x="5200515" y="4618384"/>
            <a:ext cx="423950" cy="4239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60960" y="167640"/>
                </a:moveTo>
                <a:lnTo>
                  <a:pt x="30480" y="167640"/>
                </a:lnTo>
                <a:cubicBezTo>
                  <a:pt x="13649" y="167640"/>
                  <a:pt x="0" y="153991"/>
                  <a:pt x="0" y="137160"/>
                </a:cubicBezTo>
                <a:lnTo>
                  <a:pt x="0" y="137160"/>
                </a:lnTo>
                <a:lnTo>
                  <a:pt x="0" y="76200"/>
                </a:lnTo>
                <a:cubicBezTo>
                  <a:pt x="0" y="59436"/>
                  <a:pt x="13716" y="45720"/>
                  <a:pt x="30480" y="45720"/>
                </a:cubicBezTo>
                <a:lnTo>
                  <a:pt x="60960" y="45720"/>
                </a:lnTo>
                <a:lnTo>
                  <a:pt x="60960" y="15240"/>
                </a:lnTo>
                <a:lnTo>
                  <a:pt x="274320" y="15240"/>
                </a:lnTo>
                <a:lnTo>
                  <a:pt x="274320" y="167640"/>
                </a:lnTo>
                <a:cubicBezTo>
                  <a:pt x="274320" y="201311"/>
                  <a:pt x="247031" y="228600"/>
                  <a:pt x="213360" y="228600"/>
                </a:cubicBezTo>
                <a:lnTo>
                  <a:pt x="213360" y="228600"/>
                </a:lnTo>
                <a:lnTo>
                  <a:pt x="121920" y="228600"/>
                </a:lnTo>
                <a:cubicBezTo>
                  <a:pt x="88249" y="228600"/>
                  <a:pt x="60960" y="201311"/>
                  <a:pt x="60960" y="167640"/>
                </a:cubicBezTo>
                <a:lnTo>
                  <a:pt x="60960" y="167640"/>
                </a:lnTo>
                <a:close/>
              </a:path>
              <a:path w="304800" h="304800">
                <a:moveTo>
                  <a:pt x="60960" y="137160"/>
                </a:moveTo>
                <a:lnTo>
                  <a:pt x="60960" y="76200"/>
                </a:lnTo>
                <a:lnTo>
                  <a:pt x="30480" y="76200"/>
                </a:lnTo>
                <a:lnTo>
                  <a:pt x="30480" y="137160"/>
                </a:lnTo>
                <a:lnTo>
                  <a:pt x="60960" y="137160"/>
                </a:lnTo>
                <a:close/>
              </a:path>
              <a:path w="304800" h="304800">
                <a:moveTo>
                  <a:pt x="30480" y="259080"/>
                </a:moveTo>
                <a:lnTo>
                  <a:pt x="30480" y="243840"/>
                </a:lnTo>
                <a:lnTo>
                  <a:pt x="304800" y="243840"/>
                </a:lnTo>
                <a:lnTo>
                  <a:pt x="304800" y="259080"/>
                </a:lnTo>
                <a:lnTo>
                  <a:pt x="243840" y="289560"/>
                </a:lnTo>
                <a:lnTo>
                  <a:pt x="91440" y="289560"/>
                </a:lnTo>
                <a:lnTo>
                  <a:pt x="30480" y="25908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1" name="AutoShape 21"/>
          <p:cNvSpPr/>
          <p:nvPr/>
        </p:nvSpPr>
        <p:spPr>
          <a:xfrm>
            <a:off x="6082921" y="2566927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6631699" y="4937882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3" name="Freeform 23"/>
          <p:cNvSpPr/>
          <p:nvPr/>
        </p:nvSpPr>
        <p:spPr>
          <a:xfrm>
            <a:off x="6280943" y="2797200"/>
            <a:ext cx="471575" cy="4715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4" name="Freeform 24"/>
          <p:cNvSpPr/>
          <p:nvPr/>
        </p:nvSpPr>
        <p:spPr>
          <a:xfrm>
            <a:off x="6859716" y="5179724"/>
            <a:ext cx="411583" cy="38393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养老规划的重要性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73008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857984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应对人口老龄化趋势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89633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3091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随着医疗技术的进步和生活条件的改善，人们寿命延长，老年人口比例上升，社会养老资源需求增加，个人需提前规划以应对未来可能的资源紧张问题。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50024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435000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弥补养老金缺口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66649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80107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尽管许多国家设有养老金制度，但人口结构变化导致养老金缺口日益凸显，提前规划养老有助于个人建立储蓄和投资，弥补可能的养老金不足。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69665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854641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确保个人财务安全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86290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9748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通过合理配置资产，提前规划养老可以帮助个人在退休后维持一定的生活水平，避免因财务问题影响生活质量，还能减轻家庭和社会的负担。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246681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7431657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复利效应与风险分散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6063306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76764" y="5291100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越早开始投资，资金的增长潜力越大，同时有更多时间分散投资风险，应对经济波动、政策变化等不确定性。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0539" y="3470427"/>
            <a:ext cx="2379917" cy="74295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21366" y="0"/>
                </a:moveTo>
                <a:lnTo>
                  <a:pt x="14583" y="27688"/>
                </a:lnTo>
                <a:lnTo>
                  <a:pt x="1694" y="27688"/>
                </a:lnTo>
                <a:cubicBezTo>
                  <a:pt x="755" y="27688"/>
                  <a:pt x="0" y="29755"/>
                  <a:pt x="0" y="32305"/>
                </a:cubicBezTo>
                <a:lnTo>
                  <a:pt x="0" y="115383"/>
                </a:lnTo>
                <a:cubicBezTo>
                  <a:pt x="0" y="117933"/>
                  <a:pt x="755" y="119994"/>
                  <a:pt x="1694" y="119994"/>
                </a:cubicBezTo>
                <a:lnTo>
                  <a:pt x="118300" y="119994"/>
                </a:lnTo>
                <a:cubicBezTo>
                  <a:pt x="119238" y="119994"/>
                  <a:pt x="119994" y="117933"/>
                  <a:pt x="119994" y="115383"/>
                </a:cubicBezTo>
                <a:lnTo>
                  <a:pt x="119994" y="32305"/>
                </a:lnTo>
                <a:cubicBezTo>
                  <a:pt x="120000" y="29755"/>
                  <a:pt x="119238" y="27688"/>
                  <a:pt x="118300" y="27688"/>
                </a:cubicBezTo>
                <a:lnTo>
                  <a:pt x="28155" y="27688"/>
                </a:lnTo>
                <a:lnTo>
                  <a:pt x="21366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1079675" y="3725628"/>
            <a:ext cx="2142593" cy="400454"/>
          </a:xfrm>
          <a:prstGeom prst="rect">
            <a:avLst/>
          </a:prstGeom>
        </p:spPr>
        <p:txBody>
          <a:bodyPr vert="horz" wrap="square" lIns="0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稳健性原则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0539" y="1898457"/>
            <a:ext cx="2931336" cy="1420778"/>
          </a:xfrm>
          <a:prstGeom prst="rect">
            <a:avLst/>
          </a:prstGeom>
        </p:spPr>
        <p:txBody>
          <a:bodyPr vert="horz" wrap="square" lIns="0" tIns="33052" rIns="66008" bIns="33052" rtlCol="0" anchor="b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养老资金应以稳健为主，选择风险较低、收益稳定的投资方式，如国债、大额定期存款等，确保资金安全。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40982" y="1898457"/>
            <a:ext cx="2931336" cy="1420778"/>
          </a:xfrm>
          <a:prstGeom prst="rect">
            <a:avLst/>
          </a:prstGeom>
        </p:spPr>
        <p:txBody>
          <a:bodyPr vert="horz" wrap="square" lIns="0" tIns="33052" rIns="66008" bIns="33052" rtlCol="0" anchor="b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养老规划应具有一定的灵活性，根据个人家庭结构、健康状况、市场环境等因素的变化，适时调整规划方案。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94241" y="4509295"/>
            <a:ext cx="2931336" cy="1420778"/>
          </a:xfrm>
          <a:prstGeom prst="rect">
            <a:avLst/>
          </a:prstGeom>
        </p:spPr>
        <p:txBody>
          <a:bodyPr vert="horz" wrap="square" lIns="0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通过多元化投资，分散风险，如结合股票、债券、基金、商业养老保险等多种投资工具，实现资产的保值增值。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64684" y="4509295"/>
            <a:ext cx="2931336" cy="1420778"/>
          </a:xfrm>
          <a:prstGeom prst="rect">
            <a:avLst/>
          </a:prstGeom>
        </p:spPr>
        <p:txBody>
          <a:bodyPr vert="horz" wrap="square" lIns="0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养老规划是一个长期的过程，需要持续不断地进行储蓄和投资，同时关注市场动态和政策变化，及时调整投资策略。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养老规划的基本原则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3518762" y="3644014"/>
            <a:ext cx="2380679" cy="74295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1694" y="0"/>
                </a:moveTo>
                <a:cubicBezTo>
                  <a:pt x="755" y="0"/>
                  <a:pt x="0" y="2061"/>
                  <a:pt x="0" y="4611"/>
                </a:cubicBezTo>
                <a:lnTo>
                  <a:pt x="0" y="87688"/>
                </a:lnTo>
                <a:cubicBezTo>
                  <a:pt x="0" y="90238"/>
                  <a:pt x="755" y="92305"/>
                  <a:pt x="1694" y="92305"/>
                </a:cubicBezTo>
                <a:lnTo>
                  <a:pt x="14594" y="92305"/>
                </a:lnTo>
                <a:lnTo>
                  <a:pt x="21383" y="119994"/>
                </a:lnTo>
                <a:lnTo>
                  <a:pt x="28177" y="92305"/>
                </a:lnTo>
                <a:lnTo>
                  <a:pt x="118300" y="92305"/>
                </a:lnTo>
                <a:cubicBezTo>
                  <a:pt x="119238" y="92305"/>
                  <a:pt x="119994" y="90238"/>
                  <a:pt x="119994" y="87688"/>
                </a:cubicBezTo>
                <a:lnTo>
                  <a:pt x="119994" y="4611"/>
                </a:lnTo>
                <a:cubicBezTo>
                  <a:pt x="120000" y="2061"/>
                  <a:pt x="119238" y="0"/>
                  <a:pt x="118300" y="0"/>
                </a:cubicBezTo>
                <a:lnTo>
                  <a:pt x="1694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6040982" y="3470427"/>
            <a:ext cx="2379917" cy="74295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21366" y="0"/>
                </a:moveTo>
                <a:lnTo>
                  <a:pt x="14583" y="27688"/>
                </a:lnTo>
                <a:lnTo>
                  <a:pt x="1694" y="27688"/>
                </a:lnTo>
                <a:cubicBezTo>
                  <a:pt x="755" y="27688"/>
                  <a:pt x="0" y="29755"/>
                  <a:pt x="0" y="32305"/>
                </a:cubicBezTo>
                <a:lnTo>
                  <a:pt x="0" y="115383"/>
                </a:lnTo>
                <a:cubicBezTo>
                  <a:pt x="0" y="117933"/>
                  <a:pt x="755" y="119994"/>
                  <a:pt x="1694" y="119994"/>
                </a:cubicBezTo>
                <a:lnTo>
                  <a:pt x="118300" y="119994"/>
                </a:lnTo>
                <a:cubicBezTo>
                  <a:pt x="119238" y="119994"/>
                  <a:pt x="119994" y="117933"/>
                  <a:pt x="119994" y="115383"/>
                </a:cubicBezTo>
                <a:lnTo>
                  <a:pt x="119994" y="32305"/>
                </a:lnTo>
                <a:cubicBezTo>
                  <a:pt x="120000" y="29755"/>
                  <a:pt x="119238" y="27688"/>
                  <a:pt x="118300" y="27688"/>
                </a:cubicBezTo>
                <a:lnTo>
                  <a:pt x="28155" y="27688"/>
                </a:lnTo>
                <a:lnTo>
                  <a:pt x="21366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8589205" y="3634489"/>
            <a:ext cx="2380679" cy="74295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1694" y="0"/>
                </a:moveTo>
                <a:cubicBezTo>
                  <a:pt x="755" y="0"/>
                  <a:pt x="0" y="2061"/>
                  <a:pt x="0" y="4611"/>
                </a:cubicBezTo>
                <a:lnTo>
                  <a:pt x="0" y="87688"/>
                </a:lnTo>
                <a:cubicBezTo>
                  <a:pt x="0" y="90238"/>
                  <a:pt x="755" y="92305"/>
                  <a:pt x="1694" y="92305"/>
                </a:cubicBezTo>
                <a:lnTo>
                  <a:pt x="14594" y="92305"/>
                </a:lnTo>
                <a:lnTo>
                  <a:pt x="21383" y="119994"/>
                </a:lnTo>
                <a:lnTo>
                  <a:pt x="28177" y="92305"/>
                </a:lnTo>
                <a:lnTo>
                  <a:pt x="118300" y="92305"/>
                </a:lnTo>
                <a:cubicBezTo>
                  <a:pt x="119238" y="92305"/>
                  <a:pt x="119994" y="90238"/>
                  <a:pt x="119994" y="87688"/>
                </a:cubicBezTo>
                <a:lnTo>
                  <a:pt x="119994" y="4611"/>
                </a:lnTo>
                <a:cubicBezTo>
                  <a:pt x="120000" y="2061"/>
                  <a:pt x="119238" y="0"/>
                  <a:pt x="118300" y="0"/>
                </a:cubicBezTo>
                <a:lnTo>
                  <a:pt x="1694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3618755" y="3725628"/>
            <a:ext cx="2142593" cy="400454"/>
          </a:xfrm>
          <a:prstGeom prst="rect">
            <a:avLst/>
          </a:prstGeom>
        </p:spPr>
        <p:txBody>
          <a:bodyPr vert="horz" wrap="square" lIns="0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多元化原则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159644" y="3725628"/>
            <a:ext cx="2142593" cy="400454"/>
          </a:xfrm>
          <a:prstGeom prst="rect">
            <a:avLst/>
          </a:prstGeom>
        </p:spPr>
        <p:txBody>
          <a:bodyPr vert="horz" wrap="square" lIns="0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灵活性原则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708248" y="3725628"/>
            <a:ext cx="2142593" cy="400454"/>
          </a:xfrm>
          <a:prstGeom prst="rect">
            <a:avLst/>
          </a:prstGeom>
        </p:spPr>
        <p:txBody>
          <a:bodyPr vert="horz" wrap="square" lIns="0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持续性原则</a:t>
            </a:r>
            <a:endParaRPr lang="en-US" sz="20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00724" y="4211255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5316691" y="3449255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6150282" y="2699920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6984423" y="1925256"/>
            <a:ext cx="762000" cy="1524000"/>
          </a:xfrm>
          <a:custGeom>
            <a:avLst/>
            <a:gdLst/>
            <a:ahLst/>
            <a:cxnLst/>
            <a:rect l="l" t="t" r="r" b="b"/>
            <a:pathLst>
              <a:path w="580906" h="1161893">
                <a:moveTo>
                  <a:pt x="0" y="1141207"/>
                </a:moveTo>
                <a:lnTo>
                  <a:pt x="0" y="1019682"/>
                </a:lnTo>
                <a:cubicBezTo>
                  <a:pt x="0" y="1008793"/>
                  <a:pt x="8622" y="999968"/>
                  <a:pt x="19471" y="999482"/>
                </a:cubicBezTo>
                <a:cubicBezTo>
                  <a:pt x="241511" y="989281"/>
                  <a:pt x="418981" y="805455"/>
                  <a:pt x="418981" y="580946"/>
                </a:cubicBezTo>
                <a:cubicBezTo>
                  <a:pt x="418981" y="356437"/>
                  <a:pt x="241511" y="172612"/>
                  <a:pt x="19471" y="162411"/>
                </a:cubicBezTo>
                <a:cubicBezTo>
                  <a:pt x="8622" y="161925"/>
                  <a:pt x="0" y="153100"/>
                  <a:pt x="0" y="142211"/>
                </a:cubicBezTo>
                <a:lnTo>
                  <a:pt x="0" y="20686"/>
                </a:lnTo>
                <a:cubicBezTo>
                  <a:pt x="0" y="9230"/>
                  <a:pt x="9513" y="0"/>
                  <a:pt x="20929" y="405"/>
                </a:cubicBezTo>
                <a:cubicBezTo>
                  <a:pt x="331582" y="11456"/>
                  <a:pt x="580906" y="267662"/>
                  <a:pt x="580906" y="580946"/>
                </a:cubicBezTo>
                <a:cubicBezTo>
                  <a:pt x="580906" y="894231"/>
                  <a:pt x="331582" y="1150437"/>
                  <a:pt x="20929" y="1161488"/>
                </a:cubicBezTo>
                <a:cubicBezTo>
                  <a:pt x="9513" y="1161893"/>
                  <a:pt x="0" y="1152663"/>
                  <a:pt x="0" y="1141207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1782" y="4842037"/>
            <a:ext cx="3727132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经济保障目标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1782" y="5397916"/>
            <a:ext cx="374332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确保退休后拥有足够的经济来源，维持基本生活需求，如日常开销、医疗保健、娱乐休闲等。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74601" y="3829597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健康管理目标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74601" y="4385476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注重身体健康管理，通过定期体检、科学运动、饮食调整等方式，预防疾病，保持身心活力。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46770" y="1260912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社交与精神生活目标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46770" y="1816791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构建积极的社交网络，加入老年大学、兴趣社团等组织，参与社区活动，保持与社会的联系，丰富精神生活。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50187" y="2042209"/>
            <a:ext cx="3727031" cy="55587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生活品质目标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50187" y="2624841"/>
            <a:ext cx="37242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在保障基本生活需求的基础上，提高生活品质，如旅游、学习新技能、参与社交活动等，丰富晚年生活。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养老规划的目标与期望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227588" y="4732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09207" y="3970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58837" y="320827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08467" y="2458937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16" name="Auto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BFA">
              <a:alpha val="100000"/>
            </a:srgbClr>
          </a:solidFill>
        </p:spPr>
      </p:sp>
      <p:sp>
        <p:nvSpPr>
          <p:cNvPr id="300011" name="Freeform 3"/>
          <p:cNvSpPr/>
          <p:nvPr/>
        </p:nvSpPr>
        <p:spPr>
          <a:xfrm>
            <a:off x="5872175" y="4539062"/>
            <a:ext cx="447650" cy="67872"/>
          </a:xfrm>
          <a:custGeom>
            <a:avLst/>
            <a:gdLst/>
            <a:ahLst/>
            <a:cxnLst/>
            <a:rect l="l" t="t" r="r" b="b"/>
            <a:pathLst>
              <a:path w="447650" h="67872">
                <a:moveTo>
                  <a:pt x="413714" y="0"/>
                </a:moveTo>
                <a:cubicBezTo>
                  <a:pt x="432456" y="0"/>
                  <a:pt x="447650" y="15194"/>
                  <a:pt x="447650" y="33936"/>
                </a:cubicBezTo>
                <a:cubicBezTo>
                  <a:pt x="447650" y="52678"/>
                  <a:pt x="432456" y="67872"/>
                  <a:pt x="413714" y="67872"/>
                </a:cubicBezTo>
                <a:cubicBezTo>
                  <a:pt x="394972" y="67872"/>
                  <a:pt x="379778" y="52678"/>
                  <a:pt x="379778" y="33936"/>
                </a:cubicBezTo>
                <a:cubicBezTo>
                  <a:pt x="379778" y="15194"/>
                  <a:pt x="394972" y="0"/>
                  <a:pt x="413714" y="0"/>
                </a:cubicBezTo>
                <a:close/>
              </a:path>
              <a:path w="447650" h="67872">
                <a:moveTo>
                  <a:pt x="287122" y="0"/>
                </a:moveTo>
                <a:cubicBezTo>
                  <a:pt x="305864" y="0"/>
                  <a:pt x="321058" y="15194"/>
                  <a:pt x="321058" y="33936"/>
                </a:cubicBezTo>
                <a:cubicBezTo>
                  <a:pt x="321058" y="52678"/>
                  <a:pt x="305864" y="67872"/>
                  <a:pt x="287122" y="67872"/>
                </a:cubicBezTo>
                <a:cubicBezTo>
                  <a:pt x="268380" y="67872"/>
                  <a:pt x="253186" y="52678"/>
                  <a:pt x="253186" y="33936"/>
                </a:cubicBezTo>
                <a:cubicBezTo>
                  <a:pt x="253186" y="15194"/>
                  <a:pt x="268380" y="0"/>
                  <a:pt x="287122" y="0"/>
                </a:cubicBezTo>
                <a:close/>
              </a:path>
              <a:path w="447650" h="67872">
                <a:moveTo>
                  <a:pt x="160529" y="0"/>
                </a:moveTo>
                <a:cubicBezTo>
                  <a:pt x="179271" y="0"/>
                  <a:pt x="194465" y="15194"/>
                  <a:pt x="194465" y="33936"/>
                </a:cubicBezTo>
                <a:cubicBezTo>
                  <a:pt x="194465" y="52678"/>
                  <a:pt x="179271" y="67872"/>
                  <a:pt x="160529" y="67872"/>
                </a:cubicBezTo>
                <a:cubicBezTo>
                  <a:pt x="141787" y="67872"/>
                  <a:pt x="126593" y="52678"/>
                  <a:pt x="126593" y="33936"/>
                </a:cubicBezTo>
                <a:cubicBezTo>
                  <a:pt x="126593" y="15194"/>
                  <a:pt x="141787" y="0"/>
                  <a:pt x="160529" y="0"/>
                </a:cubicBezTo>
                <a:close/>
              </a:path>
              <a:path w="447650" h="67872">
                <a:moveTo>
                  <a:pt x="33936" y="0"/>
                </a:moveTo>
                <a:cubicBezTo>
                  <a:pt x="52678" y="0"/>
                  <a:pt x="67872" y="15194"/>
                  <a:pt x="67872" y="33936"/>
                </a:cubicBezTo>
                <a:cubicBezTo>
                  <a:pt x="67872" y="52678"/>
                  <a:pt x="52678" y="67872"/>
                  <a:pt x="33936" y="67872"/>
                </a:cubicBezTo>
                <a:cubicBezTo>
                  <a:pt x="15194" y="67872"/>
                  <a:pt x="0" y="52678"/>
                  <a:pt x="0" y="33936"/>
                </a:cubicBezTo>
                <a:cubicBezTo>
                  <a:pt x="0" y="15194"/>
                  <a:pt x="15194" y="0"/>
                  <a:pt x="33936" y="0"/>
                </a:cubicBezTo>
              </a:path>
            </a:pathLst>
          </a:custGeom>
          <a:solidFill>
            <a:srgbClr val="F35B44">
              <a:alpha val="50000"/>
            </a:srgbClr>
          </a:solidFill>
        </p:spPr>
      </p:sp>
      <p:pic>
        <p:nvPicPr>
          <p:cNvPr id="300012" name="Picture 4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32" r="47950"/>
          <a:stretch>
            <a:fillRect/>
          </a:stretch>
        </p:blipFill>
        <p:spPr>
          <a:xfrm rot="20520000" flipH="1">
            <a:off x="3370968" y="-100998"/>
            <a:ext cx="215265" cy="5486265"/>
          </a:xfrm>
          <a:prstGeom prst="rect">
            <a:avLst/>
          </a:prstGeom>
        </p:spPr>
      </p:pic>
      <p:pic>
        <p:nvPicPr>
          <p:cNvPr id="300013" name="Picture 5"/>
          <p:cNvPicPr>
            <a:picLocks noChangeAspect="1"/>
          </p:cNvPicPr>
          <p:nvPr/>
        </p:nvPicPr>
        <p:blipFill>
          <a:blip r:embed="rId2">
            <a:alphaModFix amt="34000"/>
          </a:blip>
          <a:srcRect l="43824" t="11321" r="47950"/>
          <a:stretch>
            <a:fillRect/>
          </a:stretch>
        </p:blipFill>
        <p:spPr>
          <a:xfrm rot="20520000" flipH="1">
            <a:off x="8215914" y="-75615"/>
            <a:ext cx="215265" cy="5486932"/>
          </a:xfrm>
          <a:prstGeom prst="rect">
            <a:avLst/>
          </a:prstGeom>
        </p:spPr>
      </p:pic>
      <p:sp>
        <p:nvSpPr>
          <p:cNvPr id="300050" name="Freeform 6"/>
          <p:cNvSpPr/>
          <p:nvPr/>
        </p:nvSpPr>
        <p:spPr>
          <a:xfrm>
            <a:off x="2602131" y="636"/>
            <a:ext cx="7010572" cy="6857364"/>
          </a:xfrm>
          <a:custGeom>
            <a:avLst/>
            <a:gdLst/>
            <a:ahLst/>
            <a:cxnLst/>
            <a:rect l="l" t="t" r="r" b="b"/>
            <a:pathLst>
              <a:path w="7010572" h="6857364">
                <a:moveTo>
                  <a:pt x="0" y="0"/>
                </a:moveTo>
                <a:lnTo>
                  <a:pt x="4832696" y="118"/>
                </a:lnTo>
                <a:lnTo>
                  <a:pt x="7010572" y="6702934"/>
                </a:lnTo>
                <a:lnTo>
                  <a:pt x="6535285" y="6857364"/>
                </a:lnTo>
                <a:lnTo>
                  <a:pt x="2228093" y="6857364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25000">
                  <a:schemeClr val="accent1">
                    <a:alpha val="30000"/>
                  </a:schemeClr>
                </a:gs>
                <a:gs pos="60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32" name="Freeform 7"/>
          <p:cNvSpPr/>
          <p:nvPr/>
        </p:nvSpPr>
        <p:spPr>
          <a:xfrm>
            <a:off x="1193431" y="0"/>
            <a:ext cx="3077415" cy="4081266"/>
          </a:xfrm>
          <a:custGeom>
            <a:avLst/>
            <a:gdLst/>
            <a:ahLst/>
            <a:cxnLst/>
            <a:rect l="l" t="t" r="r" b="b"/>
            <a:pathLst>
              <a:path w="3077415" h="4081266">
                <a:moveTo>
                  <a:pt x="1870372" y="0"/>
                </a:moveTo>
                <a:lnTo>
                  <a:pt x="3077415" y="3505507"/>
                </a:lnTo>
                <a:lnTo>
                  <a:pt x="1405289" y="4081266"/>
                </a:lnTo>
                <a:lnTo>
                  <a:pt x="0" y="13"/>
                </a:lnTo>
                <a:lnTo>
                  <a:pt x="1870372" y="0"/>
                </a:lnTo>
              </a:path>
            </a:pathLst>
          </a:custGeom>
          <a:gradFill>
            <a:gsLst>
              <a:gs pos="0">
                <a:srgbClr val="F35B44">
                  <a:alpha val="17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38" name="Freeform 8"/>
          <p:cNvSpPr/>
          <p:nvPr/>
        </p:nvSpPr>
        <p:spPr>
          <a:xfrm>
            <a:off x="7534077" y="2230764"/>
            <a:ext cx="3919561" cy="4626610"/>
          </a:xfrm>
          <a:custGeom>
            <a:avLst/>
            <a:gdLst/>
            <a:ahLst/>
            <a:cxnLst/>
            <a:rect l="l" t="t" r="r" b="b"/>
            <a:pathLst>
              <a:path w="3919561" h="4626610">
                <a:moveTo>
                  <a:pt x="2416287" y="0"/>
                </a:moveTo>
                <a:lnTo>
                  <a:pt x="3919561" y="4626601"/>
                </a:lnTo>
                <a:lnTo>
                  <a:pt x="1248182" y="4626610"/>
                </a:lnTo>
                <a:lnTo>
                  <a:pt x="0" y="785099"/>
                </a:lnTo>
                <a:lnTo>
                  <a:pt x="2416287" y="0"/>
                </a:lnTo>
              </a:path>
            </a:pathLst>
          </a:custGeom>
          <a:gradFill>
            <a:gsLst>
              <a:gs pos="0">
                <a:srgbClr val="F35B44">
                  <a:alpha val="15000"/>
                </a:srgbClr>
              </a:gs>
              <a:gs pos="72000">
                <a:srgbClr val="F35B44">
                  <a:alpha val="0"/>
                </a:srgbClr>
              </a:gs>
            </a:gsLst>
            <a:lin ang="162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5000">
                  <a:schemeClr val="accent1">
                    <a:alpha val="19000"/>
                  </a:schemeClr>
                </a:gs>
                <a:gs pos="41000">
                  <a:schemeClr val="accent1">
                    <a:alpha val="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300044" name="Freeform 9"/>
          <p:cNvSpPr/>
          <p:nvPr/>
        </p:nvSpPr>
        <p:spPr>
          <a:xfrm>
            <a:off x="11185732" y="0"/>
            <a:ext cx="1006268" cy="2922411"/>
          </a:xfrm>
          <a:custGeom>
            <a:avLst/>
            <a:gdLst/>
            <a:ahLst/>
            <a:cxnLst/>
            <a:rect l="l" t="t" r="r" b="b"/>
            <a:pathLst>
              <a:path w="1006268" h="2922411">
                <a:moveTo>
                  <a:pt x="0" y="0"/>
                </a:moveTo>
                <a:lnTo>
                  <a:pt x="5525" y="0"/>
                </a:lnTo>
                <a:lnTo>
                  <a:pt x="1006268" y="74"/>
                </a:lnTo>
                <a:lnTo>
                  <a:pt x="1006268" y="2810981"/>
                </a:lnTo>
                <a:lnTo>
                  <a:pt x="1006268" y="2922411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11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17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340000"/>
            </a:gradFill>
            <a:prstDash val="solid"/>
          </a:ln>
        </p:spPr>
      </p:sp>
      <p:sp>
        <p:nvSpPr>
          <p:cNvPr id="300047" name="Freeform 10"/>
          <p:cNvSpPr/>
          <p:nvPr/>
        </p:nvSpPr>
        <p:spPr>
          <a:xfrm>
            <a:off x="1" y="5242703"/>
            <a:ext cx="555972" cy="1614674"/>
          </a:xfrm>
          <a:custGeom>
            <a:avLst/>
            <a:gdLst/>
            <a:ahLst/>
            <a:cxnLst/>
            <a:rect l="l" t="t" r="r" b="b"/>
            <a:pathLst>
              <a:path w="555972" h="1614674">
                <a:moveTo>
                  <a:pt x="0" y="0"/>
                </a:moveTo>
                <a:lnTo>
                  <a:pt x="555972" y="1614662"/>
                </a:lnTo>
                <a:lnTo>
                  <a:pt x="3" y="1614674"/>
                </a:lnTo>
                <a:lnTo>
                  <a:pt x="0" y="257965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F35B44">
                  <a:alpha val="30000"/>
                </a:srgbClr>
              </a:gs>
              <a:gs pos="100000">
                <a:srgbClr val="F35B44">
                  <a:alpha val="0"/>
                </a:srgbClr>
              </a:gs>
            </a:gsLst>
            <a:lin ang="5400000"/>
          </a:gradFill>
          <a:ln w="22225">
            <a:gradFill>
              <a:gsLst>
                <a:gs pos="0">
                  <a:schemeClr val="accent1">
                    <a:alpha val="0"/>
                  </a:schemeClr>
                </a:gs>
                <a:gs pos="12000">
                  <a:schemeClr val="accent1">
                    <a:alpha val="30000"/>
                  </a:schemeClr>
                </a:gs>
                <a:gs pos="56000">
                  <a:schemeClr val="accent1">
                    <a:alpha val="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00005" name="AutoShape 11"/>
          <p:cNvSpPr/>
          <p:nvPr/>
        </p:nvSpPr>
        <p:spPr>
          <a:xfrm>
            <a:off x="3681545" y="4116536"/>
            <a:ext cx="5040000" cy="87666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sz="1100"/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</a:p>
          <a:p>
            <a:pPr algn="ctr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</a:pP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00004" name="AutoShape 12"/>
          <p:cNvSpPr/>
          <p:nvPr/>
        </p:nvSpPr>
        <p:spPr>
          <a:xfrm>
            <a:off x="1526400" y="3038549"/>
            <a:ext cx="9144000" cy="12000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当前养老现状及挑战</a:t>
            </a:r>
            <a:endParaRPr lang="en-US" sz="1100"/>
          </a:p>
        </p:txBody>
      </p:sp>
      <p:sp>
        <p:nvSpPr>
          <p:cNvPr id="300006" name="AutoShape 13"/>
          <p:cNvSpPr/>
          <p:nvPr/>
        </p:nvSpPr>
        <p:spPr>
          <a:xfrm>
            <a:off x="1524000" y="1610475"/>
            <a:ext cx="9144000" cy="1224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rmAutofit/>
          </a:bodyPr>
          <a:lstStyle/>
          <a:p>
            <a:pPr algn="ctr">
              <a:lnSpc>
                <a:spcPct val="104000"/>
              </a:lnSpc>
              <a:spcBef>
                <a:spcPts val="1000"/>
              </a:spcBef>
              <a:defRPr/>
            </a:pPr>
            <a:r>
              <a:rPr lang="en-US" sz="697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8667" y="1819508"/>
            <a:ext cx="5461334" cy="1920000"/>
          </a:xfrm>
          <a:prstGeom prst="roundRect">
            <a:avLst>
              <a:gd name="adj" fmla="val 12222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社会老龄化趋势分析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4041" y="2045910"/>
            <a:ext cx="4950584" cy="146719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老龄化速度快于发达国家：中国人口老龄化呈现出规模庞大、速度迅猛的特点。从2001年到2021年，65岁及以上人口占比从7%增加到14%，仅用了20年时间，短于法国的126年、英国的46年、德国的40年。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211833" y="1819508"/>
            <a:ext cx="5461334" cy="1920000"/>
          </a:xfrm>
          <a:prstGeom prst="roundRect">
            <a:avLst>
              <a:gd name="adj" fmla="val 12222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467208" y="2045910"/>
            <a:ext cx="4950584" cy="146719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高龄化问题日益突出：2020年中国80岁及以上人口3660万，预计2050年将增至1.59亿。高龄老人占比持续上升，给养老服务、医疗保障等带来巨大压力。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38667" y="3962758"/>
            <a:ext cx="5461334" cy="1920000"/>
          </a:xfrm>
          <a:prstGeom prst="roundRect">
            <a:avLst>
              <a:gd name="adj" fmla="val 12222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94041" y="4189160"/>
            <a:ext cx="4950584" cy="146719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城乡老龄化差异显著：中国老龄化还呈现出城乡倒置的特点，乡村地区人口老龄化程度高于城镇，且差距不断扩大。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211833" y="3962758"/>
            <a:ext cx="5461334" cy="1920000"/>
          </a:xfrm>
          <a:prstGeom prst="roundRect">
            <a:avLst>
              <a:gd name="adj" fmla="val 12222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6467208" y="4189160"/>
            <a:ext cx="4950584" cy="146719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未富先老现象严重：中国人均GDP接近发达经济体下限，但老龄化程度已经超过中高收入经济体平均水平，呈现出“未富先老”的特殊现象。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03259" y="1394815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303259" y="3911005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15856" y="3911005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15856" y="1378942"/>
            <a:ext cx="5242560" cy="2194560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703007" y="412637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养老服务需求多样化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03007" y="470528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随着生活水平的提高，普通白领对养老服务的需求也变得更加多样化，包括健康监测、生活照料、精神慰藉等方面。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8702" y="161018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养老储备不足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8702" y="218909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许多普通白领自身生活成本高，储蓄有限，难以提前规划充足的养老金。社保养老金支付水平较低，不足以保障老年人的基本生活质量。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86105" y="161018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养老观念转变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86105" y="218909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传统的家庭养老观念逐渐淡化，普通白领开始寻求更多元化的养老方式，如社区养老、智慧养老等。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8702" y="4126373"/>
            <a:ext cx="4295775" cy="6286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对养老规划认知不足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8702" y="4705286"/>
            <a:ext cx="44767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调查显示，部分普通白领对养老规划渠道不了解，缺乏相关知识，导致养老规划滞后。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普通白领养老现状调研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BFA"/>
      </a:lt1>
      <a:dk2>
        <a:srgbClr val="471008"/>
      </a:dk2>
      <a:lt2>
        <a:srgbClr val="FFFFFF"/>
      </a:lt2>
      <a:accent1>
        <a:srgbClr val="F35B44"/>
      </a:accent1>
      <a:accent2>
        <a:srgbClr val="F35B44"/>
      </a:accent2>
      <a:accent3>
        <a:srgbClr val="F35B44"/>
      </a:accent3>
      <a:accent4>
        <a:srgbClr val="F35B44"/>
      </a:accent4>
      <a:accent5>
        <a:srgbClr val="D046B2"/>
      </a:accent5>
      <a:accent6>
        <a:srgbClr val="B34AD0"/>
      </a:accent6>
      <a:hlink>
        <a:srgbClr val="0563C1"/>
      </a:hlink>
      <a:folHlink>
        <a:srgbClr val="954D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6454</Words>
  <Application>WPS 演示</Application>
  <PresentationFormat>On-screen Show (4:3)</PresentationFormat>
  <Paragraphs>551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Arial</vt:lpstr>
      <vt:lpstr>宋体</vt:lpstr>
      <vt:lpstr>Wingdings</vt:lpstr>
      <vt:lpstr>Arial</vt:lpstr>
      <vt:lpstr>Noto Sans SC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工作</cp:lastModifiedBy>
  <cp:revision>2</cp:revision>
  <dcterms:created xsi:type="dcterms:W3CDTF">2006-08-16T00:00:00Z</dcterms:created>
  <dcterms:modified xsi:type="dcterms:W3CDTF">2025-04-09T07:12:09Z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A276BAF796AE42C9AD3F6CF999F40F87_12</vt:lpwstr>
  </property>
  <property fmtid="{D5CDD505-2E9C-101B-9397-08002B2CF9AE}" pid="3" name="KSOProductBuildVer">
    <vt:lpwstr>2052-12.1.0.20784</vt:lpwstr>
  </property>
</Properties>
</file>