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12192000" cy="6858000"/>
  <p:notesSz cx="6858000" cy="9144000"/>
  <p:embeddedFontLst>
    <p:embeddedFont>
      <p:font typeface="Noto Sans SC" panose="020B0200000000000000" charset="-122"/>
      <p:regular r:id="rId48"/>
    </p:embeddedFont>
    <p:embeddedFont>
      <p:font typeface="微软雅黑" panose="020B0503020204020204" charset="-122"/>
      <p:regular r:id="rId49"/>
    </p:embeddedFont>
    <p:embeddedFont>
      <p:font typeface="Calibri" panose="020F050202020403020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font" Target="fonts/font6.fntdata"/><Relationship Id="rId52" Type="http://schemas.openxmlformats.org/officeDocument/2006/relationships/font" Target="fonts/font5.fntdata"/><Relationship Id="rId51" Type="http://schemas.openxmlformats.org/officeDocument/2006/relationships/font" Target="fonts/font4.fntdata"/><Relationship Id="rId50" Type="http://schemas.openxmlformats.org/officeDocument/2006/relationships/font" Target="fonts/font3.fntdata"/><Relationship Id="rId5" Type="http://schemas.openxmlformats.org/officeDocument/2006/relationships/slide" Target="slides/slide3.xml"/><Relationship Id="rId49" Type="http://schemas.openxmlformats.org/officeDocument/2006/relationships/font" Target="fonts/font2.fntdata"/><Relationship Id="rId48" Type="http://schemas.openxmlformats.org/officeDocument/2006/relationships/font" Target="fonts/font1.fntdata"/><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jpe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3.jpe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jpeg"/><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5.jpeg"/><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9.jpeg"/><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0.jpeg"/><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1.jpeg"/><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2.jpeg"/><Relationship Id="rId1"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jpe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sp>
        <p:nvSpPr>
          <p:cNvPr id="100015" name="Freeform 2"/>
          <p:cNvSpPr/>
          <p:nvPr/>
        </p:nvSpPr>
        <p:spPr>
          <a:xfrm rot="2995833">
            <a:off x="9197571" y="-149309"/>
            <a:ext cx="4611073" cy="2483067"/>
          </a:xfrm>
          <a:custGeom>
            <a:avLst/>
            <a:gdLst/>
            <a:ahLst/>
            <a:cxnLst/>
            <a:rect l="l" t="t" r="r" b="b"/>
            <a:pathLst>
              <a:path w="2739457" h="1475200">
                <a:moveTo>
                  <a:pt x="1138836" y="0"/>
                </a:moveTo>
                <a:lnTo>
                  <a:pt x="2739457" y="1346390"/>
                </a:lnTo>
                <a:lnTo>
                  <a:pt x="2679963" y="1374317"/>
                </a:lnTo>
                <a:cubicBezTo>
                  <a:pt x="2482977" y="1449312"/>
                  <a:pt x="2274738" y="1455550"/>
                  <a:pt x="2116390" y="1314510"/>
                </a:cubicBezTo>
                <a:cubicBezTo>
                  <a:pt x="1875613" y="1088846"/>
                  <a:pt x="1619653" y="951061"/>
                  <a:pt x="1308379" y="946722"/>
                </a:cubicBezTo>
                <a:cubicBezTo>
                  <a:pt x="1177145" y="945637"/>
                  <a:pt x="1103394" y="1031346"/>
                  <a:pt x="1027473" y="1125734"/>
                </a:cubicBezTo>
                <a:cubicBezTo>
                  <a:pt x="986259" y="1177810"/>
                  <a:pt x="953722" y="1226631"/>
                  <a:pt x="902747" y="1270029"/>
                </a:cubicBezTo>
                <a:cubicBezTo>
                  <a:pt x="842010" y="1321020"/>
                  <a:pt x="779105" y="1369841"/>
                  <a:pt x="708607" y="1405644"/>
                </a:cubicBezTo>
                <a:cubicBezTo>
                  <a:pt x="530330" y="1495150"/>
                  <a:pt x="277911" y="1500320"/>
                  <a:pt x="87983" y="1409235"/>
                </a:cubicBezTo>
                <a:lnTo>
                  <a:pt x="0" y="1353876"/>
                </a:lnTo>
              </a:path>
            </a:pathLst>
          </a:custGeom>
          <a:solidFill>
            <a:srgbClr val="E7C7BD">
              <a:alpha val="100000"/>
            </a:srgbClr>
          </a:solidFill>
        </p:spPr>
      </p:sp>
      <p:pic>
        <p:nvPicPr>
          <p:cNvPr id="100004" name="Picture 3"/>
          <p:cNvPicPr>
            <a:picLocks noChangeAspect="1"/>
          </p:cNvPicPr>
          <p:nvPr/>
        </p:nvPicPr>
        <p:blipFill>
          <a:blip r:embed="rId2"/>
          <a:srcRect/>
          <a:stretch>
            <a:fillRect/>
          </a:stretch>
        </p:blipFill>
        <p:spPr>
          <a:xfrm>
            <a:off x="0" y="88651"/>
            <a:ext cx="6844937" cy="6844937"/>
          </a:xfrm>
          <a:prstGeom prst="rect">
            <a:avLst/>
          </a:prstGeom>
        </p:spPr>
      </p:pic>
      <p:sp>
        <p:nvSpPr>
          <p:cNvPr id="100024" name="Freeform 4"/>
          <p:cNvSpPr/>
          <p:nvPr/>
        </p:nvSpPr>
        <p:spPr>
          <a:xfrm rot="12930793">
            <a:off x="-629661" y="5814171"/>
            <a:ext cx="2688844" cy="1394561"/>
          </a:xfrm>
          <a:custGeom>
            <a:avLst/>
            <a:gdLst/>
            <a:ahLst/>
            <a:cxnLst/>
            <a:rect l="l" t="t" r="r" b="b"/>
            <a:pathLst>
              <a:path w="2016633" h="1045921">
                <a:moveTo>
                  <a:pt x="2016633" y="1013037"/>
                </a:moveTo>
                <a:lnTo>
                  <a:pt x="2004442" y="1018733"/>
                </a:lnTo>
                <a:cubicBezTo>
                  <a:pt x="1970962" y="1030328"/>
                  <a:pt x="1936865" y="1038421"/>
                  <a:pt x="1904511" y="1042686"/>
                </a:cubicBezTo>
                <a:cubicBezTo>
                  <a:pt x="1837091" y="1051216"/>
                  <a:pt x="1765797" y="1043462"/>
                  <a:pt x="1708451" y="1012445"/>
                </a:cubicBezTo>
                <a:cubicBezTo>
                  <a:pt x="1615459" y="963594"/>
                  <a:pt x="1400800" y="875196"/>
                  <a:pt x="1327181" y="806184"/>
                </a:cubicBezTo>
                <a:cubicBezTo>
                  <a:pt x="1235738" y="721663"/>
                  <a:pt x="1110198" y="727091"/>
                  <a:pt x="976134" y="728642"/>
                </a:cubicBezTo>
                <a:cubicBezTo>
                  <a:pt x="745976" y="731744"/>
                  <a:pt x="695605" y="796103"/>
                  <a:pt x="546042" y="941107"/>
                </a:cubicBezTo>
                <a:cubicBezTo>
                  <a:pt x="409459" y="1056450"/>
                  <a:pt x="203252" y="1022465"/>
                  <a:pt x="26749" y="937972"/>
                </a:cubicBezTo>
                <a:lnTo>
                  <a:pt x="0" y="923229"/>
                </a:lnTo>
                <a:lnTo>
                  <a:pt x="1293688" y="0"/>
                </a:lnTo>
              </a:path>
            </a:pathLst>
          </a:custGeom>
          <a:solidFill>
            <a:srgbClr val="E7C7BD">
              <a:alpha val="100000"/>
            </a:srgbClr>
          </a:solidFill>
        </p:spPr>
      </p:sp>
      <p:grpSp>
        <p:nvGrpSpPr>
          <p:cNvPr id="100012" name="Group 5"/>
          <p:cNvGrpSpPr/>
          <p:nvPr/>
        </p:nvGrpSpPr>
        <p:grpSpPr>
          <a:xfrm rot="0">
            <a:off x="8365611" y="405002"/>
            <a:ext cx="383102" cy="95964"/>
            <a:chOff x="8365611" y="405002"/>
            <a:chExt cx="383102" cy="95964"/>
          </a:xfrm>
        </p:grpSpPr>
        <p:cxnSp>
          <p:nvCxnSpPr>
            <p:cNvPr id="6" name="Connector 6"/>
            <p:cNvCxnSpPr/>
            <p:nvPr/>
          </p:nvCxnSpPr>
          <p:spPr>
            <a:xfrm>
              <a:off x="8507790" y="405002"/>
              <a:ext cx="240922" cy="0"/>
            </a:xfrm>
            <a:prstGeom prst="line">
              <a:avLst/>
            </a:prstGeom>
            <a:ln w="38100">
              <a:solidFill>
                <a:srgbClr val="FFFFFF">
                  <a:alpha val="100000"/>
                </a:srgbClr>
              </a:solidFill>
              <a:prstDash val="solid"/>
              <a:headEnd type="none"/>
              <a:tailEnd type="none"/>
            </a:ln>
          </p:spPr>
        </p:cxnSp>
        <p:cxnSp>
          <p:nvCxnSpPr>
            <p:cNvPr id="7" name="Connector 7"/>
            <p:cNvCxnSpPr/>
            <p:nvPr/>
          </p:nvCxnSpPr>
          <p:spPr>
            <a:xfrm>
              <a:off x="8365611" y="500966"/>
              <a:ext cx="383102" cy="0"/>
            </a:xfrm>
            <a:prstGeom prst="line">
              <a:avLst/>
            </a:prstGeom>
            <a:ln w="38100">
              <a:solidFill>
                <a:srgbClr val="FFFFFF">
                  <a:alpha val="100000"/>
                </a:srgbClr>
              </a:solidFill>
              <a:prstDash val="solid"/>
              <a:headEnd type="none"/>
              <a:tailEnd type="none"/>
            </a:ln>
          </p:spPr>
        </p:cxnSp>
      </p:grpSp>
      <p:sp>
        <p:nvSpPr>
          <p:cNvPr id="11" name="TextBox 11"/>
          <p:cNvSpPr txBox="1"/>
          <p:nvPr/>
        </p:nvSpPr>
        <p:spPr>
          <a:xfrm>
            <a:off x="6729095" y="1337310"/>
            <a:ext cx="4843145" cy="2981325"/>
          </a:xfrm>
          <a:prstGeom prst="rect">
            <a:avLst/>
          </a:prstGeom>
        </p:spPr>
        <p:txBody>
          <a:bodyPr vert="horz" wrap="square" lIns="91440" tIns="45720" rIns="91440" bIns="45720" rtlCol="0" anchor="b" anchorCtr="0">
            <a:normAutofit/>
          </a:bodyPr>
          <a:lstStyle/>
          <a:p>
            <a:pPr algn="l">
              <a:lnSpc>
                <a:spcPct val="100000"/>
              </a:lnSpc>
              <a:spcBef>
                <a:spcPts val="375"/>
              </a:spcBef>
            </a:pPr>
            <a:r>
              <a:rPr lang="en-US" sz="4800" b="1">
                <a:solidFill>
                  <a:schemeClr val="accent2">
                    <a:alpha val="100000"/>
                  </a:schemeClr>
                </a:solidFill>
                <a:latin typeface="Noto Sans SC" panose="020B0200000000000000" charset="-122"/>
                <a:ea typeface="Noto Sans SC" panose="020B0200000000000000" charset="-122"/>
                <a:cs typeface="Noto Sans SC" panose="020B0200000000000000" charset="-122"/>
              </a:rPr>
              <a:t>大学生个人理财</a:t>
            </a:r>
            <a:endParaRPr lang="en-US" sz="4800" b="1">
              <a:solidFill>
                <a:schemeClr val="accent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4297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支出结构与分类</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AutoShape 3"/>
          <p:cNvSpPr/>
          <p:nvPr/>
        </p:nvSpPr>
        <p:spPr>
          <a:xfrm>
            <a:off x="592974" y="2169076"/>
            <a:ext cx="3456116" cy="4146148"/>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4" name="TextBox 4"/>
          <p:cNvSpPr txBox="1"/>
          <p:nvPr/>
        </p:nvSpPr>
        <p:spPr>
          <a:xfrm>
            <a:off x="808710" y="2748604"/>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固定支出</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733628" y="3345379"/>
            <a:ext cx="3174808" cy="2713563"/>
          </a:xfrm>
          <a:prstGeom prst="rect">
            <a:avLst/>
          </a:prstGeom>
        </p:spPr>
        <p:txBody>
          <a:bodyPr vert="horz" wrap="square" lIns="114300" tIns="57150" rIns="114300" bIns="57150" rtlCol="0" anchor="ctr" anchorCtr="0">
            <a:noAutofit/>
          </a:bodyPr>
          <a:lstStyle/>
          <a:p>
            <a:pPr algn="ctr">
              <a:lnSpc>
                <a:spcPct val="150000"/>
              </a:lnSpc>
              <a:spcBef>
                <a:spcPts val="375"/>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固定支出包括学费、住宿费、书本费等。这些支出通常是固定的，不会因为个人消费习惯的改变而变化。大学生需要提前规划好这些支出，确保有足够的资金来支付。</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6" name="Picture 6"/>
          <p:cNvPicPr>
            <a:picLocks noChangeAspect="1"/>
          </p:cNvPicPr>
          <p:nvPr/>
        </p:nvPicPr>
        <p:blipFill>
          <a:blip r:embed="rId2">
            <a:alphaModFix amt="100000"/>
          </a:blip>
          <a:srcRect l="21875" r="21875"/>
          <a:stretch>
            <a:fillRect/>
          </a:stretch>
        </p:blipFill>
        <p:spPr>
          <a:xfrm>
            <a:off x="1583319" y="1148842"/>
            <a:ext cx="1475427" cy="1475427"/>
          </a:xfrm>
          <a:prstGeom prst="ellipse">
            <a:avLst/>
          </a:prstGeom>
        </p:spPr>
      </p:pic>
      <p:sp>
        <p:nvSpPr>
          <p:cNvPr id="7" name="AutoShape 7"/>
          <p:cNvSpPr/>
          <p:nvPr/>
        </p:nvSpPr>
        <p:spPr>
          <a:xfrm>
            <a:off x="4495337" y="2169076"/>
            <a:ext cx="3456116" cy="4146148"/>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8" name="TextBox 8"/>
          <p:cNvSpPr txBox="1"/>
          <p:nvPr/>
        </p:nvSpPr>
        <p:spPr>
          <a:xfrm>
            <a:off x="4711072" y="2748604"/>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可变支出</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4635991" y="3345379"/>
            <a:ext cx="3174808" cy="2713563"/>
          </a:xfrm>
          <a:prstGeom prst="rect">
            <a:avLst/>
          </a:prstGeom>
        </p:spPr>
        <p:txBody>
          <a:bodyPr vert="horz" wrap="square" lIns="114300" tIns="57150" rIns="114300" bIns="57150" rtlCol="0" anchor="ctr" anchorCtr="0">
            <a:noAutofit/>
          </a:bodyPr>
          <a:lstStyle/>
          <a:p>
            <a:pPr algn="ctr">
              <a:lnSpc>
                <a:spcPct val="150000"/>
              </a:lnSpc>
              <a:spcBef>
                <a:spcPts val="375"/>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可变支出包括饮食、交通、娱乐、购物等。这些支出因个人消费习惯和生活方式的不同而有所差异。大学生需要合理控制可变支出，避免过度消费和浪费。</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0" name="Picture 10"/>
          <p:cNvPicPr>
            <a:picLocks noChangeAspect="1"/>
          </p:cNvPicPr>
          <p:nvPr/>
        </p:nvPicPr>
        <p:blipFill>
          <a:blip r:embed="rId3">
            <a:alphaModFix amt="100000"/>
          </a:blip>
          <a:srcRect/>
          <a:stretch>
            <a:fillRect/>
          </a:stretch>
        </p:blipFill>
        <p:spPr>
          <a:xfrm>
            <a:off x="5485681" y="1148842"/>
            <a:ext cx="1475427" cy="1475427"/>
          </a:xfrm>
          <a:prstGeom prst="ellipse">
            <a:avLst/>
          </a:prstGeom>
        </p:spPr>
      </p:pic>
      <p:sp>
        <p:nvSpPr>
          <p:cNvPr id="11" name="AutoShape 11"/>
          <p:cNvSpPr/>
          <p:nvPr/>
        </p:nvSpPr>
        <p:spPr>
          <a:xfrm>
            <a:off x="8351496" y="2169076"/>
            <a:ext cx="3456116" cy="4146148"/>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12" name="TextBox 12"/>
          <p:cNvSpPr txBox="1"/>
          <p:nvPr/>
        </p:nvSpPr>
        <p:spPr>
          <a:xfrm>
            <a:off x="8567232" y="2748604"/>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储蓄与投资</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8492150" y="3345379"/>
            <a:ext cx="3174808" cy="2713563"/>
          </a:xfrm>
          <a:prstGeom prst="rect">
            <a:avLst/>
          </a:prstGeom>
        </p:spPr>
        <p:txBody>
          <a:bodyPr vert="horz" wrap="square" lIns="114300" tIns="57150" rIns="114300" bIns="57150" rtlCol="0" anchor="ctr" anchorCtr="0">
            <a:noAutofit/>
          </a:bodyPr>
          <a:lstStyle/>
          <a:p>
            <a:pPr algn="ctr">
              <a:lnSpc>
                <a:spcPct val="150000"/>
              </a:lnSpc>
              <a:spcBef>
                <a:spcPts val="375"/>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除了日常支出外，大学生还应该考虑储蓄和投资。通过储蓄，大学生可以为未来的学习和生活积累资金；通过投资，大学生可以实现资金的增值和保值。</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4" name="Picture 14"/>
          <p:cNvPicPr>
            <a:picLocks noChangeAspect="1"/>
          </p:cNvPicPr>
          <p:nvPr/>
        </p:nvPicPr>
        <p:blipFill>
          <a:blip r:embed="rId4">
            <a:alphaModFix amt="100000"/>
          </a:blip>
          <a:srcRect/>
          <a:stretch>
            <a:fillRect/>
          </a:stretch>
        </p:blipFill>
        <p:spPr>
          <a:xfrm>
            <a:off x="9341840" y="1148842"/>
            <a:ext cx="1475427" cy="1475427"/>
          </a:xfrm>
          <a:prstGeom prst="ellipse">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576687" y="1256209"/>
            <a:ext cx="3308352" cy="3640782"/>
          </a:xfrm>
          <a:prstGeom prst="rect">
            <a:avLst/>
          </a:prstGeom>
          <a:solidFill>
            <a:schemeClr val="lt2">
              <a:alpha val="100000"/>
            </a:schemeClr>
          </a:solidFill>
        </p:spPr>
      </p:sp>
      <p:sp>
        <p:nvSpPr>
          <p:cNvPr id="3" name="TextBox 3"/>
          <p:cNvSpPr txBox="1"/>
          <p:nvPr/>
        </p:nvSpPr>
        <p:spPr>
          <a:xfrm>
            <a:off x="802113" y="1434529"/>
            <a:ext cx="2857500" cy="447675"/>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编制预算</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620970" y="1909320"/>
            <a:ext cx="3219785" cy="2592766"/>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大学生可以通过编制预算来了解自己的收入和支出情况，从而更好地规划自己的财务。预算应该包括固定支出、可变支出和储蓄投资三个部分，并根据实际情况进行调整。</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财务状况评估方法</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6" name="Picture 6"/>
          <p:cNvPicPr>
            <a:picLocks noChangeAspect="1"/>
          </p:cNvPicPr>
          <p:nvPr/>
        </p:nvPicPr>
        <p:blipFill>
          <a:blip r:embed="rId2">
            <a:alphaModFix amt="100000"/>
          </a:blip>
          <a:srcRect t="5587" b="38547"/>
          <a:stretch>
            <a:fillRect/>
          </a:stretch>
        </p:blipFill>
        <p:spPr>
          <a:xfrm>
            <a:off x="570387" y="4616837"/>
            <a:ext cx="3320950" cy="1756392"/>
          </a:xfrm>
          <a:prstGeom prst="rect">
            <a:avLst/>
          </a:prstGeom>
        </p:spPr>
      </p:pic>
      <p:sp>
        <p:nvSpPr>
          <p:cNvPr id="7" name="AutoShape 7"/>
          <p:cNvSpPr/>
          <p:nvPr/>
        </p:nvSpPr>
        <p:spPr>
          <a:xfrm>
            <a:off x="4413022" y="2732446"/>
            <a:ext cx="3308352" cy="3640782"/>
          </a:xfrm>
          <a:prstGeom prst="rect">
            <a:avLst/>
          </a:prstGeom>
          <a:solidFill>
            <a:schemeClr val="lt2">
              <a:alpha val="100000"/>
            </a:schemeClr>
          </a:solidFill>
        </p:spPr>
      </p:sp>
      <p:sp>
        <p:nvSpPr>
          <p:cNvPr id="8" name="TextBox 8"/>
          <p:cNvSpPr txBox="1"/>
          <p:nvPr/>
        </p:nvSpPr>
        <p:spPr>
          <a:xfrm>
            <a:off x="4638448" y="3162514"/>
            <a:ext cx="2857500" cy="447675"/>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分析收支平衡</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4457306" y="3649390"/>
            <a:ext cx="3219785" cy="2592766"/>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通过分析收支平衡，大学生可以了解自己的财务状况是否健康。如果收入大于支出，说明财务状况良好；如果支出大于收入，则需要调整消费习惯或寻找增加收入的方法。</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10" name="Picture 10"/>
          <p:cNvPicPr>
            <a:picLocks noChangeAspect="1"/>
          </p:cNvPicPr>
          <p:nvPr/>
        </p:nvPicPr>
        <p:blipFill>
          <a:blip r:embed="rId3">
            <a:alphaModFix amt="100000"/>
          </a:blip>
          <a:srcRect t="5587" b="38547"/>
          <a:stretch>
            <a:fillRect/>
          </a:stretch>
        </p:blipFill>
        <p:spPr>
          <a:xfrm>
            <a:off x="4406723" y="1256208"/>
            <a:ext cx="3320950" cy="1756392"/>
          </a:xfrm>
          <a:prstGeom prst="rect">
            <a:avLst/>
          </a:prstGeom>
        </p:spPr>
      </p:pic>
      <p:sp>
        <p:nvSpPr>
          <p:cNvPr id="11" name="AutoShape 11"/>
          <p:cNvSpPr/>
          <p:nvPr/>
        </p:nvSpPr>
        <p:spPr>
          <a:xfrm>
            <a:off x="8289006" y="1256209"/>
            <a:ext cx="3308352" cy="3640782"/>
          </a:xfrm>
          <a:prstGeom prst="rect">
            <a:avLst/>
          </a:prstGeom>
          <a:solidFill>
            <a:schemeClr val="lt2">
              <a:alpha val="100000"/>
            </a:schemeClr>
          </a:solidFill>
        </p:spPr>
      </p:sp>
      <p:sp>
        <p:nvSpPr>
          <p:cNvPr id="12" name="TextBox 12"/>
          <p:cNvSpPr txBox="1"/>
          <p:nvPr/>
        </p:nvSpPr>
        <p:spPr>
          <a:xfrm>
            <a:off x="8514431" y="1434529"/>
            <a:ext cx="2857500" cy="447675"/>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计算净资产</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8333289" y="1924249"/>
            <a:ext cx="3219785" cy="2592766"/>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净资产是资产减去负债后的余额。大学生可以通过计算净资产来了解自己的财富状况。净资产越高，说明财务状况越稳健。</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14" name="Picture 14"/>
          <p:cNvPicPr>
            <a:picLocks noChangeAspect="1"/>
          </p:cNvPicPr>
          <p:nvPr/>
        </p:nvPicPr>
        <p:blipFill>
          <a:blip r:embed="rId4">
            <a:alphaModFix amt="100000"/>
          </a:blip>
          <a:srcRect t="5587" b="38547"/>
          <a:stretch>
            <a:fillRect/>
          </a:stretch>
        </p:blipFill>
        <p:spPr>
          <a:xfrm>
            <a:off x="8282707" y="4616837"/>
            <a:ext cx="3320950" cy="17563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871805" y="1837630"/>
            <a:ext cx="638131" cy="638131"/>
          </a:xfrm>
          <a:prstGeom prst="ellipse">
            <a:avLst/>
          </a:prstGeom>
          <a:solidFill>
            <a:schemeClr val="accent1">
              <a:alpha val="20000"/>
            </a:schemeClr>
          </a:solidFill>
        </p:spPr>
      </p:sp>
      <p:sp>
        <p:nvSpPr>
          <p:cNvPr id="3" name="AutoShape 3"/>
          <p:cNvSpPr/>
          <p:nvPr/>
        </p:nvSpPr>
        <p:spPr>
          <a:xfrm>
            <a:off x="1006549" y="1972374"/>
            <a:ext cx="368642" cy="368642"/>
          </a:xfrm>
          <a:prstGeom prst="ellipse">
            <a:avLst/>
          </a:prstGeom>
          <a:solidFill>
            <a:schemeClr val="accent1">
              <a:alpha val="100000"/>
            </a:schemeClr>
          </a:solidFill>
        </p:spPr>
      </p:sp>
      <p:sp>
        <p:nvSpPr>
          <p:cNvPr id="4" name="AutoShape 4"/>
          <p:cNvSpPr/>
          <p:nvPr/>
        </p:nvSpPr>
        <p:spPr>
          <a:xfrm>
            <a:off x="871805" y="4037476"/>
            <a:ext cx="638131" cy="638131"/>
          </a:xfrm>
          <a:prstGeom prst="ellipse">
            <a:avLst/>
          </a:prstGeom>
          <a:solidFill>
            <a:schemeClr val="accent1">
              <a:alpha val="20000"/>
            </a:schemeClr>
          </a:solidFill>
        </p:spPr>
      </p:sp>
      <p:sp>
        <p:nvSpPr>
          <p:cNvPr id="5" name="AutoShape 5"/>
          <p:cNvSpPr/>
          <p:nvPr/>
        </p:nvSpPr>
        <p:spPr>
          <a:xfrm>
            <a:off x="1006549" y="4172220"/>
            <a:ext cx="368642" cy="368642"/>
          </a:xfrm>
          <a:prstGeom prst="ellipse">
            <a:avLst/>
          </a:prstGeom>
          <a:solidFill>
            <a:schemeClr val="accent1">
              <a:alpha val="100000"/>
            </a:schemeClr>
          </a:solidFill>
        </p:spPr>
      </p:sp>
      <p:sp>
        <p:nvSpPr>
          <p:cNvPr id="6" name="AutoShape 6"/>
          <p:cNvSpPr/>
          <p:nvPr/>
        </p:nvSpPr>
        <p:spPr>
          <a:xfrm>
            <a:off x="6481317" y="1837630"/>
            <a:ext cx="638131" cy="638131"/>
          </a:xfrm>
          <a:prstGeom prst="ellipse">
            <a:avLst/>
          </a:prstGeom>
          <a:solidFill>
            <a:schemeClr val="accent1">
              <a:alpha val="20000"/>
            </a:schemeClr>
          </a:solidFill>
        </p:spPr>
      </p:sp>
      <p:sp>
        <p:nvSpPr>
          <p:cNvPr id="7" name="AutoShape 7"/>
          <p:cNvSpPr/>
          <p:nvPr/>
        </p:nvSpPr>
        <p:spPr>
          <a:xfrm>
            <a:off x="6616062" y="1972374"/>
            <a:ext cx="368642" cy="368642"/>
          </a:xfrm>
          <a:prstGeom prst="ellipse">
            <a:avLst/>
          </a:prstGeom>
          <a:solidFill>
            <a:schemeClr val="accent1">
              <a:alpha val="100000"/>
            </a:schemeClr>
          </a:solidFill>
        </p:spPr>
      </p:sp>
      <p:sp>
        <p:nvSpPr>
          <p:cNvPr id="8" name="AutoShape 8"/>
          <p:cNvSpPr/>
          <p:nvPr/>
        </p:nvSpPr>
        <p:spPr>
          <a:xfrm>
            <a:off x="6481317" y="4037476"/>
            <a:ext cx="638131" cy="638131"/>
          </a:xfrm>
          <a:prstGeom prst="ellipse">
            <a:avLst/>
          </a:prstGeom>
          <a:solidFill>
            <a:schemeClr val="accent1">
              <a:alpha val="20000"/>
            </a:schemeClr>
          </a:solidFill>
        </p:spPr>
      </p:sp>
      <p:sp>
        <p:nvSpPr>
          <p:cNvPr id="9" name="AutoShape 9"/>
          <p:cNvSpPr/>
          <p:nvPr/>
        </p:nvSpPr>
        <p:spPr>
          <a:xfrm>
            <a:off x="6616062" y="4172220"/>
            <a:ext cx="368642" cy="368642"/>
          </a:xfrm>
          <a:prstGeom prst="ellipse">
            <a:avLst/>
          </a:prstGeom>
          <a:solidFill>
            <a:schemeClr val="accent1">
              <a:alpha val="100000"/>
            </a:schemeClr>
          </a:solidFill>
        </p:spPr>
      </p:sp>
      <p:sp>
        <p:nvSpPr>
          <p:cNvPr id="10" name="TextBox 10"/>
          <p:cNvSpPr txBox="1"/>
          <p:nvPr/>
        </p:nvSpPr>
        <p:spPr>
          <a:xfrm>
            <a:off x="1630030" y="1754944"/>
            <a:ext cx="3905833" cy="1839468"/>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消费过度：部分大学生可能存在消费过度的问题，导致财务状况紧张。解决方案是制定合理的预算和消费计划，避免不必要的浪费和冲动消费。</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1643811" y="3927229"/>
            <a:ext cx="3905833" cy="1839468"/>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投资风险：部分大学生可能希望通过投资来实现资金的增值和保值，但投资存在风险。解决方案是了解基本的投资知识和风险特征，选择适合自己的投资产品和策略，并分散投资风险。</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7220122" y="3927229"/>
            <a:ext cx="3905833" cy="1839468"/>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财务知识缺乏：部分大学生可能缺乏必要的财务知识，导致无法有效地管理自己的财务。解决方案是通过阅读相关书籍、参加线上线下的投资讲座等方式学习财务知识，提高自己的理财能力和风险意识。</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7206341" y="1754944"/>
            <a:ext cx="3905833" cy="1839468"/>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储蓄不足：由于收入有限和支出较高，部分大学生可能面临储蓄不足的问题。解决方案是优化支出结构，减少不必要的开支，并尝试寻找增加收入的方法。</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常见问题及解决方案</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sp>
        <p:nvSpPr>
          <p:cNvPr id="900008" name="Freeform 2"/>
          <p:cNvSpPr/>
          <p:nvPr/>
        </p:nvSpPr>
        <p:spPr>
          <a:xfrm rot="2995833">
            <a:off x="9197571" y="-149309"/>
            <a:ext cx="4611073" cy="2483067"/>
          </a:xfrm>
          <a:custGeom>
            <a:avLst/>
            <a:gdLst/>
            <a:ahLst/>
            <a:cxnLst/>
            <a:rect l="l" t="t" r="r" b="b"/>
            <a:pathLst>
              <a:path w="2739457" h="1475200">
                <a:moveTo>
                  <a:pt x="1138836" y="0"/>
                </a:moveTo>
                <a:lnTo>
                  <a:pt x="2739457" y="1346390"/>
                </a:lnTo>
                <a:lnTo>
                  <a:pt x="2679963" y="1374317"/>
                </a:lnTo>
                <a:cubicBezTo>
                  <a:pt x="2482977" y="1449312"/>
                  <a:pt x="2274738" y="1455550"/>
                  <a:pt x="2116390" y="1314510"/>
                </a:cubicBezTo>
                <a:cubicBezTo>
                  <a:pt x="1875613" y="1088846"/>
                  <a:pt x="1619653" y="951061"/>
                  <a:pt x="1308379" y="946722"/>
                </a:cubicBezTo>
                <a:cubicBezTo>
                  <a:pt x="1177145" y="945637"/>
                  <a:pt x="1103394" y="1031346"/>
                  <a:pt x="1027473" y="1125734"/>
                </a:cubicBezTo>
                <a:cubicBezTo>
                  <a:pt x="986259" y="1177810"/>
                  <a:pt x="953722" y="1226631"/>
                  <a:pt x="902747" y="1270029"/>
                </a:cubicBezTo>
                <a:cubicBezTo>
                  <a:pt x="842010" y="1321020"/>
                  <a:pt x="779105" y="1369841"/>
                  <a:pt x="708607" y="1405644"/>
                </a:cubicBezTo>
                <a:cubicBezTo>
                  <a:pt x="530330" y="1495150"/>
                  <a:pt x="277911" y="1500320"/>
                  <a:pt x="87983" y="1409235"/>
                </a:cubicBezTo>
                <a:lnTo>
                  <a:pt x="0" y="1353876"/>
                </a:lnTo>
              </a:path>
            </a:pathLst>
          </a:custGeom>
          <a:solidFill>
            <a:srgbClr val="E7C7BD">
              <a:alpha val="100000"/>
            </a:srgbClr>
          </a:solidFill>
        </p:spPr>
      </p:sp>
      <p:grpSp>
        <p:nvGrpSpPr>
          <p:cNvPr id="900012" name="Group 3"/>
          <p:cNvGrpSpPr/>
          <p:nvPr/>
        </p:nvGrpSpPr>
        <p:grpSpPr>
          <a:xfrm rot="0">
            <a:off x="8365611" y="405002"/>
            <a:ext cx="383102" cy="95964"/>
            <a:chOff x="8365611" y="405002"/>
            <a:chExt cx="383102" cy="95964"/>
          </a:xfrm>
        </p:grpSpPr>
        <p:cxnSp>
          <p:nvCxnSpPr>
            <p:cNvPr id="4" name="Connector 4"/>
            <p:cNvCxnSpPr/>
            <p:nvPr/>
          </p:nvCxnSpPr>
          <p:spPr>
            <a:xfrm>
              <a:off x="8507790" y="405002"/>
              <a:ext cx="240922" cy="0"/>
            </a:xfrm>
            <a:prstGeom prst="line">
              <a:avLst/>
            </a:prstGeom>
            <a:ln w="38100">
              <a:solidFill>
                <a:srgbClr val="FFFFFF">
                  <a:alpha val="100000"/>
                </a:srgbClr>
              </a:solidFill>
              <a:prstDash val="solid"/>
              <a:headEnd type="none"/>
              <a:tailEnd type="none"/>
            </a:ln>
          </p:spPr>
        </p:cxnSp>
        <p:cxnSp>
          <p:nvCxnSpPr>
            <p:cNvPr id="5" name="Connector 5"/>
            <p:cNvCxnSpPr/>
            <p:nvPr/>
          </p:nvCxnSpPr>
          <p:spPr>
            <a:xfrm>
              <a:off x="8365611" y="500966"/>
              <a:ext cx="383102" cy="0"/>
            </a:xfrm>
            <a:prstGeom prst="line">
              <a:avLst/>
            </a:prstGeom>
            <a:ln w="38100">
              <a:solidFill>
                <a:srgbClr val="FFFFFF">
                  <a:alpha val="100000"/>
                </a:srgbClr>
              </a:solidFill>
              <a:prstDash val="solid"/>
              <a:headEnd type="none"/>
              <a:tailEnd type="none"/>
            </a:ln>
          </p:spPr>
        </p:cxnSp>
      </p:grpSp>
      <p:pic>
        <p:nvPicPr>
          <p:cNvPr id="900005" name="Picture 6"/>
          <p:cNvPicPr>
            <a:picLocks noChangeAspect="1"/>
          </p:cNvPicPr>
          <p:nvPr/>
        </p:nvPicPr>
        <p:blipFill>
          <a:blip r:embed="rId2"/>
          <a:srcRect/>
          <a:stretch>
            <a:fillRect/>
          </a:stretch>
        </p:blipFill>
        <p:spPr>
          <a:xfrm>
            <a:off x="332116" y="627492"/>
            <a:ext cx="5977467" cy="5977467"/>
          </a:xfrm>
          <a:prstGeom prst="rect">
            <a:avLst/>
          </a:prstGeom>
        </p:spPr>
      </p:pic>
      <p:sp>
        <p:nvSpPr>
          <p:cNvPr id="900010" name="Freeform 7"/>
          <p:cNvSpPr/>
          <p:nvPr/>
        </p:nvSpPr>
        <p:spPr>
          <a:xfrm rot="12930793">
            <a:off x="-629661" y="5814171"/>
            <a:ext cx="2688844" cy="1394561"/>
          </a:xfrm>
          <a:custGeom>
            <a:avLst/>
            <a:gdLst/>
            <a:ahLst/>
            <a:cxnLst/>
            <a:rect l="l" t="t" r="r" b="b"/>
            <a:pathLst>
              <a:path w="2016633" h="1045921">
                <a:moveTo>
                  <a:pt x="2016633" y="1013037"/>
                </a:moveTo>
                <a:lnTo>
                  <a:pt x="2004442" y="1018733"/>
                </a:lnTo>
                <a:cubicBezTo>
                  <a:pt x="1970962" y="1030328"/>
                  <a:pt x="1936865" y="1038421"/>
                  <a:pt x="1904511" y="1042686"/>
                </a:cubicBezTo>
                <a:cubicBezTo>
                  <a:pt x="1837091" y="1051216"/>
                  <a:pt x="1765797" y="1043462"/>
                  <a:pt x="1708451" y="1012445"/>
                </a:cubicBezTo>
                <a:cubicBezTo>
                  <a:pt x="1615459" y="963594"/>
                  <a:pt x="1400800" y="875196"/>
                  <a:pt x="1327181" y="806184"/>
                </a:cubicBezTo>
                <a:cubicBezTo>
                  <a:pt x="1235738" y="721663"/>
                  <a:pt x="1110198" y="727091"/>
                  <a:pt x="976134" y="728642"/>
                </a:cubicBezTo>
                <a:cubicBezTo>
                  <a:pt x="745976" y="731744"/>
                  <a:pt x="695605" y="796103"/>
                  <a:pt x="546042" y="941107"/>
                </a:cubicBezTo>
                <a:cubicBezTo>
                  <a:pt x="409459" y="1056450"/>
                  <a:pt x="203252" y="1022465"/>
                  <a:pt x="26749" y="937972"/>
                </a:cubicBezTo>
                <a:lnTo>
                  <a:pt x="0" y="923229"/>
                </a:lnTo>
                <a:lnTo>
                  <a:pt x="1293688" y="0"/>
                </a:lnTo>
              </a:path>
            </a:pathLst>
          </a:custGeom>
          <a:solidFill>
            <a:srgbClr val="E7C7BD">
              <a:alpha val="100000"/>
            </a:srgbClr>
          </a:solidFill>
        </p:spPr>
      </p:sp>
      <p:sp>
        <p:nvSpPr>
          <p:cNvPr id="900011" name="AutoShape 8"/>
          <p:cNvSpPr/>
          <p:nvPr/>
        </p:nvSpPr>
        <p:spPr>
          <a:xfrm>
            <a:off x="6213534" y="4180410"/>
            <a:ext cx="1449237" cy="448573"/>
          </a:xfrm>
          <a:prstGeom prst="roundRect">
            <a:avLst>
              <a:gd name="adj" fmla="val 50000"/>
            </a:avLst>
          </a:prstGeom>
          <a:solidFill>
            <a:schemeClr val="accent1">
              <a:alpha val="100000"/>
            </a:schemeClr>
          </a:solidFill>
        </p:spPr>
        <p:txBody>
          <a:bodyPr vert="horz" wrap="square" lIns="91440" tIns="45720" rIns="91440" bIns="45720" rtlCol="0" anchor="ctr" anchorCtr="0">
            <a:noAutofit/>
          </a:bodyPr>
          <a:lstStyle/>
          <a:p>
            <a:pPr algn="ctr">
              <a:defRPr/>
            </a:pPr>
            <a:r>
              <a:rPr lang="en-US" sz="1800">
                <a:solidFill>
                  <a:schemeClr val="lt1">
                    <a:alpha val="100000"/>
                  </a:schemeClr>
                </a:solidFill>
                <a:latin typeface="Noto Sans SC" panose="020B0200000000000000" charset="-122"/>
                <a:ea typeface="Noto Sans SC" panose="020B0200000000000000" charset="-122"/>
                <a:cs typeface="Noto Sans SC" panose="020B0200000000000000" charset="-122"/>
              </a:rPr>
              <a:t>03</a:t>
            </a:r>
            <a:endParaRPr lang="en-US" sz="1100"/>
          </a:p>
        </p:txBody>
      </p:sp>
      <p:sp>
        <p:nvSpPr>
          <p:cNvPr id="9" name="TextBox 9"/>
          <p:cNvSpPr txBox="1"/>
          <p:nvPr/>
        </p:nvSpPr>
        <p:spPr>
          <a:xfrm>
            <a:off x="6096000" y="2317876"/>
            <a:ext cx="5466586" cy="1539240"/>
          </a:xfrm>
          <a:prstGeom prst="rect">
            <a:avLst/>
          </a:prstGeom>
        </p:spPr>
        <p:txBody>
          <a:bodyPr vert="horz" wrap="square" lIns="91440" tIns="45720" rIns="91440" bIns="45720" rtlCol="0" anchor="t" anchorCtr="0">
            <a:normAutofit/>
          </a:bodyPr>
          <a:lstStyle/>
          <a:p>
            <a:pPr algn="l">
              <a:lnSpc>
                <a:spcPct val="100000"/>
              </a:lnSpc>
              <a:spcBef>
                <a:spcPts val="375"/>
              </a:spcBef>
            </a:pPr>
            <a:r>
              <a:rPr lang="en-US" sz="4125" b="1">
                <a:solidFill>
                  <a:schemeClr val="accent1">
                    <a:alpha val="100000"/>
                  </a:schemeClr>
                </a:solidFill>
                <a:latin typeface="Noto Sans SC" panose="020B0200000000000000" charset="-122"/>
                <a:ea typeface="Noto Sans SC" panose="020B0200000000000000" charset="-122"/>
                <a:cs typeface="Noto Sans SC" panose="020B0200000000000000" charset="-122"/>
              </a:rPr>
              <a:t>理财规划与策略制定</a:t>
            </a:r>
            <a:endParaRPr lang="en-US" sz="4125"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429400" y="1894865"/>
            <a:ext cx="2736832" cy="4238409"/>
          </a:xfrm>
          <a:prstGeom prst="roundRect">
            <a:avLst>
              <a:gd name="adj" fmla="val 5514"/>
            </a:avLst>
          </a:prstGeom>
          <a:solidFill>
            <a:schemeClr val="lt2">
              <a:alpha val="80000"/>
            </a:schemeClr>
          </a:solidFill>
        </p:spPr>
      </p:sp>
      <p:sp>
        <p:nvSpPr>
          <p:cNvPr id="3" name="TextBox 3"/>
          <p:cNvSpPr txBox="1"/>
          <p:nvPr/>
        </p:nvSpPr>
        <p:spPr>
          <a:xfrm>
            <a:off x="654674" y="3095761"/>
            <a:ext cx="2286284" cy="2756702"/>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设定明确的短期目标，如每月储蓄一定金额、购买特定商品或支付下学期的学费等。这些目标应具体、可衡量，有助于激励自己保持理财动力。</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AutoShape 4"/>
          <p:cNvSpPr/>
          <p:nvPr/>
        </p:nvSpPr>
        <p:spPr>
          <a:xfrm>
            <a:off x="3285837" y="1902340"/>
            <a:ext cx="2736832" cy="4238409"/>
          </a:xfrm>
          <a:prstGeom prst="roundRect">
            <a:avLst>
              <a:gd name="adj" fmla="val 5514"/>
            </a:avLst>
          </a:prstGeom>
          <a:solidFill>
            <a:schemeClr val="lt2">
              <a:alpha val="80000"/>
            </a:schemeClr>
          </a:solidFill>
        </p:spPr>
      </p:sp>
      <p:sp>
        <p:nvSpPr>
          <p:cNvPr id="5" name="AutoShape 5"/>
          <p:cNvSpPr/>
          <p:nvPr/>
        </p:nvSpPr>
        <p:spPr>
          <a:xfrm>
            <a:off x="6134116" y="1902340"/>
            <a:ext cx="2736832" cy="4238409"/>
          </a:xfrm>
          <a:prstGeom prst="roundRect">
            <a:avLst>
              <a:gd name="adj" fmla="val 5514"/>
            </a:avLst>
          </a:prstGeom>
          <a:solidFill>
            <a:schemeClr val="lt2">
              <a:alpha val="80000"/>
            </a:schemeClr>
          </a:solidFill>
        </p:spPr>
      </p:sp>
      <p:sp>
        <p:nvSpPr>
          <p:cNvPr id="6" name="AutoShape 6"/>
          <p:cNvSpPr/>
          <p:nvPr/>
        </p:nvSpPr>
        <p:spPr>
          <a:xfrm>
            <a:off x="9010287" y="1902340"/>
            <a:ext cx="2736832" cy="4238409"/>
          </a:xfrm>
          <a:prstGeom prst="roundRect">
            <a:avLst>
              <a:gd name="adj" fmla="val 5514"/>
            </a:avLst>
          </a:prstGeom>
          <a:solidFill>
            <a:schemeClr val="lt2">
              <a:alpha val="80000"/>
            </a:schemeClr>
          </a:solidFill>
        </p:spPr>
      </p:sp>
      <p:grpSp>
        <p:nvGrpSpPr>
          <p:cNvPr id="7" name="Group 7"/>
          <p:cNvGrpSpPr/>
          <p:nvPr/>
        </p:nvGrpSpPr>
        <p:grpSpPr>
          <a:xfrm rot="0">
            <a:off x="1214064" y="1592421"/>
            <a:ext cx="1167504" cy="720090"/>
            <a:chOff x="1214064" y="1592421"/>
            <a:chExt cx="1167504" cy="720090"/>
          </a:xfrm>
        </p:grpSpPr>
        <p:sp>
          <p:nvSpPr>
            <p:cNvPr id="8" name="AutoShape 8"/>
            <p:cNvSpPr/>
            <p:nvPr/>
          </p:nvSpPr>
          <p:spPr>
            <a:xfrm>
              <a:off x="1444459" y="1599109"/>
              <a:ext cx="706713" cy="706713"/>
            </a:xfrm>
            <a:prstGeom prst="ellipse">
              <a:avLst/>
            </a:prstGeom>
            <a:solidFill>
              <a:schemeClr val="accent1">
                <a:alpha val="100000"/>
              </a:schemeClr>
            </a:solidFill>
          </p:spPr>
        </p:sp>
        <p:sp>
          <p:nvSpPr>
            <p:cNvPr id="9" name="TextBox 9"/>
            <p:cNvSpPr txBox="1"/>
            <p:nvPr/>
          </p:nvSpPr>
          <p:spPr>
            <a:xfrm>
              <a:off x="1214064" y="1592421"/>
              <a:ext cx="1167504" cy="720090"/>
            </a:xfrm>
            <a:prstGeom prst="rect">
              <a:avLst/>
            </a:prstGeom>
          </p:spPr>
          <p:txBody>
            <a:bodyPr vert="horz" wrap="square" lIns="91440" tIns="45720" rIns="91440" bIns="45720" rtlCol="0" anchor="ctr" anchorCtr="0">
              <a:noAutofit/>
            </a:bodyPr>
            <a:lstStyle/>
            <a:p>
              <a:pPr algn="ctr">
                <a:lnSpc>
                  <a:spcPct val="120000"/>
                </a:lnSpc>
                <a:spcBef>
                  <a:spcPts val="375"/>
                </a:spcBef>
              </a:pPr>
              <a:r>
                <a:rPr lang="en-US" sz="2400" b="1">
                  <a:solidFill>
                    <a:srgbClr val="FFFDFD">
                      <a:alpha val="100000"/>
                    </a:srgbClr>
                  </a:solidFill>
                  <a:latin typeface="Noto Sans SC" panose="020B0200000000000000" charset="-122"/>
                  <a:ea typeface="Noto Sans SC" panose="020B0200000000000000" charset="-122"/>
                  <a:cs typeface="Noto Sans SC" panose="020B0200000000000000" charset="-122"/>
                </a:rPr>
                <a:t>01</a:t>
              </a:r>
              <a:endParaRPr lang="en-US" sz="2400" b="1">
                <a:solidFill>
                  <a:srgbClr val="FFFDFD">
                    <a:alpha val="100000"/>
                  </a:srgbClr>
                </a:solidFill>
                <a:latin typeface="Noto Sans SC" panose="020B0200000000000000" charset="-122"/>
                <a:ea typeface="Noto Sans SC" panose="020B0200000000000000" charset="-122"/>
                <a:cs typeface="Noto Sans SC" panose="020B0200000000000000" charset="-122"/>
              </a:endParaRPr>
            </a:p>
          </p:txBody>
        </p:sp>
      </p:grpSp>
      <p:grpSp>
        <p:nvGrpSpPr>
          <p:cNvPr id="10" name="Group 10"/>
          <p:cNvGrpSpPr/>
          <p:nvPr/>
        </p:nvGrpSpPr>
        <p:grpSpPr>
          <a:xfrm rot="0">
            <a:off x="9861626" y="1621679"/>
            <a:ext cx="1167504" cy="720090"/>
            <a:chOff x="9861626" y="1621679"/>
            <a:chExt cx="1167504" cy="720090"/>
          </a:xfrm>
        </p:grpSpPr>
        <p:sp>
          <p:nvSpPr>
            <p:cNvPr id="11" name="AutoShape 11"/>
            <p:cNvSpPr/>
            <p:nvPr/>
          </p:nvSpPr>
          <p:spPr>
            <a:xfrm>
              <a:off x="10092021" y="1628368"/>
              <a:ext cx="706713" cy="706713"/>
            </a:xfrm>
            <a:prstGeom prst="ellipse">
              <a:avLst/>
            </a:prstGeom>
            <a:solidFill>
              <a:schemeClr val="accent1">
                <a:alpha val="100000"/>
              </a:schemeClr>
            </a:solidFill>
          </p:spPr>
        </p:sp>
        <p:sp>
          <p:nvSpPr>
            <p:cNvPr id="12" name="TextBox 12"/>
            <p:cNvSpPr txBox="1"/>
            <p:nvPr/>
          </p:nvSpPr>
          <p:spPr>
            <a:xfrm>
              <a:off x="9861626" y="1621679"/>
              <a:ext cx="1167504" cy="720090"/>
            </a:xfrm>
            <a:prstGeom prst="rect">
              <a:avLst/>
            </a:prstGeom>
          </p:spPr>
          <p:txBody>
            <a:bodyPr vert="horz" wrap="square" lIns="91440" tIns="45720" rIns="91440" bIns="45720" rtlCol="0" anchor="ctr" anchorCtr="0">
              <a:noAutofit/>
            </a:bodyPr>
            <a:lstStyle/>
            <a:p>
              <a:pPr algn="ctr">
                <a:lnSpc>
                  <a:spcPct val="120000"/>
                </a:lnSpc>
                <a:spcBef>
                  <a:spcPts val="375"/>
                </a:spcBef>
              </a:pPr>
              <a:r>
                <a:rPr lang="en-US" sz="2400" b="1">
                  <a:solidFill>
                    <a:srgbClr val="FFFDFD">
                      <a:alpha val="100000"/>
                    </a:srgbClr>
                  </a:solidFill>
                  <a:latin typeface="Noto Sans SC" panose="020B0200000000000000" charset="-122"/>
                  <a:ea typeface="Noto Sans SC" panose="020B0200000000000000" charset="-122"/>
                  <a:cs typeface="Noto Sans SC" panose="020B0200000000000000" charset="-122"/>
                </a:rPr>
                <a:t>04</a:t>
              </a:r>
              <a:endParaRPr lang="en-US" sz="2400" b="1">
                <a:solidFill>
                  <a:srgbClr val="FFFDFD">
                    <a:alpha val="100000"/>
                  </a:srgbClr>
                </a:solidFill>
                <a:latin typeface="Noto Sans SC" panose="020B0200000000000000" charset="-122"/>
                <a:ea typeface="Noto Sans SC" panose="020B0200000000000000" charset="-122"/>
                <a:cs typeface="Noto Sans SC" panose="020B0200000000000000" charset="-122"/>
              </a:endParaRPr>
            </a:p>
          </p:txBody>
        </p:sp>
      </p:grpSp>
      <p:grpSp>
        <p:nvGrpSpPr>
          <p:cNvPr id="13" name="Group 13"/>
          <p:cNvGrpSpPr/>
          <p:nvPr/>
        </p:nvGrpSpPr>
        <p:grpSpPr>
          <a:xfrm rot="0">
            <a:off x="6918780" y="1650938"/>
            <a:ext cx="1167504" cy="720090"/>
            <a:chOff x="6918780" y="1650938"/>
            <a:chExt cx="1167504" cy="720090"/>
          </a:xfrm>
        </p:grpSpPr>
        <p:sp>
          <p:nvSpPr>
            <p:cNvPr id="14" name="AutoShape 14"/>
            <p:cNvSpPr/>
            <p:nvPr/>
          </p:nvSpPr>
          <p:spPr>
            <a:xfrm>
              <a:off x="7149175" y="1657626"/>
              <a:ext cx="706713" cy="706713"/>
            </a:xfrm>
            <a:prstGeom prst="ellipse">
              <a:avLst/>
            </a:prstGeom>
            <a:solidFill>
              <a:schemeClr val="accent1">
                <a:alpha val="100000"/>
              </a:schemeClr>
            </a:solidFill>
          </p:spPr>
        </p:sp>
        <p:sp>
          <p:nvSpPr>
            <p:cNvPr id="15" name="TextBox 15"/>
            <p:cNvSpPr txBox="1"/>
            <p:nvPr/>
          </p:nvSpPr>
          <p:spPr>
            <a:xfrm>
              <a:off x="6918780" y="1650938"/>
              <a:ext cx="1167504" cy="720090"/>
            </a:xfrm>
            <a:prstGeom prst="rect">
              <a:avLst/>
            </a:prstGeom>
          </p:spPr>
          <p:txBody>
            <a:bodyPr vert="horz" wrap="square" lIns="91440" tIns="45720" rIns="91440" bIns="45720" rtlCol="0" anchor="ctr" anchorCtr="0">
              <a:noAutofit/>
            </a:bodyPr>
            <a:lstStyle/>
            <a:p>
              <a:pPr algn="ctr">
                <a:lnSpc>
                  <a:spcPct val="120000"/>
                </a:lnSpc>
                <a:spcBef>
                  <a:spcPts val="375"/>
                </a:spcBef>
              </a:pPr>
              <a:r>
                <a:rPr lang="en-US" sz="2400" b="1">
                  <a:solidFill>
                    <a:srgbClr val="FFFDFD">
                      <a:alpha val="100000"/>
                    </a:srgbClr>
                  </a:solidFill>
                  <a:latin typeface="Noto Sans SC" panose="020B0200000000000000" charset="-122"/>
                  <a:ea typeface="Noto Sans SC" panose="020B0200000000000000" charset="-122"/>
                  <a:cs typeface="Noto Sans SC" panose="020B0200000000000000" charset="-122"/>
                </a:rPr>
                <a:t>03</a:t>
              </a:r>
              <a:endParaRPr lang="en-US" sz="2400" b="1">
                <a:solidFill>
                  <a:srgbClr val="FFFDFD">
                    <a:alpha val="100000"/>
                  </a:srgbClr>
                </a:solidFill>
                <a:latin typeface="Noto Sans SC" panose="020B0200000000000000" charset="-122"/>
                <a:ea typeface="Noto Sans SC" panose="020B0200000000000000" charset="-122"/>
                <a:cs typeface="Noto Sans SC" panose="020B0200000000000000" charset="-122"/>
              </a:endParaRPr>
            </a:p>
          </p:txBody>
        </p:sp>
      </p:grpSp>
      <p:grpSp>
        <p:nvGrpSpPr>
          <p:cNvPr id="16" name="Group 16"/>
          <p:cNvGrpSpPr/>
          <p:nvPr/>
        </p:nvGrpSpPr>
        <p:grpSpPr>
          <a:xfrm rot="0">
            <a:off x="4070501" y="1621679"/>
            <a:ext cx="1167504" cy="720090"/>
            <a:chOff x="4070501" y="1621679"/>
            <a:chExt cx="1167504" cy="720090"/>
          </a:xfrm>
        </p:grpSpPr>
        <p:sp>
          <p:nvSpPr>
            <p:cNvPr id="17" name="AutoShape 17"/>
            <p:cNvSpPr/>
            <p:nvPr/>
          </p:nvSpPr>
          <p:spPr>
            <a:xfrm>
              <a:off x="4300896" y="1628368"/>
              <a:ext cx="706713" cy="706713"/>
            </a:xfrm>
            <a:prstGeom prst="ellipse">
              <a:avLst/>
            </a:prstGeom>
            <a:solidFill>
              <a:schemeClr val="accent1">
                <a:alpha val="100000"/>
              </a:schemeClr>
            </a:solidFill>
          </p:spPr>
        </p:sp>
        <p:sp>
          <p:nvSpPr>
            <p:cNvPr id="18" name="TextBox 18"/>
            <p:cNvSpPr txBox="1"/>
            <p:nvPr/>
          </p:nvSpPr>
          <p:spPr>
            <a:xfrm>
              <a:off x="4070501" y="1621679"/>
              <a:ext cx="1167504" cy="720090"/>
            </a:xfrm>
            <a:prstGeom prst="rect">
              <a:avLst/>
            </a:prstGeom>
          </p:spPr>
          <p:txBody>
            <a:bodyPr vert="horz" wrap="square" lIns="91440" tIns="45720" rIns="91440" bIns="45720" rtlCol="0" anchor="ctr" anchorCtr="0">
              <a:noAutofit/>
            </a:bodyPr>
            <a:lstStyle/>
            <a:p>
              <a:pPr algn="ctr">
                <a:lnSpc>
                  <a:spcPct val="120000"/>
                </a:lnSpc>
                <a:spcBef>
                  <a:spcPts val="375"/>
                </a:spcBef>
              </a:pPr>
              <a:r>
                <a:rPr lang="en-US" sz="2400" b="1">
                  <a:solidFill>
                    <a:srgbClr val="FFFDFD">
                      <a:alpha val="100000"/>
                    </a:srgbClr>
                  </a:solidFill>
                  <a:latin typeface="Noto Sans SC" panose="020B0200000000000000" charset="-122"/>
                  <a:ea typeface="Noto Sans SC" panose="020B0200000000000000" charset="-122"/>
                  <a:cs typeface="Noto Sans SC" panose="020B0200000000000000" charset="-122"/>
                </a:rPr>
                <a:t>02</a:t>
              </a:r>
              <a:endParaRPr lang="en-US" sz="2400" b="1">
                <a:solidFill>
                  <a:srgbClr val="FFFDFD">
                    <a:alpha val="100000"/>
                  </a:srgbClr>
                </a:solidFill>
                <a:latin typeface="Noto Sans SC" panose="020B0200000000000000" charset="-122"/>
                <a:ea typeface="Noto Sans SC" panose="020B0200000000000000" charset="-122"/>
                <a:cs typeface="Noto Sans SC" panose="020B0200000000000000" charset="-122"/>
              </a:endParaRPr>
            </a:p>
          </p:txBody>
        </p:sp>
      </p:grpSp>
      <p:sp>
        <p:nvSpPr>
          <p:cNvPr id="19" name="TextBox 1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设定理财目标</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0" name="TextBox 20"/>
          <p:cNvSpPr txBox="1"/>
          <p:nvPr/>
        </p:nvSpPr>
        <p:spPr>
          <a:xfrm>
            <a:off x="654674" y="2516329"/>
            <a:ext cx="2286284"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短期目标</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1" name="TextBox 21"/>
          <p:cNvSpPr txBox="1"/>
          <p:nvPr/>
        </p:nvSpPr>
        <p:spPr>
          <a:xfrm>
            <a:off x="3511111" y="3103235"/>
            <a:ext cx="2286284" cy="2756702"/>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考虑设定一些长期目标，如积累足够的资金用于毕业后的创业、购房或进一步深造等。长期目标需要更具前瞻性，同时也需要更加稳健的理财策略来支持。</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2" name="TextBox 22"/>
          <p:cNvSpPr txBox="1"/>
          <p:nvPr/>
        </p:nvSpPr>
        <p:spPr>
          <a:xfrm>
            <a:off x="3511111" y="2523804"/>
            <a:ext cx="2286284"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长期目标</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3" name="TextBox 23"/>
          <p:cNvSpPr txBox="1"/>
          <p:nvPr/>
        </p:nvSpPr>
        <p:spPr>
          <a:xfrm>
            <a:off x="6359390" y="3103235"/>
            <a:ext cx="2286284" cy="2756702"/>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将实现财务自由作为最终的理财目标，意味着通过理财规划，能够在不依赖工作收入的情况下，满足自己的基本生活需求并实现一定的生活质量。这需要长期的投资积累和财务规划。</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4" name="TextBox 24"/>
          <p:cNvSpPr txBox="1"/>
          <p:nvPr/>
        </p:nvSpPr>
        <p:spPr>
          <a:xfrm>
            <a:off x="6359390" y="2523804"/>
            <a:ext cx="2286284"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财务自由</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5" name="TextBox 25"/>
          <p:cNvSpPr txBox="1"/>
          <p:nvPr/>
        </p:nvSpPr>
        <p:spPr>
          <a:xfrm>
            <a:off x="9235560" y="3103235"/>
            <a:ext cx="2286284" cy="2756702"/>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将建立紧急备用金作为理财目标之一，以应对突发的经济需求，如医疗费用、意外损失等。一般建议储备三至六个月的生活费用作为紧急备用金。</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6" name="TextBox 26"/>
          <p:cNvSpPr txBox="1"/>
          <p:nvPr/>
        </p:nvSpPr>
        <p:spPr>
          <a:xfrm>
            <a:off x="9235560" y="2523804"/>
            <a:ext cx="2286284"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紧急备用金</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7024827" y="4277310"/>
            <a:ext cx="4416963" cy="2188763"/>
          </a:xfrm>
          <a:prstGeom prst="roundRect">
            <a:avLst>
              <a:gd name="adj" fmla="val 12162"/>
            </a:avLst>
          </a:prstGeom>
          <a:solidFill>
            <a:schemeClr val="lt2">
              <a:alpha val="80000"/>
            </a:schemeClr>
          </a:solidFill>
        </p:spPr>
      </p:sp>
      <p:sp>
        <p:nvSpPr>
          <p:cNvPr id="3" name="AutoShape 3"/>
          <p:cNvSpPr/>
          <p:nvPr/>
        </p:nvSpPr>
        <p:spPr>
          <a:xfrm>
            <a:off x="6477292" y="1906354"/>
            <a:ext cx="4416963" cy="2188763"/>
          </a:xfrm>
          <a:prstGeom prst="roundRect">
            <a:avLst>
              <a:gd name="adj" fmla="val 12162"/>
            </a:avLst>
          </a:prstGeom>
          <a:solidFill>
            <a:schemeClr val="lt2">
              <a:alpha val="80000"/>
            </a:schemeClr>
          </a:solidFill>
        </p:spPr>
      </p:sp>
      <p:sp>
        <p:nvSpPr>
          <p:cNvPr id="4" name="AutoShape 4"/>
          <p:cNvSpPr/>
          <p:nvPr/>
        </p:nvSpPr>
        <p:spPr>
          <a:xfrm>
            <a:off x="995527" y="3726646"/>
            <a:ext cx="4416963" cy="2188763"/>
          </a:xfrm>
          <a:prstGeom prst="roundRect">
            <a:avLst>
              <a:gd name="adj" fmla="val 12162"/>
            </a:avLst>
          </a:prstGeom>
          <a:solidFill>
            <a:schemeClr val="lt2">
              <a:alpha val="80000"/>
            </a:schemeClr>
          </a:solidFill>
        </p:spPr>
      </p:sp>
      <p:sp>
        <p:nvSpPr>
          <p:cNvPr id="5" name="AutoShape 5"/>
          <p:cNvSpPr/>
          <p:nvPr/>
        </p:nvSpPr>
        <p:spPr>
          <a:xfrm>
            <a:off x="446749" y="1278702"/>
            <a:ext cx="4416963" cy="2188763"/>
          </a:xfrm>
          <a:prstGeom prst="roundRect">
            <a:avLst>
              <a:gd name="adj" fmla="val 12162"/>
            </a:avLst>
          </a:prstGeom>
          <a:solidFill>
            <a:schemeClr val="lt2">
              <a:alpha val="80000"/>
            </a:schemeClr>
          </a:solidFill>
        </p:spPr>
      </p:sp>
      <p:sp>
        <p:nvSpPr>
          <p:cNvPr id="6" name="AutoShape 6"/>
          <p:cNvSpPr/>
          <p:nvPr/>
        </p:nvSpPr>
        <p:spPr>
          <a:xfrm>
            <a:off x="7892444" y="5057422"/>
            <a:ext cx="2108038" cy="1025922"/>
          </a:xfrm>
          <a:prstGeom prst="rect">
            <a:avLst/>
          </a:prstGeom>
          <a:noFill/>
        </p:spPr>
      </p:sp>
      <p:sp>
        <p:nvSpPr>
          <p:cNvPr id="7" name="AutoShape 7"/>
          <p:cNvSpPr/>
          <p:nvPr/>
        </p:nvSpPr>
        <p:spPr>
          <a:xfrm>
            <a:off x="1128765" y="4947084"/>
            <a:ext cx="3704287" cy="615553"/>
          </a:xfrm>
          <a:prstGeom prst="rect">
            <a:avLst/>
          </a:prstGeom>
          <a:noFill/>
        </p:spPr>
      </p:sp>
      <p:sp>
        <p:nvSpPr>
          <p:cNvPr id="8" name="TextBox 8"/>
          <p:cNvSpPr txBox="1"/>
          <p:nvPr/>
        </p:nvSpPr>
        <p:spPr>
          <a:xfrm>
            <a:off x="7320605" y="2091596"/>
            <a:ext cx="3394996" cy="490334"/>
          </a:xfrm>
          <a:prstGeom prst="rect">
            <a:avLst/>
          </a:prstGeom>
        </p:spPr>
        <p:txBody>
          <a:bodyPr vert="horz" wrap="square" lIns="66008" tIns="33052" rIns="66008" bIns="33052" rtlCol="0" anchor="ctr" anchorCtr="0">
            <a:noAutofit/>
          </a:bodyPr>
          <a:lstStyle/>
          <a:p>
            <a:pPr algn="l">
              <a:lnSpc>
                <a:spcPct val="15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必要支出预算</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7320605" y="2542321"/>
            <a:ext cx="3333750" cy="138901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列出每月的必要支出，如学费、住宿费、伙食费、交通费等。确保这些支出在预算中占据合理比例，避免过度消费。</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7892444" y="4404095"/>
            <a:ext cx="3394996" cy="490334"/>
          </a:xfrm>
          <a:prstGeom prst="rect">
            <a:avLst/>
          </a:prstGeom>
        </p:spPr>
        <p:txBody>
          <a:bodyPr vert="horz" wrap="square" lIns="66008" tIns="33052" rIns="66008" bIns="33052" rtlCol="0" anchor="ctr" anchorCtr="0">
            <a:noAutofit/>
          </a:bodyPr>
          <a:lstStyle/>
          <a:p>
            <a:pPr algn="l">
              <a:lnSpc>
                <a:spcPct val="15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定期评估与调整</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7892444" y="4894429"/>
            <a:ext cx="3333750" cy="1389019"/>
          </a:xfrm>
          <a:prstGeom prst="rect">
            <a:avLst/>
          </a:prstGeom>
        </p:spPr>
        <p:txBody>
          <a:bodyPr vert="horz" wrap="square" lIns="66008" tIns="33052" rIns="66008" bIns="33052" rtlCol="0" anchor="ctr"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定期评估预算计划的执行情况，根据实际情况进行调整和优化。例如，当收入增加或减少时，相应调整储蓄和投资计划。</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1268631" y="3834957"/>
            <a:ext cx="3394996" cy="490334"/>
          </a:xfrm>
          <a:prstGeom prst="rect">
            <a:avLst/>
          </a:prstGeom>
        </p:spPr>
        <p:txBody>
          <a:bodyPr vert="horz" wrap="square" lIns="66008" tIns="33052" rIns="66008" bIns="33052" rtlCol="0" anchor="ctr" anchorCtr="0">
            <a:noAutofit/>
          </a:bodyPr>
          <a:lstStyle/>
          <a:p>
            <a:pPr algn="r">
              <a:lnSpc>
                <a:spcPct val="15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可选支出控制</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1329877" y="4358806"/>
            <a:ext cx="3333750" cy="138901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对娱乐、购物等可选支出进行合理控制，设定每月的上限，避免冲动消费和过度支出。</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649313" y="1460601"/>
            <a:ext cx="3394996" cy="490334"/>
          </a:xfrm>
          <a:prstGeom prst="rect">
            <a:avLst/>
          </a:prstGeom>
        </p:spPr>
        <p:txBody>
          <a:bodyPr vert="horz" wrap="square" lIns="66008" tIns="33052" rIns="66008" bIns="33052" rtlCol="0" anchor="ctr" anchorCtr="0">
            <a:noAutofit/>
          </a:bodyPr>
          <a:lstStyle/>
          <a:p>
            <a:pPr algn="r">
              <a:lnSpc>
                <a:spcPct val="15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收入来源分析</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710558" y="1911327"/>
            <a:ext cx="3333750" cy="138901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明确自己的收入来源，包括家庭资助、奖学金、助学金以及兼职工作等。根据收入来源的稳定性，合理安排支出计划。</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制定预算计划</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AutoShape 17"/>
          <p:cNvSpPr/>
          <p:nvPr/>
        </p:nvSpPr>
        <p:spPr>
          <a:xfrm>
            <a:off x="4429903" y="1939275"/>
            <a:ext cx="867618" cy="867618"/>
          </a:xfrm>
          <a:prstGeom prst="ellipse">
            <a:avLst/>
          </a:prstGeom>
          <a:solidFill>
            <a:schemeClr val="accent1">
              <a:alpha val="100000"/>
            </a:schemeClr>
          </a:solidFill>
        </p:spPr>
      </p:sp>
      <p:sp>
        <p:nvSpPr>
          <p:cNvPr id="18" name="Freeform 18"/>
          <p:cNvSpPr/>
          <p:nvPr/>
        </p:nvSpPr>
        <p:spPr>
          <a:xfrm>
            <a:off x="4597511" y="2106883"/>
            <a:ext cx="532402" cy="532402"/>
          </a:xfrm>
          <a:custGeom>
            <a:avLst/>
            <a:gdLst/>
            <a:ahLst/>
            <a:cxnLst/>
            <a:rect l="l" t="t" r="r" b="b"/>
            <a:pathLst>
              <a:path w="304800" h="304800">
                <a:moveTo>
                  <a:pt x="152400" y="304800"/>
                </a:moveTo>
                <a:cubicBezTo>
                  <a:pt x="68228" y="304800"/>
                  <a:pt x="0" y="236572"/>
                  <a:pt x="0" y="152400"/>
                </a:cubicBezTo>
                <a:cubicBezTo>
                  <a:pt x="0" y="68228"/>
                  <a:pt x="68228" y="0"/>
                  <a:pt x="152400" y="0"/>
                </a:cubicBezTo>
                <a:lnTo>
                  <a:pt x="152400" y="0"/>
                </a:lnTo>
                <a:cubicBezTo>
                  <a:pt x="236572" y="0"/>
                  <a:pt x="304800" y="68228"/>
                  <a:pt x="304800" y="152400"/>
                </a:cubicBezTo>
                <a:cubicBezTo>
                  <a:pt x="304800" y="236572"/>
                  <a:pt x="236572" y="304800"/>
                  <a:pt x="152400" y="304800"/>
                </a:cubicBezTo>
                <a:lnTo>
                  <a:pt x="152400" y="304800"/>
                </a:lnTo>
                <a:close/>
              </a:path>
              <a:path w="304800" h="304800">
                <a:moveTo>
                  <a:pt x="167640" y="228600"/>
                </a:moveTo>
                <a:lnTo>
                  <a:pt x="182880" y="228600"/>
                </a:lnTo>
                <a:cubicBezTo>
                  <a:pt x="208131" y="228600"/>
                  <a:pt x="228600" y="208131"/>
                  <a:pt x="228600" y="182880"/>
                </a:cubicBezTo>
                <a:cubicBezTo>
                  <a:pt x="228600" y="157629"/>
                  <a:pt x="208131" y="137160"/>
                  <a:pt x="182880" y="137160"/>
                </a:cubicBezTo>
                <a:lnTo>
                  <a:pt x="182880" y="137160"/>
                </a:lnTo>
                <a:lnTo>
                  <a:pt x="121768" y="137160"/>
                </a:lnTo>
                <a:cubicBezTo>
                  <a:pt x="113348" y="137160"/>
                  <a:pt x="106528" y="130340"/>
                  <a:pt x="106528" y="121920"/>
                </a:cubicBezTo>
                <a:cubicBezTo>
                  <a:pt x="106528" y="113500"/>
                  <a:pt x="113348" y="106680"/>
                  <a:pt x="121768" y="106680"/>
                </a:cubicBezTo>
                <a:lnTo>
                  <a:pt x="121768" y="106680"/>
                </a:lnTo>
                <a:lnTo>
                  <a:pt x="213360" y="106680"/>
                </a:lnTo>
                <a:lnTo>
                  <a:pt x="213360" y="76200"/>
                </a:lnTo>
                <a:lnTo>
                  <a:pt x="167640" y="76200"/>
                </a:lnTo>
                <a:lnTo>
                  <a:pt x="167640" y="45720"/>
                </a:lnTo>
                <a:lnTo>
                  <a:pt x="137160" y="45720"/>
                </a:lnTo>
                <a:lnTo>
                  <a:pt x="137160" y="76200"/>
                </a:lnTo>
                <a:lnTo>
                  <a:pt x="121920" y="76200"/>
                </a:lnTo>
                <a:cubicBezTo>
                  <a:pt x="96669" y="76200"/>
                  <a:pt x="76200" y="96669"/>
                  <a:pt x="76200" y="121920"/>
                </a:cubicBezTo>
                <a:cubicBezTo>
                  <a:pt x="76200" y="147171"/>
                  <a:pt x="96669" y="167640"/>
                  <a:pt x="121920" y="167640"/>
                </a:cubicBezTo>
                <a:lnTo>
                  <a:pt x="121920" y="167640"/>
                </a:lnTo>
                <a:lnTo>
                  <a:pt x="182880" y="167640"/>
                </a:lnTo>
                <a:cubicBezTo>
                  <a:pt x="191300" y="167640"/>
                  <a:pt x="198120" y="174460"/>
                  <a:pt x="198120" y="182880"/>
                </a:cubicBezTo>
                <a:cubicBezTo>
                  <a:pt x="198120" y="191300"/>
                  <a:pt x="191300" y="198120"/>
                  <a:pt x="182880" y="198120"/>
                </a:cubicBezTo>
                <a:lnTo>
                  <a:pt x="182880" y="198120"/>
                </a:lnTo>
                <a:lnTo>
                  <a:pt x="91440" y="198120"/>
                </a:lnTo>
                <a:lnTo>
                  <a:pt x="91440" y="228600"/>
                </a:lnTo>
                <a:lnTo>
                  <a:pt x="137160" y="228600"/>
                </a:lnTo>
                <a:lnTo>
                  <a:pt x="137160" y="259080"/>
                </a:lnTo>
                <a:lnTo>
                  <a:pt x="167640" y="259080"/>
                </a:lnTo>
                <a:lnTo>
                  <a:pt x="167640" y="228600"/>
                </a:lnTo>
              </a:path>
            </a:pathLst>
          </a:custGeom>
          <a:solidFill>
            <a:srgbClr val="FFFFFF">
              <a:alpha val="100000"/>
            </a:srgbClr>
          </a:solidFill>
        </p:spPr>
      </p:sp>
      <p:sp>
        <p:nvSpPr>
          <p:cNvPr id="19" name="AutoShape 19"/>
          <p:cNvSpPr/>
          <p:nvPr/>
        </p:nvSpPr>
        <p:spPr>
          <a:xfrm>
            <a:off x="4978680" y="4387218"/>
            <a:ext cx="867618" cy="867618"/>
          </a:xfrm>
          <a:prstGeom prst="ellipse">
            <a:avLst/>
          </a:prstGeom>
          <a:solidFill>
            <a:schemeClr val="accent1">
              <a:alpha val="100000"/>
            </a:schemeClr>
          </a:solidFill>
        </p:spPr>
      </p:sp>
      <p:sp>
        <p:nvSpPr>
          <p:cNvPr id="20" name="Freeform 20"/>
          <p:cNvSpPr/>
          <p:nvPr/>
        </p:nvSpPr>
        <p:spPr>
          <a:xfrm>
            <a:off x="5200515" y="4618384"/>
            <a:ext cx="423950" cy="423950"/>
          </a:xfrm>
          <a:custGeom>
            <a:avLst/>
            <a:gdLst/>
            <a:ahLst/>
            <a:cxnLst/>
            <a:rect l="l" t="t" r="r" b="b"/>
            <a:pathLst>
              <a:path w="304800" h="304800">
                <a:moveTo>
                  <a:pt x="60960" y="167640"/>
                </a:moveTo>
                <a:lnTo>
                  <a:pt x="30480" y="167640"/>
                </a:lnTo>
                <a:cubicBezTo>
                  <a:pt x="13649" y="167640"/>
                  <a:pt x="0" y="153991"/>
                  <a:pt x="0" y="137160"/>
                </a:cubicBezTo>
                <a:lnTo>
                  <a:pt x="0" y="137160"/>
                </a:lnTo>
                <a:lnTo>
                  <a:pt x="0" y="76200"/>
                </a:lnTo>
                <a:cubicBezTo>
                  <a:pt x="0" y="59436"/>
                  <a:pt x="13716" y="45720"/>
                  <a:pt x="30480" y="45720"/>
                </a:cubicBezTo>
                <a:lnTo>
                  <a:pt x="60960" y="45720"/>
                </a:lnTo>
                <a:lnTo>
                  <a:pt x="60960" y="15240"/>
                </a:lnTo>
                <a:lnTo>
                  <a:pt x="274320" y="15240"/>
                </a:lnTo>
                <a:lnTo>
                  <a:pt x="274320" y="167640"/>
                </a:lnTo>
                <a:cubicBezTo>
                  <a:pt x="274320" y="201311"/>
                  <a:pt x="247031" y="228600"/>
                  <a:pt x="213360" y="228600"/>
                </a:cubicBezTo>
                <a:lnTo>
                  <a:pt x="213360" y="228600"/>
                </a:lnTo>
                <a:lnTo>
                  <a:pt x="121920" y="228600"/>
                </a:lnTo>
                <a:cubicBezTo>
                  <a:pt x="88249" y="228600"/>
                  <a:pt x="60960" y="201311"/>
                  <a:pt x="60960" y="167640"/>
                </a:cubicBezTo>
                <a:lnTo>
                  <a:pt x="60960" y="167640"/>
                </a:lnTo>
                <a:close/>
              </a:path>
              <a:path w="304800" h="304800">
                <a:moveTo>
                  <a:pt x="60960" y="137160"/>
                </a:moveTo>
                <a:lnTo>
                  <a:pt x="60960" y="76200"/>
                </a:lnTo>
                <a:lnTo>
                  <a:pt x="30480" y="76200"/>
                </a:lnTo>
                <a:lnTo>
                  <a:pt x="30480" y="137160"/>
                </a:lnTo>
                <a:lnTo>
                  <a:pt x="60960" y="137160"/>
                </a:lnTo>
                <a:close/>
              </a:path>
              <a:path w="304800" h="304800">
                <a:moveTo>
                  <a:pt x="30480" y="259080"/>
                </a:moveTo>
                <a:lnTo>
                  <a:pt x="30480" y="243840"/>
                </a:lnTo>
                <a:lnTo>
                  <a:pt x="304800" y="243840"/>
                </a:lnTo>
                <a:lnTo>
                  <a:pt x="304800" y="259080"/>
                </a:lnTo>
                <a:lnTo>
                  <a:pt x="243840" y="289560"/>
                </a:lnTo>
                <a:lnTo>
                  <a:pt x="91440" y="289560"/>
                </a:lnTo>
                <a:lnTo>
                  <a:pt x="30480" y="259080"/>
                </a:lnTo>
              </a:path>
            </a:pathLst>
          </a:custGeom>
          <a:solidFill>
            <a:srgbClr val="FFFFFF">
              <a:alpha val="100000"/>
            </a:srgbClr>
          </a:solidFill>
        </p:spPr>
      </p:sp>
      <p:sp>
        <p:nvSpPr>
          <p:cNvPr id="21" name="AutoShape 21"/>
          <p:cNvSpPr/>
          <p:nvPr/>
        </p:nvSpPr>
        <p:spPr>
          <a:xfrm>
            <a:off x="6082921" y="2566927"/>
            <a:ext cx="867618" cy="867618"/>
          </a:xfrm>
          <a:prstGeom prst="ellipse">
            <a:avLst/>
          </a:prstGeom>
          <a:solidFill>
            <a:schemeClr val="accent1">
              <a:alpha val="100000"/>
            </a:schemeClr>
          </a:solidFill>
        </p:spPr>
      </p:sp>
      <p:sp>
        <p:nvSpPr>
          <p:cNvPr id="22" name="AutoShape 22"/>
          <p:cNvSpPr/>
          <p:nvPr/>
        </p:nvSpPr>
        <p:spPr>
          <a:xfrm>
            <a:off x="6631699" y="4937882"/>
            <a:ext cx="867618" cy="867618"/>
          </a:xfrm>
          <a:prstGeom prst="ellipse">
            <a:avLst/>
          </a:prstGeom>
          <a:solidFill>
            <a:schemeClr val="accent1">
              <a:alpha val="100000"/>
            </a:schemeClr>
          </a:solidFill>
        </p:spPr>
      </p:sp>
      <p:sp>
        <p:nvSpPr>
          <p:cNvPr id="23" name="Freeform 23"/>
          <p:cNvSpPr/>
          <p:nvPr/>
        </p:nvSpPr>
        <p:spPr>
          <a:xfrm>
            <a:off x="6280943" y="2797200"/>
            <a:ext cx="471575" cy="471575"/>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path>
            </a:pathLst>
          </a:custGeom>
          <a:solidFill>
            <a:srgbClr val="FFFFFF">
              <a:alpha val="100000"/>
            </a:srgbClr>
          </a:solidFill>
        </p:spPr>
      </p:sp>
      <p:sp>
        <p:nvSpPr>
          <p:cNvPr id="24" name="Freeform 24"/>
          <p:cNvSpPr/>
          <p:nvPr/>
        </p:nvSpPr>
        <p:spPr>
          <a:xfrm>
            <a:off x="6859716" y="5179724"/>
            <a:ext cx="411583" cy="383934"/>
          </a:xfrm>
          <a:custGeom>
            <a:avLst/>
            <a:gdLst/>
            <a:ahLst/>
            <a:cxnLst/>
            <a:rect l="l" t="t" r="r" b="b"/>
            <a:pathLst>
              <a:path w="304800" h="304800">
                <a:moveTo>
                  <a:pt x="167640" y="0"/>
                </a:moveTo>
                <a:lnTo>
                  <a:pt x="182880" y="0"/>
                </a:lnTo>
                <a:lnTo>
                  <a:pt x="182880" y="45720"/>
                </a:lnTo>
                <a:lnTo>
                  <a:pt x="228600" y="152400"/>
                </a:lnTo>
                <a:lnTo>
                  <a:pt x="228600" y="274320"/>
                </a:lnTo>
                <a:cubicBezTo>
                  <a:pt x="228600" y="291151"/>
                  <a:pt x="214951" y="304800"/>
                  <a:pt x="198120" y="304800"/>
                </a:cubicBezTo>
                <a:lnTo>
                  <a:pt x="198120" y="304800"/>
                </a:lnTo>
                <a:lnTo>
                  <a:pt x="76200" y="304800"/>
                </a:lnTo>
                <a:cubicBezTo>
                  <a:pt x="59436" y="304800"/>
                  <a:pt x="40996" y="291998"/>
                  <a:pt x="35052" y="276149"/>
                </a:cubicBezTo>
                <a:lnTo>
                  <a:pt x="0" y="182880"/>
                </a:lnTo>
                <a:lnTo>
                  <a:pt x="0" y="152400"/>
                </a:lnTo>
                <a:cubicBezTo>
                  <a:pt x="0" y="135569"/>
                  <a:pt x="13649" y="121920"/>
                  <a:pt x="30480" y="121920"/>
                </a:cubicBezTo>
                <a:lnTo>
                  <a:pt x="30480" y="121920"/>
                </a:lnTo>
                <a:lnTo>
                  <a:pt x="137160" y="121920"/>
                </a:lnTo>
                <a:lnTo>
                  <a:pt x="137160" y="30480"/>
                </a:lnTo>
                <a:cubicBezTo>
                  <a:pt x="137160" y="13649"/>
                  <a:pt x="150809" y="0"/>
                  <a:pt x="167640" y="0"/>
                </a:cubicBezTo>
                <a:lnTo>
                  <a:pt x="167640" y="0"/>
                </a:lnTo>
                <a:close/>
              </a:path>
              <a:path w="304800" h="304800">
                <a:moveTo>
                  <a:pt x="259080" y="152400"/>
                </a:moveTo>
                <a:lnTo>
                  <a:pt x="304800" y="152400"/>
                </a:lnTo>
                <a:lnTo>
                  <a:pt x="304800" y="304800"/>
                </a:lnTo>
                <a:lnTo>
                  <a:pt x="259080" y="304800"/>
                </a:lnTo>
                <a:lnTo>
                  <a:pt x="259080" y="152400"/>
                </a:lnTo>
              </a:path>
            </a:pathLst>
          </a:custGeom>
          <a:solidFill>
            <a:srgbClr val="FFFFFF">
              <a:alpha val="100000"/>
            </a:srgbClr>
          </a:solid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储蓄与投资规划</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5828906" y="1179728"/>
            <a:ext cx="5548808" cy="5208952"/>
          </a:xfrm>
          <a:prstGeom prst="rect">
            <a:avLst/>
          </a:prstGeom>
        </p:spPr>
        <p:txBody>
          <a:bodyPr vert="horz" wrap="square" lIns="123825" tIns="123825" rIns="57150" bIns="123825" rtlCol="0" anchor="t" anchorCtr="0">
            <a:normAutofit/>
          </a:bodyPr>
          <a:lstStyle/>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储蓄习惯培养</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养成定期储蓄的习惯，将每月收入的一部分存入银行或其他安全的储蓄方式中。这有助于积累资金，为未来的投资或消费做好准备。</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投资知识学习</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了解基本的投资知识，如股票、债券、基金等投资工具的特点和风险。通过阅读书籍、参加讲座或在线课程等方式，提高自己的投资水平。</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投资策略制定</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根据自己的风险承受能力和投资目标，制定合适的投资策略。例如，对于风险承受能力较低的投资者，可以选择低风险的定期存款或债券；而对于风险承受能力较高的投资者，可以考虑投资股票或基金等高风险高收益的投资品种。</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4" name="Picture 4"/>
          <p:cNvPicPr>
            <a:picLocks noChangeAspect="1"/>
          </p:cNvPicPr>
          <p:nvPr/>
        </p:nvPicPr>
        <p:blipFill>
          <a:blip r:embed="rId2">
            <a:alphaModFix amt="100000"/>
          </a:blip>
          <a:srcRect/>
          <a:stretch>
            <a:fillRect/>
          </a:stretch>
        </p:blipFill>
        <p:spPr>
          <a:xfrm>
            <a:off x="702758" y="1182984"/>
            <a:ext cx="4663894" cy="2507593"/>
          </a:xfrm>
          <a:prstGeom prst="rect">
            <a:avLst/>
          </a:prstGeom>
        </p:spPr>
      </p:pic>
      <p:pic>
        <p:nvPicPr>
          <p:cNvPr id="5" name="Picture 5"/>
          <p:cNvPicPr>
            <a:picLocks noChangeAspect="1"/>
          </p:cNvPicPr>
          <p:nvPr/>
        </p:nvPicPr>
        <p:blipFill>
          <a:blip r:embed="rId3">
            <a:alphaModFix amt="100000"/>
          </a:blip>
          <a:srcRect t="21849" b="21849"/>
          <a:stretch>
            <a:fillRect/>
          </a:stretch>
        </p:blipFill>
        <p:spPr>
          <a:xfrm>
            <a:off x="702758" y="3881087"/>
            <a:ext cx="4663894" cy="250759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633113" y="1198625"/>
            <a:ext cx="5785425" cy="1940103"/>
          </a:xfrm>
          <a:prstGeom prst="rect">
            <a:avLst/>
          </a:prstGeom>
        </p:spPr>
        <p:txBody>
          <a:bodyPr vert="horz" wrap="square" lIns="123825" tIns="123825" rIns="57150" bIns="123825" rtlCol="0" anchor="b"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储蓄与投资规划</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3" name="Picture 3"/>
          <p:cNvPicPr>
            <a:picLocks noChangeAspect="1"/>
          </p:cNvPicPr>
          <p:nvPr/>
        </p:nvPicPr>
        <p:blipFill>
          <a:blip r:embed="rId2"/>
          <a:srcRect l="35552" r="35552"/>
          <a:stretch>
            <a:fillRect/>
          </a:stretch>
        </p:blipFill>
        <p:spPr>
          <a:xfrm>
            <a:off x="7104897" y="836318"/>
            <a:ext cx="4431023" cy="5111341"/>
          </a:xfrm>
          <a:prstGeom prst="rect">
            <a:avLst/>
          </a:prstGeom>
        </p:spPr>
      </p:pic>
      <p:sp>
        <p:nvSpPr>
          <p:cNvPr id="4" name="TextBox 4"/>
          <p:cNvSpPr txBox="1"/>
          <p:nvPr/>
        </p:nvSpPr>
        <p:spPr>
          <a:xfrm>
            <a:off x="633113" y="3613762"/>
            <a:ext cx="5785425" cy="1523138"/>
          </a:xfrm>
          <a:prstGeom prst="rect">
            <a:avLst/>
          </a:prstGeom>
        </p:spPr>
        <p:txBody>
          <a:bodyPr vert="horz" wrap="square" lIns="123825" tIns="123825" rIns="57150" bIns="123825" rtlCol="0" anchor="t" anchorCtr="0">
            <a:normAutofit/>
          </a:bodyPr>
          <a:lstStyle/>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分散投资原则</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遵循分散投资的原则，将资金分配到不同的投资品种中，以降低投资风险。例如，可以同时投资股票、债券和基金等多种投资工具。</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3895707" y="1677544"/>
            <a:ext cx="1609344" cy="1609344"/>
          </a:xfrm>
          <a:prstGeom prst="ellipse">
            <a:avLst/>
          </a:prstGeom>
          <a:noFill/>
          <a:ln w="19050">
            <a:solidFill>
              <a:schemeClr val="accent1">
                <a:alpha val="100000"/>
              </a:schemeClr>
            </a:solidFill>
            <a:prstDash val="dash"/>
          </a:ln>
        </p:spPr>
      </p:sp>
      <p:sp>
        <p:nvSpPr>
          <p:cNvPr id="3" name="AutoShape 3"/>
          <p:cNvSpPr/>
          <p:nvPr/>
        </p:nvSpPr>
        <p:spPr>
          <a:xfrm>
            <a:off x="1098227" y="1677544"/>
            <a:ext cx="1609344" cy="1609344"/>
          </a:xfrm>
          <a:prstGeom prst="ellipse">
            <a:avLst/>
          </a:prstGeom>
          <a:noFill/>
          <a:ln w="19050">
            <a:solidFill>
              <a:schemeClr val="accent1">
                <a:alpha val="100000"/>
              </a:schemeClr>
            </a:solidFill>
            <a:prstDash val="dash"/>
          </a:ln>
        </p:spPr>
      </p:sp>
      <p:sp>
        <p:nvSpPr>
          <p:cNvPr id="4" name="AutoShape 4"/>
          <p:cNvSpPr/>
          <p:nvPr/>
        </p:nvSpPr>
        <p:spPr>
          <a:xfrm>
            <a:off x="9427244" y="1677544"/>
            <a:ext cx="1609344" cy="1609344"/>
          </a:xfrm>
          <a:prstGeom prst="ellipse">
            <a:avLst/>
          </a:prstGeom>
          <a:noFill/>
          <a:ln w="19050">
            <a:solidFill>
              <a:schemeClr val="accent1">
                <a:alpha val="100000"/>
              </a:schemeClr>
            </a:solidFill>
            <a:prstDash val="dash"/>
          </a:ln>
        </p:spPr>
      </p:sp>
      <p:sp>
        <p:nvSpPr>
          <p:cNvPr id="5" name="AutoShape 5"/>
          <p:cNvSpPr/>
          <p:nvPr/>
        </p:nvSpPr>
        <p:spPr>
          <a:xfrm>
            <a:off x="6661475" y="1677544"/>
            <a:ext cx="1609344" cy="1609344"/>
          </a:xfrm>
          <a:prstGeom prst="ellipse">
            <a:avLst/>
          </a:prstGeom>
          <a:noFill/>
          <a:ln w="19050">
            <a:solidFill>
              <a:schemeClr val="accent1">
                <a:alpha val="100000"/>
              </a:schemeClr>
            </a:solidFill>
            <a:prstDash val="dash"/>
          </a:ln>
        </p:spPr>
      </p:sp>
      <p:sp>
        <p:nvSpPr>
          <p:cNvPr id="6" name="TextBox 6"/>
          <p:cNvSpPr txBox="1"/>
          <p:nvPr/>
        </p:nvSpPr>
        <p:spPr>
          <a:xfrm>
            <a:off x="661799" y="3662013"/>
            <a:ext cx="2482200" cy="514233"/>
          </a:xfrm>
          <a:prstGeom prst="rect">
            <a:avLst/>
          </a:prstGeom>
        </p:spPr>
        <p:txBody>
          <a:bodyPr vert="horz" wrap="square" lIns="123825" tIns="123825" rIns="57150" bIns="123825" rtlCol="0" anchor="ctr" anchorCtr="0">
            <a:no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风险识别与评估</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659887" y="4195392"/>
            <a:ext cx="2486025" cy="2181225"/>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识别自己可能面临的各种风险，如疾病、意外、财产损失等，并评估这些风险对财务状况的潜在影响。</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3457366" y="4195392"/>
            <a:ext cx="2486025" cy="2171700"/>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根据风险评估结果，制定合适的保险规划。购买适当的保险产品，如医疗保险、意外保险、财产保险等，以降低潜在的风险损失。</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6223135" y="4195392"/>
            <a:ext cx="2486025" cy="2171700"/>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了解保险的基本原理和不同类型的保险产品，以便做出明智的保险决策。通过阅读保险指南、咨询保险专家等方式，提高自己的保险知识水平。</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8988903" y="4195392"/>
            <a:ext cx="2486025" cy="2171700"/>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定期审视自己的保险规划，根据实际情况进行调整和优化。例如，当家庭状况、收入水平或风险承受能力发生变化时，相应调整保险计划和保额。</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3459279" y="3662013"/>
            <a:ext cx="2482200" cy="514233"/>
          </a:xfrm>
          <a:prstGeom prst="rect">
            <a:avLst/>
          </a:prstGeom>
        </p:spPr>
        <p:txBody>
          <a:bodyPr vert="horz" wrap="square" lIns="123825" tIns="123825" rIns="57150" bIns="123825" rtlCol="0" anchor="ctr" anchorCtr="0">
            <a:no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保险规划制定</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6225047" y="3662013"/>
            <a:ext cx="2482200" cy="514233"/>
          </a:xfrm>
          <a:prstGeom prst="rect">
            <a:avLst/>
          </a:prstGeom>
        </p:spPr>
        <p:txBody>
          <a:bodyPr vert="horz" wrap="square" lIns="123825" tIns="123825" rIns="57150" bIns="123825" rtlCol="0" anchor="ctr" anchorCtr="0">
            <a:no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保险知识学习</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8990816" y="3662013"/>
            <a:ext cx="2482200" cy="514233"/>
          </a:xfrm>
          <a:prstGeom prst="rect">
            <a:avLst/>
          </a:prstGeom>
        </p:spPr>
        <p:txBody>
          <a:bodyPr vert="horz" wrap="square" lIns="123825" tIns="123825" rIns="57150" bIns="123825" rtlCol="0" anchor="ctr" anchorCtr="0">
            <a:no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定期审视与调整</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风险管理与保险规划</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1278080" y="1894928"/>
            <a:ext cx="1249638" cy="1174576"/>
          </a:xfrm>
          <a:prstGeom prst="rect">
            <a:avLst/>
          </a:prstGeom>
          <a:noFill/>
          <a:ln>
            <a:prstDash val="dash"/>
          </a:ln>
        </p:spPr>
        <p:txBody>
          <a:bodyPr vert="horz" wrap="none" lIns="0" tIns="0" rIns="0" bIns="0" rtlCol="0" anchor="ctr" anchorCtr="0">
            <a:noAutofit/>
          </a:bodyPr>
          <a:lstStyle/>
          <a:p>
            <a:pPr algn="ctr">
              <a:lnSpc>
                <a:spcPct val="100000"/>
              </a:lnSpc>
              <a:spcBef>
                <a:spcPct val="0"/>
              </a:spcBef>
            </a:pPr>
            <a:r>
              <a:rPr lang="en-US" sz="4950">
                <a:solidFill>
                  <a:schemeClr val="accent1">
                    <a:alpha val="100000"/>
                  </a:schemeClr>
                </a:solidFill>
                <a:latin typeface="Noto Sans SC" panose="020B0200000000000000" charset="-122"/>
                <a:ea typeface="Noto Sans SC" panose="020B0200000000000000" charset="-122"/>
                <a:cs typeface="Noto Sans SC" panose="020B0200000000000000" charset="-122"/>
              </a:rPr>
              <a:t>01</a:t>
            </a:r>
            <a:endParaRPr lang="en-US" sz="495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4075560" y="1894928"/>
            <a:ext cx="1249638" cy="1174576"/>
          </a:xfrm>
          <a:prstGeom prst="rect">
            <a:avLst/>
          </a:prstGeom>
          <a:noFill/>
          <a:ln>
            <a:prstDash val="dash"/>
          </a:ln>
        </p:spPr>
        <p:txBody>
          <a:bodyPr vert="horz" wrap="none" lIns="0" tIns="0" rIns="0" bIns="0" rtlCol="0" anchor="ctr" anchorCtr="0">
            <a:noAutofit/>
          </a:bodyPr>
          <a:lstStyle/>
          <a:p>
            <a:pPr algn="ctr">
              <a:lnSpc>
                <a:spcPct val="100000"/>
              </a:lnSpc>
              <a:spcBef>
                <a:spcPct val="0"/>
              </a:spcBef>
            </a:pPr>
            <a:r>
              <a:rPr lang="en-US" sz="4950">
                <a:solidFill>
                  <a:schemeClr val="accent1">
                    <a:alpha val="100000"/>
                  </a:schemeClr>
                </a:solidFill>
                <a:latin typeface="Noto Sans SC" panose="020B0200000000000000" charset="-122"/>
                <a:ea typeface="Noto Sans SC" panose="020B0200000000000000" charset="-122"/>
                <a:cs typeface="Noto Sans SC" panose="020B0200000000000000" charset="-122"/>
              </a:rPr>
              <a:t>02</a:t>
            </a:r>
            <a:endParaRPr lang="en-US" sz="495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TextBox 17"/>
          <p:cNvSpPr txBox="1"/>
          <p:nvPr/>
        </p:nvSpPr>
        <p:spPr>
          <a:xfrm>
            <a:off x="6841328" y="1894928"/>
            <a:ext cx="1249638" cy="1174576"/>
          </a:xfrm>
          <a:prstGeom prst="rect">
            <a:avLst/>
          </a:prstGeom>
          <a:noFill/>
          <a:ln>
            <a:prstDash val="dash"/>
          </a:ln>
        </p:spPr>
        <p:txBody>
          <a:bodyPr vert="horz" wrap="none" lIns="0" tIns="0" rIns="0" bIns="0" rtlCol="0" anchor="ctr" anchorCtr="0">
            <a:noAutofit/>
          </a:bodyPr>
          <a:lstStyle/>
          <a:p>
            <a:pPr algn="ctr">
              <a:lnSpc>
                <a:spcPct val="100000"/>
              </a:lnSpc>
              <a:spcBef>
                <a:spcPct val="0"/>
              </a:spcBef>
            </a:pPr>
            <a:r>
              <a:rPr lang="en-US" sz="4950">
                <a:solidFill>
                  <a:schemeClr val="accent1">
                    <a:alpha val="100000"/>
                  </a:schemeClr>
                </a:solidFill>
                <a:latin typeface="Noto Sans SC" panose="020B0200000000000000" charset="-122"/>
                <a:ea typeface="Noto Sans SC" panose="020B0200000000000000" charset="-122"/>
                <a:cs typeface="Noto Sans SC" panose="020B0200000000000000" charset="-122"/>
              </a:rPr>
              <a:t>03</a:t>
            </a:r>
            <a:endParaRPr lang="en-US" sz="495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8" name="TextBox 18"/>
          <p:cNvSpPr txBox="1"/>
          <p:nvPr/>
        </p:nvSpPr>
        <p:spPr>
          <a:xfrm>
            <a:off x="9607097" y="1894928"/>
            <a:ext cx="1249638" cy="1174576"/>
          </a:xfrm>
          <a:prstGeom prst="rect">
            <a:avLst/>
          </a:prstGeom>
          <a:noFill/>
          <a:ln>
            <a:prstDash val="dash"/>
          </a:ln>
        </p:spPr>
        <p:txBody>
          <a:bodyPr vert="horz" wrap="none" lIns="0" tIns="0" rIns="0" bIns="0" rtlCol="0" anchor="ctr" anchorCtr="0">
            <a:noAutofit/>
          </a:bodyPr>
          <a:lstStyle/>
          <a:p>
            <a:pPr algn="ctr">
              <a:lnSpc>
                <a:spcPct val="100000"/>
              </a:lnSpc>
              <a:spcBef>
                <a:spcPct val="0"/>
              </a:spcBef>
            </a:pPr>
            <a:r>
              <a:rPr lang="en-US" sz="4950">
                <a:solidFill>
                  <a:schemeClr val="accent1">
                    <a:alpha val="100000"/>
                  </a:schemeClr>
                </a:solidFill>
                <a:latin typeface="Noto Sans SC" panose="020B0200000000000000" charset="-122"/>
                <a:ea typeface="Noto Sans SC" panose="020B0200000000000000" charset="-122"/>
                <a:cs typeface="Noto Sans SC" panose="020B0200000000000000" charset="-122"/>
              </a:rPr>
              <a:t>04</a:t>
            </a:r>
            <a:endParaRPr lang="en-US" sz="495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sp>
        <p:nvSpPr>
          <p:cNvPr id="900008" name="Freeform 2"/>
          <p:cNvSpPr/>
          <p:nvPr/>
        </p:nvSpPr>
        <p:spPr>
          <a:xfrm rot="2995833">
            <a:off x="9197571" y="-149309"/>
            <a:ext cx="4611073" cy="2483067"/>
          </a:xfrm>
          <a:custGeom>
            <a:avLst/>
            <a:gdLst/>
            <a:ahLst/>
            <a:cxnLst/>
            <a:rect l="l" t="t" r="r" b="b"/>
            <a:pathLst>
              <a:path w="2739457" h="1475200">
                <a:moveTo>
                  <a:pt x="1138836" y="0"/>
                </a:moveTo>
                <a:lnTo>
                  <a:pt x="2739457" y="1346390"/>
                </a:lnTo>
                <a:lnTo>
                  <a:pt x="2679963" y="1374317"/>
                </a:lnTo>
                <a:cubicBezTo>
                  <a:pt x="2482977" y="1449312"/>
                  <a:pt x="2274738" y="1455550"/>
                  <a:pt x="2116390" y="1314510"/>
                </a:cubicBezTo>
                <a:cubicBezTo>
                  <a:pt x="1875613" y="1088846"/>
                  <a:pt x="1619653" y="951061"/>
                  <a:pt x="1308379" y="946722"/>
                </a:cubicBezTo>
                <a:cubicBezTo>
                  <a:pt x="1177145" y="945637"/>
                  <a:pt x="1103394" y="1031346"/>
                  <a:pt x="1027473" y="1125734"/>
                </a:cubicBezTo>
                <a:cubicBezTo>
                  <a:pt x="986259" y="1177810"/>
                  <a:pt x="953722" y="1226631"/>
                  <a:pt x="902747" y="1270029"/>
                </a:cubicBezTo>
                <a:cubicBezTo>
                  <a:pt x="842010" y="1321020"/>
                  <a:pt x="779105" y="1369841"/>
                  <a:pt x="708607" y="1405644"/>
                </a:cubicBezTo>
                <a:cubicBezTo>
                  <a:pt x="530330" y="1495150"/>
                  <a:pt x="277911" y="1500320"/>
                  <a:pt x="87983" y="1409235"/>
                </a:cubicBezTo>
                <a:lnTo>
                  <a:pt x="0" y="1353876"/>
                </a:lnTo>
              </a:path>
            </a:pathLst>
          </a:custGeom>
          <a:solidFill>
            <a:srgbClr val="E7C7BD">
              <a:alpha val="100000"/>
            </a:srgbClr>
          </a:solidFill>
        </p:spPr>
      </p:sp>
      <p:grpSp>
        <p:nvGrpSpPr>
          <p:cNvPr id="900012" name="Group 3"/>
          <p:cNvGrpSpPr/>
          <p:nvPr/>
        </p:nvGrpSpPr>
        <p:grpSpPr>
          <a:xfrm rot="0">
            <a:off x="8365611" y="405002"/>
            <a:ext cx="383102" cy="95964"/>
            <a:chOff x="8365611" y="405002"/>
            <a:chExt cx="383102" cy="95964"/>
          </a:xfrm>
        </p:grpSpPr>
        <p:cxnSp>
          <p:nvCxnSpPr>
            <p:cNvPr id="4" name="Connector 4"/>
            <p:cNvCxnSpPr/>
            <p:nvPr/>
          </p:nvCxnSpPr>
          <p:spPr>
            <a:xfrm>
              <a:off x="8507790" y="405002"/>
              <a:ext cx="240922" cy="0"/>
            </a:xfrm>
            <a:prstGeom prst="line">
              <a:avLst/>
            </a:prstGeom>
            <a:ln w="38100">
              <a:solidFill>
                <a:srgbClr val="FFFFFF">
                  <a:alpha val="100000"/>
                </a:srgbClr>
              </a:solidFill>
              <a:prstDash val="solid"/>
              <a:headEnd type="none"/>
              <a:tailEnd type="none"/>
            </a:ln>
          </p:spPr>
        </p:cxnSp>
        <p:cxnSp>
          <p:nvCxnSpPr>
            <p:cNvPr id="5" name="Connector 5"/>
            <p:cNvCxnSpPr/>
            <p:nvPr/>
          </p:nvCxnSpPr>
          <p:spPr>
            <a:xfrm>
              <a:off x="8365611" y="500966"/>
              <a:ext cx="383102" cy="0"/>
            </a:xfrm>
            <a:prstGeom prst="line">
              <a:avLst/>
            </a:prstGeom>
            <a:ln w="38100">
              <a:solidFill>
                <a:srgbClr val="FFFFFF">
                  <a:alpha val="100000"/>
                </a:srgbClr>
              </a:solidFill>
              <a:prstDash val="solid"/>
              <a:headEnd type="none"/>
              <a:tailEnd type="none"/>
            </a:ln>
          </p:spPr>
        </p:cxnSp>
      </p:grpSp>
      <p:pic>
        <p:nvPicPr>
          <p:cNvPr id="900005" name="Picture 6"/>
          <p:cNvPicPr>
            <a:picLocks noChangeAspect="1"/>
          </p:cNvPicPr>
          <p:nvPr/>
        </p:nvPicPr>
        <p:blipFill>
          <a:blip r:embed="rId2"/>
          <a:srcRect/>
          <a:stretch>
            <a:fillRect/>
          </a:stretch>
        </p:blipFill>
        <p:spPr>
          <a:xfrm>
            <a:off x="332116" y="627492"/>
            <a:ext cx="5977467" cy="5977467"/>
          </a:xfrm>
          <a:prstGeom prst="rect">
            <a:avLst/>
          </a:prstGeom>
        </p:spPr>
      </p:pic>
      <p:sp>
        <p:nvSpPr>
          <p:cNvPr id="900010" name="Freeform 7"/>
          <p:cNvSpPr/>
          <p:nvPr/>
        </p:nvSpPr>
        <p:spPr>
          <a:xfrm rot="12930793">
            <a:off x="-629661" y="5814171"/>
            <a:ext cx="2688844" cy="1394561"/>
          </a:xfrm>
          <a:custGeom>
            <a:avLst/>
            <a:gdLst/>
            <a:ahLst/>
            <a:cxnLst/>
            <a:rect l="l" t="t" r="r" b="b"/>
            <a:pathLst>
              <a:path w="2016633" h="1045921">
                <a:moveTo>
                  <a:pt x="2016633" y="1013037"/>
                </a:moveTo>
                <a:lnTo>
                  <a:pt x="2004442" y="1018733"/>
                </a:lnTo>
                <a:cubicBezTo>
                  <a:pt x="1970962" y="1030328"/>
                  <a:pt x="1936865" y="1038421"/>
                  <a:pt x="1904511" y="1042686"/>
                </a:cubicBezTo>
                <a:cubicBezTo>
                  <a:pt x="1837091" y="1051216"/>
                  <a:pt x="1765797" y="1043462"/>
                  <a:pt x="1708451" y="1012445"/>
                </a:cubicBezTo>
                <a:cubicBezTo>
                  <a:pt x="1615459" y="963594"/>
                  <a:pt x="1400800" y="875196"/>
                  <a:pt x="1327181" y="806184"/>
                </a:cubicBezTo>
                <a:cubicBezTo>
                  <a:pt x="1235738" y="721663"/>
                  <a:pt x="1110198" y="727091"/>
                  <a:pt x="976134" y="728642"/>
                </a:cubicBezTo>
                <a:cubicBezTo>
                  <a:pt x="745976" y="731744"/>
                  <a:pt x="695605" y="796103"/>
                  <a:pt x="546042" y="941107"/>
                </a:cubicBezTo>
                <a:cubicBezTo>
                  <a:pt x="409459" y="1056450"/>
                  <a:pt x="203252" y="1022465"/>
                  <a:pt x="26749" y="937972"/>
                </a:cubicBezTo>
                <a:lnTo>
                  <a:pt x="0" y="923229"/>
                </a:lnTo>
                <a:lnTo>
                  <a:pt x="1293688" y="0"/>
                </a:lnTo>
              </a:path>
            </a:pathLst>
          </a:custGeom>
          <a:solidFill>
            <a:srgbClr val="E7C7BD">
              <a:alpha val="100000"/>
            </a:srgbClr>
          </a:solidFill>
        </p:spPr>
      </p:sp>
      <p:sp>
        <p:nvSpPr>
          <p:cNvPr id="900011" name="AutoShape 8"/>
          <p:cNvSpPr/>
          <p:nvPr/>
        </p:nvSpPr>
        <p:spPr>
          <a:xfrm>
            <a:off x="6213534" y="4180410"/>
            <a:ext cx="1449237" cy="448573"/>
          </a:xfrm>
          <a:prstGeom prst="roundRect">
            <a:avLst>
              <a:gd name="adj" fmla="val 50000"/>
            </a:avLst>
          </a:prstGeom>
          <a:solidFill>
            <a:schemeClr val="accent1">
              <a:alpha val="100000"/>
            </a:schemeClr>
          </a:solidFill>
        </p:spPr>
        <p:txBody>
          <a:bodyPr vert="horz" wrap="square" lIns="91440" tIns="45720" rIns="91440" bIns="45720" rtlCol="0" anchor="ctr" anchorCtr="0">
            <a:noAutofit/>
          </a:bodyPr>
          <a:lstStyle/>
          <a:p>
            <a:pPr algn="ctr">
              <a:defRPr/>
            </a:pPr>
            <a:r>
              <a:rPr lang="en-US" sz="1800">
                <a:solidFill>
                  <a:schemeClr val="lt1">
                    <a:alpha val="100000"/>
                  </a:schemeClr>
                </a:solidFill>
                <a:latin typeface="Noto Sans SC" panose="020B0200000000000000" charset="-122"/>
                <a:ea typeface="Noto Sans SC" panose="020B0200000000000000" charset="-122"/>
                <a:cs typeface="Noto Sans SC" panose="020B0200000000000000" charset="-122"/>
              </a:rPr>
              <a:t>04</a:t>
            </a:r>
            <a:endParaRPr lang="en-US" sz="1100"/>
          </a:p>
        </p:txBody>
      </p:sp>
      <p:sp>
        <p:nvSpPr>
          <p:cNvPr id="9" name="TextBox 9"/>
          <p:cNvSpPr txBox="1"/>
          <p:nvPr/>
        </p:nvSpPr>
        <p:spPr>
          <a:xfrm>
            <a:off x="6096000" y="2317876"/>
            <a:ext cx="5466586" cy="1539240"/>
          </a:xfrm>
          <a:prstGeom prst="rect">
            <a:avLst/>
          </a:prstGeom>
        </p:spPr>
        <p:txBody>
          <a:bodyPr vert="horz" wrap="square" lIns="91440" tIns="45720" rIns="91440" bIns="45720" rtlCol="0" anchor="t" anchorCtr="0">
            <a:normAutofit/>
          </a:bodyPr>
          <a:lstStyle/>
          <a:p>
            <a:pPr algn="l">
              <a:lnSpc>
                <a:spcPct val="100000"/>
              </a:lnSpc>
              <a:spcBef>
                <a:spcPts val="375"/>
              </a:spcBef>
            </a:pPr>
            <a:r>
              <a:rPr lang="en-US" sz="4125" b="1">
                <a:solidFill>
                  <a:schemeClr val="accent1">
                    <a:alpha val="100000"/>
                  </a:schemeClr>
                </a:solidFill>
                <a:latin typeface="Noto Sans SC" panose="020B0200000000000000" charset="-122"/>
                <a:ea typeface="Noto Sans SC" panose="020B0200000000000000" charset="-122"/>
                <a:cs typeface="Noto Sans SC" panose="020B0200000000000000" charset="-122"/>
              </a:rPr>
              <a:t>储蓄与消费行为管理</a:t>
            </a:r>
            <a:endParaRPr lang="en-US" sz="4125"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Freeform 2"/>
          <p:cNvSpPr/>
          <p:nvPr/>
        </p:nvSpPr>
        <p:spPr>
          <a:xfrm>
            <a:off x="0" y="2656099"/>
            <a:ext cx="5971328" cy="4201903"/>
          </a:xfrm>
          <a:custGeom>
            <a:avLst/>
            <a:gdLst/>
            <a:ahLst/>
            <a:cxnLst/>
            <a:rect l="l" t="t" r="r" b="b"/>
            <a:pathLst>
              <a:path w="4478496" h="3151427">
                <a:moveTo>
                  <a:pt x="1273862" y="2"/>
                </a:moveTo>
                <a:cubicBezTo>
                  <a:pt x="1392276" y="-171"/>
                  <a:pt x="1509467" y="12522"/>
                  <a:pt x="1619015" y="37164"/>
                </a:cubicBezTo>
                <a:cubicBezTo>
                  <a:pt x="2573150" y="274336"/>
                  <a:pt x="3639002" y="576465"/>
                  <a:pt x="4241375" y="1393726"/>
                </a:cubicBezTo>
                <a:cubicBezTo>
                  <a:pt x="4572000" y="1863537"/>
                  <a:pt x="4561432" y="2384710"/>
                  <a:pt x="4180986" y="2825819"/>
                </a:cubicBezTo>
                <a:cubicBezTo>
                  <a:pt x="4102104" y="2919102"/>
                  <a:pt x="3998029" y="3015689"/>
                  <a:pt x="3879399" y="3101961"/>
                </a:cubicBezTo>
                <a:lnTo>
                  <a:pt x="3802076" y="3151427"/>
                </a:lnTo>
                <a:lnTo>
                  <a:pt x="2614512" y="3151427"/>
                </a:lnTo>
                <a:lnTo>
                  <a:pt x="2579221" y="3120277"/>
                </a:lnTo>
                <a:cubicBezTo>
                  <a:pt x="2280573" y="2873263"/>
                  <a:pt x="1960398" y="2726872"/>
                  <a:pt x="1581273" y="2721584"/>
                </a:cubicBezTo>
                <a:cubicBezTo>
                  <a:pt x="1398598" y="2718563"/>
                  <a:pt x="1295938" y="2837904"/>
                  <a:pt x="1190259" y="2970841"/>
                </a:cubicBezTo>
                <a:cubicBezTo>
                  <a:pt x="1161575" y="3006341"/>
                  <a:pt x="1135910" y="3041464"/>
                  <a:pt x="1108546" y="3075265"/>
                </a:cubicBezTo>
                <a:lnTo>
                  <a:pt x="1036006" y="3151427"/>
                </a:lnTo>
                <a:lnTo>
                  <a:pt x="0" y="3151427"/>
                </a:lnTo>
                <a:lnTo>
                  <a:pt x="0" y="2199553"/>
                </a:lnTo>
                <a:lnTo>
                  <a:pt x="107328" y="2068315"/>
                </a:lnTo>
                <a:cubicBezTo>
                  <a:pt x="256435" y="1860492"/>
                  <a:pt x="356713" y="1613713"/>
                  <a:pt x="281416" y="1283448"/>
                </a:cubicBezTo>
                <a:cubicBezTo>
                  <a:pt x="242164" y="1124830"/>
                  <a:pt x="183285" y="966212"/>
                  <a:pt x="187814" y="801552"/>
                </a:cubicBezTo>
                <a:cubicBezTo>
                  <a:pt x="224613" y="243085"/>
                  <a:pt x="760730" y="750"/>
                  <a:pt x="1273862" y="2"/>
                </a:cubicBezTo>
              </a:path>
            </a:pathLst>
          </a:custGeom>
          <a:solidFill>
            <a:srgbClr val="E7C7BD">
              <a:alpha val="100000"/>
            </a:srgbClr>
          </a:solidFill>
        </p:spPr>
      </p:sp>
      <p:pic>
        <p:nvPicPr>
          <p:cNvPr id="3" name="Picture 3"/>
          <p:cNvPicPr>
            <a:picLocks noChangeAspect="1"/>
          </p:cNvPicPr>
          <p:nvPr/>
        </p:nvPicPr>
        <p:blipFill>
          <a:blip r:embed="rId2"/>
          <a:srcRect/>
          <a:stretch>
            <a:fillRect/>
          </a:stretch>
        </p:blipFill>
        <p:spPr>
          <a:xfrm>
            <a:off x="-840891" y="621103"/>
            <a:ext cx="6236898" cy="6236898"/>
          </a:xfrm>
          <a:prstGeom prst="rect">
            <a:avLst/>
          </a:prstGeom>
        </p:spPr>
      </p:pic>
      <p:grpSp>
        <p:nvGrpSpPr>
          <p:cNvPr id="4" name="Group 4"/>
          <p:cNvGrpSpPr/>
          <p:nvPr/>
        </p:nvGrpSpPr>
        <p:grpSpPr>
          <a:xfrm rot="0">
            <a:off x="8365611" y="405002"/>
            <a:ext cx="383102" cy="95964"/>
            <a:chOff x="8365611" y="405002"/>
            <a:chExt cx="383102" cy="95964"/>
          </a:xfrm>
        </p:grpSpPr>
        <p:cxnSp>
          <p:nvCxnSpPr>
            <p:cNvPr id="5" name="Connector 5"/>
            <p:cNvCxnSpPr/>
            <p:nvPr/>
          </p:nvCxnSpPr>
          <p:spPr>
            <a:xfrm>
              <a:off x="8507790" y="405002"/>
              <a:ext cx="240922" cy="0"/>
            </a:xfrm>
            <a:prstGeom prst="line">
              <a:avLst/>
            </a:prstGeom>
            <a:ln w="38100">
              <a:solidFill>
                <a:srgbClr val="FFFFFF">
                  <a:alpha val="100000"/>
                </a:srgbClr>
              </a:solidFill>
              <a:prstDash val="solid"/>
              <a:headEnd type="none"/>
              <a:tailEnd type="none"/>
            </a:ln>
          </p:spPr>
        </p:cxnSp>
        <p:cxnSp>
          <p:nvCxnSpPr>
            <p:cNvPr id="6" name="Connector 6"/>
            <p:cNvCxnSpPr/>
            <p:nvPr/>
          </p:nvCxnSpPr>
          <p:spPr>
            <a:xfrm>
              <a:off x="8365611" y="500966"/>
              <a:ext cx="383102" cy="0"/>
            </a:xfrm>
            <a:prstGeom prst="line">
              <a:avLst/>
            </a:prstGeom>
            <a:ln w="38100">
              <a:solidFill>
                <a:srgbClr val="FFFFFF">
                  <a:alpha val="100000"/>
                </a:srgbClr>
              </a:solidFill>
              <a:prstDash val="solid"/>
              <a:headEnd type="none"/>
              <a:tailEnd type="none"/>
            </a:ln>
          </p:spPr>
        </p:cxnSp>
      </p:grpSp>
      <p:sp>
        <p:nvSpPr>
          <p:cNvPr id="7" name="Freeform 7"/>
          <p:cNvSpPr/>
          <p:nvPr/>
        </p:nvSpPr>
        <p:spPr>
          <a:xfrm rot="2995833">
            <a:off x="9756764" y="-134640"/>
            <a:ext cx="3770367" cy="2030345"/>
          </a:xfrm>
          <a:custGeom>
            <a:avLst/>
            <a:gdLst/>
            <a:ahLst/>
            <a:cxnLst/>
            <a:rect l="l" t="t" r="r" b="b"/>
            <a:pathLst>
              <a:path w="2739457" h="1475200">
                <a:moveTo>
                  <a:pt x="1138836" y="0"/>
                </a:moveTo>
                <a:lnTo>
                  <a:pt x="2739457" y="1346390"/>
                </a:lnTo>
                <a:lnTo>
                  <a:pt x="2679963" y="1374317"/>
                </a:lnTo>
                <a:cubicBezTo>
                  <a:pt x="2482977" y="1449312"/>
                  <a:pt x="2274738" y="1455550"/>
                  <a:pt x="2116390" y="1314510"/>
                </a:cubicBezTo>
                <a:cubicBezTo>
                  <a:pt x="1875613" y="1088846"/>
                  <a:pt x="1619653" y="951061"/>
                  <a:pt x="1308379" y="946722"/>
                </a:cubicBezTo>
                <a:cubicBezTo>
                  <a:pt x="1177145" y="945637"/>
                  <a:pt x="1103394" y="1031346"/>
                  <a:pt x="1027473" y="1125734"/>
                </a:cubicBezTo>
                <a:cubicBezTo>
                  <a:pt x="986259" y="1177810"/>
                  <a:pt x="953722" y="1226631"/>
                  <a:pt x="902747" y="1270029"/>
                </a:cubicBezTo>
                <a:cubicBezTo>
                  <a:pt x="842010" y="1321020"/>
                  <a:pt x="779105" y="1369841"/>
                  <a:pt x="708607" y="1405644"/>
                </a:cubicBezTo>
                <a:cubicBezTo>
                  <a:pt x="530330" y="1495150"/>
                  <a:pt x="277911" y="1500320"/>
                  <a:pt x="87983" y="1409235"/>
                </a:cubicBezTo>
                <a:lnTo>
                  <a:pt x="0" y="1353876"/>
                </a:lnTo>
              </a:path>
            </a:pathLst>
          </a:custGeom>
          <a:solidFill>
            <a:srgbClr val="E7C7BD">
              <a:alpha val="100000"/>
            </a:srgbClr>
          </a:solidFill>
        </p:spPr>
      </p:sp>
      <p:sp>
        <p:nvSpPr>
          <p:cNvPr id="8" name="TextBox 8"/>
          <p:cNvSpPr txBox="1"/>
          <p:nvPr/>
        </p:nvSpPr>
        <p:spPr>
          <a:xfrm>
            <a:off x="6516599" y="1697720"/>
            <a:ext cx="4705231" cy="4818050"/>
          </a:xfrm>
          <a:prstGeom prst="rect">
            <a:avLst/>
          </a:prstGeom>
        </p:spPr>
        <p:txBody>
          <a:bodyPr vert="horz" wrap="square" lIns="91440" tIns="45720" rIns="91440" bIns="45720" rtlCol="0" anchor="t" anchorCtr="0">
            <a:normAutofit/>
          </a:bodyPr>
          <a:lstStyle/>
          <a:p>
            <a:pPr marL="228600" lvl="1" indent="-228600" algn="l">
              <a:lnSpc>
                <a:spcPct val="140000"/>
              </a:lnSpc>
              <a:buFont typeface="Arial" panose="020B0604020202020204"/>
              <a:buChar char="•"/>
            </a:pPr>
            <a:r>
              <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rPr>
              <a:t>理财概念与重要性</a:t>
            </a:r>
            <a:endPar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buFont typeface="Arial" panose="020B0604020202020204"/>
              <a:buChar char="•"/>
            </a:pPr>
            <a:r>
              <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rPr>
              <a:t>大学生财务状况分析</a:t>
            </a:r>
            <a:endPar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buFont typeface="Arial" panose="020B0604020202020204"/>
              <a:buChar char="•"/>
            </a:pPr>
            <a:r>
              <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rPr>
              <a:t>理财规划与策略制定</a:t>
            </a:r>
            <a:endPar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buFont typeface="Arial" panose="020B0604020202020204"/>
              <a:buChar char="•"/>
            </a:pPr>
            <a:r>
              <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rPr>
              <a:t>储蓄与消费行为管理</a:t>
            </a:r>
            <a:endPar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buFont typeface="Arial" panose="020B0604020202020204"/>
              <a:buChar char="•"/>
            </a:pPr>
            <a:r>
              <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rPr>
              <a:t>投资基础知识与实操指南</a:t>
            </a:r>
            <a:endPar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buFont typeface="Arial" panose="020B0604020202020204"/>
              <a:buChar char="•"/>
            </a:pPr>
            <a:r>
              <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rPr>
              <a:t>信用管理与金融安全意识提升</a:t>
            </a:r>
            <a:endPar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buFont typeface="Arial" panose="020B0604020202020204"/>
              <a:buChar char="•"/>
            </a:pPr>
            <a:r>
              <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rPr>
              <a:t>总结反思与未来规划</a:t>
            </a:r>
            <a:endPar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endParaRPr>
          </a:p>
        </p:txBody>
      </p:sp>
      <p:grpSp>
        <p:nvGrpSpPr>
          <p:cNvPr id="9" name="Group 9"/>
          <p:cNvGrpSpPr/>
          <p:nvPr/>
        </p:nvGrpSpPr>
        <p:grpSpPr>
          <a:xfrm rot="0">
            <a:off x="3534542" y="1059102"/>
            <a:ext cx="2215816" cy="1331741"/>
            <a:chOff x="3534542" y="1059102"/>
            <a:chExt cx="2215816" cy="1331741"/>
          </a:xfrm>
        </p:grpSpPr>
        <p:sp>
          <p:nvSpPr>
            <p:cNvPr id="10" name="AutoShape 10"/>
            <p:cNvSpPr/>
            <p:nvPr/>
          </p:nvSpPr>
          <p:spPr>
            <a:xfrm>
              <a:off x="3534542" y="1059102"/>
              <a:ext cx="2215816" cy="1025919"/>
            </a:xfrm>
            <a:prstGeom prst="rect">
              <a:avLst/>
            </a:prstGeom>
            <a:noFill/>
          </p:spPr>
          <p:txBody>
            <a:bodyPr vert="horz" wrap="square" lIns="91440" tIns="45720" rIns="91440" bIns="45720" rtlCol="0" anchor="t" anchorCtr="0">
              <a:noAutofit/>
            </a:bodyPr>
            <a:lstStyle/>
            <a:p>
              <a:pPr algn="l">
                <a:defRPr/>
              </a:pPr>
              <a:r>
                <a:rPr lang="en-US" sz="5850">
                  <a:solidFill>
                    <a:schemeClr val="accent1">
                      <a:alpha val="100000"/>
                    </a:schemeClr>
                  </a:solidFill>
                  <a:latin typeface="Noto Sans SC" panose="020B0200000000000000" charset="-122"/>
                  <a:ea typeface="Noto Sans SC" panose="020B0200000000000000" charset="-122"/>
                  <a:cs typeface="Noto Sans SC" panose="020B0200000000000000" charset="-122"/>
                </a:rPr>
                <a:t>目录</a:t>
              </a:r>
              <a:endParaRPr lang="en-US" sz="1100"/>
            </a:p>
          </p:txBody>
        </p:sp>
        <p:sp>
          <p:nvSpPr>
            <p:cNvPr id="11" name="AutoShape 11"/>
            <p:cNvSpPr/>
            <p:nvPr/>
          </p:nvSpPr>
          <p:spPr>
            <a:xfrm>
              <a:off x="3645332" y="2042030"/>
              <a:ext cx="1860887" cy="348813"/>
            </a:xfrm>
            <a:prstGeom prst="rect">
              <a:avLst/>
            </a:prstGeom>
            <a:noFill/>
          </p:spPr>
          <p:txBody>
            <a:bodyPr vert="horz" wrap="square" lIns="91440" tIns="45720" rIns="91440" bIns="45720" rtlCol="0" anchor="t" anchorCtr="0">
              <a:noAutofit/>
            </a:bodyPr>
            <a:lstStyle/>
            <a:p>
              <a:pPr algn="dist">
                <a:defRPr/>
              </a:pPr>
              <a:r>
                <a:rPr lang="en-US" sz="1500">
                  <a:solidFill>
                    <a:schemeClr val="accent4">
                      <a:alpha val="100000"/>
                    </a:schemeClr>
                  </a:solidFill>
                  <a:latin typeface="Noto Sans SC" panose="020B0200000000000000" charset="-122"/>
                  <a:ea typeface="Noto Sans SC" panose="020B0200000000000000" charset="-122"/>
                  <a:cs typeface="Noto Sans SC" panose="020B0200000000000000" charset="-122"/>
                </a:rPr>
                <a:t>CONTENTS</a:t>
              </a:r>
              <a:endParaRPr lang="en-US" sz="110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742971" y="2306715"/>
            <a:ext cx="3314231" cy="647995"/>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设定储蓄目标</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8059848" y="1716027"/>
            <a:ext cx="3794740" cy="1968111"/>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根据个人收入和支出情况，合理规划每月或每季度的储蓄金额。</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8059848" y="1097369"/>
            <a:ext cx="3314231" cy="622955"/>
          </a:xfrm>
          <a:prstGeom prst="rect">
            <a:avLst/>
          </a:prstGeom>
        </p:spPr>
        <p:txBody>
          <a:bodyPr vert="horz" wrap="square" lIns="114300" tIns="57150" rIns="114300" bIns="57150" rtlCol="0" anchor="ctr" anchorCtr="0">
            <a:noAutofit/>
          </a:bodyPr>
          <a:lstStyle/>
          <a:p>
            <a:pPr>
              <a:lnSpc>
                <a:spcPct val="96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制定储蓄计划</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8059848" y="4019931"/>
            <a:ext cx="3314231" cy="54783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培养储蓄习惯</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8059848" y="4565142"/>
            <a:ext cx="3794740" cy="1995832"/>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将储蓄视为一种长期习惯，逐渐积累财富。</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401071" y="2954711"/>
            <a:ext cx="3656131" cy="2115960"/>
          </a:xfrm>
          <a:prstGeom prst="rect">
            <a:avLst/>
          </a:prstGeom>
        </p:spPr>
        <p:txBody>
          <a:bodyPr vert="horz" wrap="square" lIns="114300" tIns="57150" rIns="114300" bIns="57150" rtlCol="0" anchor="t" anchorCtr="0">
            <a:noAutofit/>
          </a:bodyPr>
          <a:lstStyle/>
          <a:p>
            <a:pPr algn="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明确短期和长期的储蓄目标，如旅游、购买电子产品或购房等。</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储蓄意识培养</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消费观念转变</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AutoShape 3"/>
          <p:cNvSpPr/>
          <p:nvPr/>
        </p:nvSpPr>
        <p:spPr>
          <a:xfrm>
            <a:off x="537512" y="1664304"/>
            <a:ext cx="638131" cy="638131"/>
          </a:xfrm>
          <a:prstGeom prst="ellipse">
            <a:avLst/>
          </a:prstGeom>
          <a:solidFill>
            <a:schemeClr val="accent1">
              <a:alpha val="20000"/>
            </a:schemeClr>
          </a:solidFill>
        </p:spPr>
      </p:sp>
      <p:sp>
        <p:nvSpPr>
          <p:cNvPr id="4" name="TextBox 4"/>
          <p:cNvSpPr txBox="1"/>
          <p:nvPr/>
        </p:nvSpPr>
        <p:spPr>
          <a:xfrm>
            <a:off x="1300882" y="1463721"/>
            <a:ext cx="6886575" cy="76590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理性消费</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1300882" y="1998589"/>
            <a:ext cx="6891292" cy="1083679"/>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避免盲目跟风，根据自身需求和财务状况进行消费。</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AutoShape 6"/>
          <p:cNvSpPr/>
          <p:nvPr/>
        </p:nvSpPr>
        <p:spPr>
          <a:xfrm>
            <a:off x="537512" y="3384629"/>
            <a:ext cx="638131" cy="638131"/>
          </a:xfrm>
          <a:prstGeom prst="ellipse">
            <a:avLst/>
          </a:prstGeom>
          <a:solidFill>
            <a:schemeClr val="accent1">
              <a:alpha val="20000"/>
            </a:schemeClr>
          </a:solidFill>
        </p:spPr>
      </p:sp>
      <p:sp>
        <p:nvSpPr>
          <p:cNvPr id="7" name="TextBox 7"/>
          <p:cNvSpPr txBox="1"/>
          <p:nvPr/>
        </p:nvSpPr>
        <p:spPr>
          <a:xfrm>
            <a:off x="1300882" y="3182098"/>
            <a:ext cx="6886575" cy="769800"/>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区分“需要”与“想要”</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AutoShape 8"/>
          <p:cNvSpPr/>
          <p:nvPr/>
        </p:nvSpPr>
        <p:spPr>
          <a:xfrm>
            <a:off x="537512" y="5104954"/>
            <a:ext cx="638131" cy="638131"/>
          </a:xfrm>
          <a:prstGeom prst="ellipse">
            <a:avLst/>
          </a:prstGeom>
          <a:solidFill>
            <a:schemeClr val="accent1">
              <a:alpha val="20000"/>
            </a:schemeClr>
          </a:solidFill>
        </p:spPr>
      </p:sp>
      <p:sp>
        <p:nvSpPr>
          <p:cNvPr id="9" name="TextBox 9"/>
          <p:cNvSpPr txBox="1"/>
          <p:nvPr/>
        </p:nvSpPr>
        <p:spPr>
          <a:xfrm>
            <a:off x="1300882" y="4920230"/>
            <a:ext cx="6886575" cy="73418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精打细算</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1300882" y="3741456"/>
            <a:ext cx="6891292" cy="1074439"/>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明确区分生活必需品和奢侈品，优先满足基本需求。</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1300882" y="5424019"/>
            <a:ext cx="6891292" cy="1092920"/>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在购买商品时关注价格、品质、性价比等因素，做到物有所值。</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12" name="Picture 12"/>
          <p:cNvPicPr>
            <a:picLocks noChangeAspect="1"/>
          </p:cNvPicPr>
          <p:nvPr/>
        </p:nvPicPr>
        <p:blipFill>
          <a:blip r:embed="rId2">
            <a:alphaModFix amt="100000"/>
          </a:blip>
          <a:srcRect/>
          <a:stretch>
            <a:fillRect/>
          </a:stretch>
        </p:blipFill>
        <p:spPr>
          <a:xfrm>
            <a:off x="8604472" y="1741145"/>
            <a:ext cx="4421505" cy="4421505"/>
          </a:xfrm>
          <a:prstGeom prst="ellipse">
            <a:avLst/>
          </a:prstGeom>
        </p:spPr>
      </p:pic>
      <p:cxnSp>
        <p:nvCxnSpPr>
          <p:cNvPr id="13" name="Connector 13"/>
          <p:cNvCxnSpPr/>
          <p:nvPr/>
        </p:nvCxnSpPr>
        <p:spPr>
          <a:xfrm>
            <a:off x="856577" y="2403263"/>
            <a:ext cx="0" cy="896335"/>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cxnSp>
        <p:nvCxnSpPr>
          <p:cNvPr id="14" name="Connector 14"/>
          <p:cNvCxnSpPr/>
          <p:nvPr/>
        </p:nvCxnSpPr>
        <p:spPr>
          <a:xfrm>
            <a:off x="856577" y="4124852"/>
            <a:ext cx="0" cy="896335"/>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15" name="TextBox 15"/>
          <p:cNvSpPr txBox="1"/>
          <p:nvPr/>
        </p:nvSpPr>
        <p:spPr>
          <a:xfrm>
            <a:off x="688937" y="1685237"/>
            <a:ext cx="335280"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1</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588925" y="3405562"/>
            <a:ext cx="535305"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2</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588925" y="5125887"/>
            <a:ext cx="535305"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3</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640619" y="1239230"/>
            <a:ext cx="2397494" cy="5044771"/>
          </a:xfrm>
          <a:prstGeom prst="rect">
            <a:avLst/>
          </a:prstGeom>
        </p:spPr>
      </p:pic>
      <p:sp>
        <p:nvSpPr>
          <p:cNvPr id="3" name="TextBox 3"/>
          <p:cNvSpPr txBox="1"/>
          <p:nvPr/>
        </p:nvSpPr>
        <p:spPr>
          <a:xfrm>
            <a:off x="476023" y="265328"/>
            <a:ext cx="11239500" cy="94297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购物技巧与省钱方法</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AutoShape 4"/>
          <p:cNvSpPr/>
          <p:nvPr/>
        </p:nvSpPr>
        <p:spPr>
          <a:xfrm>
            <a:off x="2651850" y="4787018"/>
            <a:ext cx="701468" cy="550104"/>
          </a:xfrm>
          <a:prstGeom prst="rect">
            <a:avLst/>
          </a:prstGeom>
          <a:solidFill>
            <a:schemeClr val="accent1">
              <a:alpha val="100000"/>
            </a:schemeClr>
          </a:solidFill>
        </p:spPr>
      </p:sp>
      <p:sp>
        <p:nvSpPr>
          <p:cNvPr id="5" name="AutoShape 5"/>
          <p:cNvSpPr/>
          <p:nvPr/>
        </p:nvSpPr>
        <p:spPr>
          <a:xfrm>
            <a:off x="2651850" y="3018088"/>
            <a:ext cx="701468" cy="550104"/>
          </a:xfrm>
          <a:prstGeom prst="rect">
            <a:avLst/>
          </a:prstGeom>
          <a:solidFill>
            <a:schemeClr val="accent1">
              <a:alpha val="100000"/>
            </a:schemeClr>
          </a:solidFill>
        </p:spPr>
      </p:sp>
      <p:sp>
        <p:nvSpPr>
          <p:cNvPr id="6" name="AutoShape 6"/>
          <p:cNvSpPr/>
          <p:nvPr/>
        </p:nvSpPr>
        <p:spPr>
          <a:xfrm>
            <a:off x="2651850" y="1237957"/>
            <a:ext cx="701468" cy="550104"/>
          </a:xfrm>
          <a:prstGeom prst="rect">
            <a:avLst/>
          </a:prstGeom>
          <a:solidFill>
            <a:schemeClr val="accent1">
              <a:alpha val="100000"/>
            </a:schemeClr>
          </a:solidFill>
        </p:spPr>
      </p:sp>
      <p:sp>
        <p:nvSpPr>
          <p:cNvPr id="7" name="TextBox 7"/>
          <p:cNvSpPr txBox="1"/>
          <p:nvPr/>
        </p:nvSpPr>
        <p:spPr>
          <a:xfrm>
            <a:off x="3729047" y="1165346"/>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比价购物</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3729047" y="1788061"/>
            <a:ext cx="8249905" cy="1081445"/>
          </a:xfrm>
          <a:prstGeom prst="rect">
            <a:avLst/>
          </a:prstGeom>
        </p:spPr>
        <p:txBody>
          <a:bodyPr vert="horz" wrap="square" lIns="123825" tIns="123825" rIns="57150" bIns="123825" rtlCol="0" anchor="ctr" anchorCtr="0">
            <a:noAutofit/>
          </a:bodyPr>
          <a:lstStyle/>
          <a:p>
            <a:pPr>
              <a:lnSpc>
                <a:spcPct val="140000"/>
              </a:lnSpc>
            </a:pP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在购买前对比不同商家或平台的价格，选择最优惠的购买渠道。</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AutoShape 9"/>
          <p:cNvSpPr/>
          <p:nvPr/>
        </p:nvSpPr>
        <p:spPr>
          <a:xfrm>
            <a:off x="3086434" y="4787018"/>
            <a:ext cx="550104" cy="550104"/>
          </a:xfrm>
          <a:prstGeom prst="ellipse">
            <a:avLst/>
          </a:prstGeom>
          <a:solidFill>
            <a:schemeClr val="accent1">
              <a:alpha val="100000"/>
            </a:schemeClr>
          </a:solidFill>
        </p:spPr>
      </p:sp>
      <p:sp>
        <p:nvSpPr>
          <p:cNvPr id="10" name="AutoShape 10"/>
          <p:cNvSpPr/>
          <p:nvPr/>
        </p:nvSpPr>
        <p:spPr>
          <a:xfrm>
            <a:off x="2368630" y="4787018"/>
            <a:ext cx="550104" cy="550104"/>
          </a:xfrm>
          <a:prstGeom prst="ellipse">
            <a:avLst/>
          </a:prstGeom>
          <a:solidFill>
            <a:schemeClr val="accent1">
              <a:alpha val="100000"/>
            </a:schemeClr>
          </a:solidFill>
        </p:spPr>
      </p:sp>
      <p:sp>
        <p:nvSpPr>
          <p:cNvPr id="11" name="AutoShape 11"/>
          <p:cNvSpPr/>
          <p:nvPr/>
        </p:nvSpPr>
        <p:spPr>
          <a:xfrm>
            <a:off x="3086434" y="3018088"/>
            <a:ext cx="550104" cy="550104"/>
          </a:xfrm>
          <a:prstGeom prst="ellipse">
            <a:avLst/>
          </a:prstGeom>
          <a:solidFill>
            <a:schemeClr val="accent1">
              <a:alpha val="100000"/>
            </a:schemeClr>
          </a:solidFill>
        </p:spPr>
      </p:sp>
      <p:sp>
        <p:nvSpPr>
          <p:cNvPr id="12" name="AutoShape 12"/>
          <p:cNvSpPr/>
          <p:nvPr/>
        </p:nvSpPr>
        <p:spPr>
          <a:xfrm>
            <a:off x="2368630" y="3018088"/>
            <a:ext cx="550104" cy="550104"/>
          </a:xfrm>
          <a:prstGeom prst="ellipse">
            <a:avLst/>
          </a:prstGeom>
          <a:solidFill>
            <a:schemeClr val="accent1">
              <a:alpha val="100000"/>
            </a:schemeClr>
          </a:solidFill>
        </p:spPr>
      </p:sp>
      <p:sp>
        <p:nvSpPr>
          <p:cNvPr id="13" name="AutoShape 13"/>
          <p:cNvSpPr/>
          <p:nvPr/>
        </p:nvSpPr>
        <p:spPr>
          <a:xfrm>
            <a:off x="3086434" y="1237957"/>
            <a:ext cx="550104" cy="550104"/>
          </a:xfrm>
          <a:prstGeom prst="ellipse">
            <a:avLst/>
          </a:prstGeom>
          <a:solidFill>
            <a:schemeClr val="accent1">
              <a:alpha val="100000"/>
            </a:schemeClr>
          </a:solidFill>
        </p:spPr>
      </p:sp>
      <p:sp>
        <p:nvSpPr>
          <p:cNvPr id="14" name="AutoShape 14"/>
          <p:cNvSpPr/>
          <p:nvPr/>
        </p:nvSpPr>
        <p:spPr>
          <a:xfrm>
            <a:off x="2368630" y="1237957"/>
            <a:ext cx="550104" cy="550104"/>
          </a:xfrm>
          <a:prstGeom prst="ellipse">
            <a:avLst/>
          </a:prstGeom>
          <a:solidFill>
            <a:schemeClr val="accent1">
              <a:alpha val="100000"/>
            </a:schemeClr>
          </a:solidFill>
        </p:spPr>
      </p:sp>
      <p:sp>
        <p:nvSpPr>
          <p:cNvPr id="15" name="TextBox 15"/>
          <p:cNvSpPr txBox="1"/>
          <p:nvPr/>
        </p:nvSpPr>
        <p:spPr>
          <a:xfrm>
            <a:off x="2619589" y="482585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rPr>
              <a:t>03</a:t>
            </a:r>
            <a:endPar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2619589" y="305692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rPr>
              <a:t>02</a:t>
            </a:r>
            <a:endPar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7" name="TextBox 17"/>
          <p:cNvSpPr txBox="1"/>
          <p:nvPr/>
        </p:nvSpPr>
        <p:spPr>
          <a:xfrm>
            <a:off x="2619589" y="1276789"/>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rPr>
              <a:t>01</a:t>
            </a:r>
            <a:endPar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8" name="TextBox 18"/>
          <p:cNvSpPr txBox="1"/>
          <p:nvPr/>
        </p:nvSpPr>
        <p:spPr>
          <a:xfrm>
            <a:off x="3729047" y="2951620"/>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利用优惠活动</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9" name="TextBox 19"/>
          <p:cNvSpPr txBox="1"/>
          <p:nvPr/>
        </p:nvSpPr>
        <p:spPr>
          <a:xfrm>
            <a:off x="3729047" y="3574334"/>
            <a:ext cx="8249905" cy="1081445"/>
          </a:xfrm>
          <a:prstGeom prst="rect">
            <a:avLst/>
          </a:prstGeom>
        </p:spPr>
        <p:txBody>
          <a:bodyPr vert="horz" wrap="square" lIns="123825" tIns="123825" rIns="57150" bIns="123825" rtlCol="0" anchor="ctr" anchorCtr="0">
            <a:noAutofit/>
          </a:bodyPr>
          <a:lstStyle/>
          <a:p>
            <a:pPr>
              <a:lnSpc>
                <a:spcPct val="140000"/>
              </a:lnSpc>
            </a:pP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关注商家或平台的促销活动，如满减、折扣等，以节省开支。</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0" name="TextBox 20"/>
          <p:cNvSpPr txBox="1"/>
          <p:nvPr/>
        </p:nvSpPr>
        <p:spPr>
          <a:xfrm>
            <a:off x="3729047" y="4737324"/>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使用优惠券和积分</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1" name="TextBox 21"/>
          <p:cNvSpPr txBox="1"/>
          <p:nvPr/>
        </p:nvSpPr>
        <p:spPr>
          <a:xfrm>
            <a:off x="3729047" y="5360039"/>
            <a:ext cx="8249905" cy="1081445"/>
          </a:xfrm>
          <a:prstGeom prst="rect">
            <a:avLst/>
          </a:prstGeom>
        </p:spPr>
        <p:txBody>
          <a:bodyPr vert="horz" wrap="square" lIns="123825" tIns="123825" rIns="57150" bIns="123825" rtlCol="0" anchor="ctr" anchorCtr="0">
            <a:noAutofit/>
          </a:bodyPr>
          <a:lstStyle/>
          <a:p>
            <a:pPr>
              <a:lnSpc>
                <a:spcPct val="140000"/>
              </a:lnSpc>
            </a:pP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合理利用优惠券和积分，降低购物成本。</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4297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避免盲目消费和借贷陷阱</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AutoShape 3"/>
          <p:cNvSpPr/>
          <p:nvPr/>
        </p:nvSpPr>
        <p:spPr>
          <a:xfrm>
            <a:off x="592974" y="2169076"/>
            <a:ext cx="3456116" cy="4146148"/>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4" name="TextBox 4"/>
          <p:cNvSpPr txBox="1"/>
          <p:nvPr/>
        </p:nvSpPr>
        <p:spPr>
          <a:xfrm>
            <a:off x="808710" y="2748604"/>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谨慎使用信用卡</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733628" y="3345379"/>
            <a:ext cx="3174808" cy="2713563"/>
          </a:xfrm>
          <a:prstGeom prst="rect">
            <a:avLst/>
          </a:prstGeom>
        </p:spPr>
        <p:txBody>
          <a:bodyPr vert="horz" wrap="square" lIns="114300" tIns="57150" rIns="114300" bIns="57150" rtlCol="0" anchor="ctr" anchorCtr="0">
            <a:noAutofit/>
          </a:bodyPr>
          <a:lstStyle/>
          <a:p>
            <a:pPr algn="ctr">
              <a:lnSpc>
                <a:spcPct val="150000"/>
              </a:lnSpc>
              <a:spcBef>
                <a:spcPts val="375"/>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避免滥用信用卡进行消费，以免陷入高额利息和还款困境。</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6" name="Picture 6"/>
          <p:cNvPicPr>
            <a:picLocks noChangeAspect="1"/>
          </p:cNvPicPr>
          <p:nvPr/>
        </p:nvPicPr>
        <p:blipFill>
          <a:blip r:embed="rId2">
            <a:alphaModFix amt="100000"/>
          </a:blip>
          <a:srcRect/>
          <a:stretch>
            <a:fillRect/>
          </a:stretch>
        </p:blipFill>
        <p:spPr>
          <a:xfrm>
            <a:off x="1583319" y="1148842"/>
            <a:ext cx="1475427" cy="1475427"/>
          </a:xfrm>
          <a:prstGeom prst="ellipse">
            <a:avLst/>
          </a:prstGeom>
        </p:spPr>
      </p:pic>
      <p:sp>
        <p:nvSpPr>
          <p:cNvPr id="7" name="AutoShape 7"/>
          <p:cNvSpPr/>
          <p:nvPr/>
        </p:nvSpPr>
        <p:spPr>
          <a:xfrm>
            <a:off x="4495337" y="2169076"/>
            <a:ext cx="3456116" cy="4146148"/>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8" name="TextBox 8"/>
          <p:cNvSpPr txBox="1"/>
          <p:nvPr/>
        </p:nvSpPr>
        <p:spPr>
          <a:xfrm>
            <a:off x="4711072" y="2748604"/>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警惕消费陷阱</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4635991" y="3345379"/>
            <a:ext cx="3174808" cy="2713563"/>
          </a:xfrm>
          <a:prstGeom prst="rect">
            <a:avLst/>
          </a:prstGeom>
        </p:spPr>
        <p:txBody>
          <a:bodyPr vert="horz" wrap="square" lIns="114300" tIns="57150" rIns="114300" bIns="57150" rtlCol="0" anchor="ctr" anchorCtr="0">
            <a:noAutofit/>
          </a:bodyPr>
          <a:lstStyle/>
          <a:p>
            <a:pPr algn="ctr">
              <a:lnSpc>
                <a:spcPct val="150000"/>
              </a:lnSpc>
              <a:spcBef>
                <a:spcPts val="375"/>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对于商家的诱导性消费要保持警惕，避免购买不必要的商品或服务。</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0" name="Picture 10"/>
          <p:cNvPicPr>
            <a:picLocks noChangeAspect="1"/>
          </p:cNvPicPr>
          <p:nvPr/>
        </p:nvPicPr>
        <p:blipFill>
          <a:blip r:embed="rId3">
            <a:alphaModFix amt="100000"/>
          </a:blip>
          <a:srcRect/>
          <a:stretch>
            <a:fillRect/>
          </a:stretch>
        </p:blipFill>
        <p:spPr>
          <a:xfrm>
            <a:off x="5485681" y="1148842"/>
            <a:ext cx="1475427" cy="1475427"/>
          </a:xfrm>
          <a:prstGeom prst="ellipse">
            <a:avLst/>
          </a:prstGeom>
        </p:spPr>
      </p:pic>
      <p:sp>
        <p:nvSpPr>
          <p:cNvPr id="11" name="AutoShape 11"/>
          <p:cNvSpPr/>
          <p:nvPr/>
        </p:nvSpPr>
        <p:spPr>
          <a:xfrm>
            <a:off x="8351496" y="2169076"/>
            <a:ext cx="3456116" cy="4146148"/>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12" name="TextBox 12"/>
          <p:cNvSpPr txBox="1"/>
          <p:nvPr/>
        </p:nvSpPr>
        <p:spPr>
          <a:xfrm>
            <a:off x="8567232" y="2748604"/>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合理规划借贷</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8492150" y="3345379"/>
            <a:ext cx="3174808" cy="2713563"/>
          </a:xfrm>
          <a:prstGeom prst="rect">
            <a:avLst/>
          </a:prstGeom>
        </p:spPr>
        <p:txBody>
          <a:bodyPr vert="horz" wrap="square" lIns="114300" tIns="57150" rIns="114300" bIns="57150" rtlCol="0" anchor="ctr" anchorCtr="0">
            <a:noAutofit/>
          </a:bodyPr>
          <a:lstStyle/>
          <a:p>
            <a:pPr algn="ctr">
              <a:lnSpc>
                <a:spcPct val="150000"/>
              </a:lnSpc>
              <a:spcBef>
                <a:spcPts val="375"/>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在确实需要借贷时，应仔细比较不同借贷产品的利率和费用，确保自己能够承担还款责任。</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4" name="Picture 14"/>
          <p:cNvPicPr>
            <a:picLocks noChangeAspect="1"/>
          </p:cNvPicPr>
          <p:nvPr/>
        </p:nvPicPr>
        <p:blipFill>
          <a:blip r:embed="rId4">
            <a:alphaModFix amt="100000"/>
          </a:blip>
          <a:srcRect/>
          <a:stretch>
            <a:fillRect/>
          </a:stretch>
        </p:blipFill>
        <p:spPr>
          <a:xfrm>
            <a:off x="9341840" y="1148842"/>
            <a:ext cx="1475427" cy="1475427"/>
          </a:xfrm>
          <a:prstGeom prst="ellipse">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sp>
        <p:nvSpPr>
          <p:cNvPr id="900008" name="Freeform 2"/>
          <p:cNvSpPr/>
          <p:nvPr/>
        </p:nvSpPr>
        <p:spPr>
          <a:xfrm rot="2995833">
            <a:off x="9197571" y="-149309"/>
            <a:ext cx="4611073" cy="2483067"/>
          </a:xfrm>
          <a:custGeom>
            <a:avLst/>
            <a:gdLst/>
            <a:ahLst/>
            <a:cxnLst/>
            <a:rect l="l" t="t" r="r" b="b"/>
            <a:pathLst>
              <a:path w="2739457" h="1475200">
                <a:moveTo>
                  <a:pt x="1138836" y="0"/>
                </a:moveTo>
                <a:lnTo>
                  <a:pt x="2739457" y="1346390"/>
                </a:lnTo>
                <a:lnTo>
                  <a:pt x="2679963" y="1374317"/>
                </a:lnTo>
                <a:cubicBezTo>
                  <a:pt x="2482977" y="1449312"/>
                  <a:pt x="2274738" y="1455550"/>
                  <a:pt x="2116390" y="1314510"/>
                </a:cubicBezTo>
                <a:cubicBezTo>
                  <a:pt x="1875613" y="1088846"/>
                  <a:pt x="1619653" y="951061"/>
                  <a:pt x="1308379" y="946722"/>
                </a:cubicBezTo>
                <a:cubicBezTo>
                  <a:pt x="1177145" y="945637"/>
                  <a:pt x="1103394" y="1031346"/>
                  <a:pt x="1027473" y="1125734"/>
                </a:cubicBezTo>
                <a:cubicBezTo>
                  <a:pt x="986259" y="1177810"/>
                  <a:pt x="953722" y="1226631"/>
                  <a:pt x="902747" y="1270029"/>
                </a:cubicBezTo>
                <a:cubicBezTo>
                  <a:pt x="842010" y="1321020"/>
                  <a:pt x="779105" y="1369841"/>
                  <a:pt x="708607" y="1405644"/>
                </a:cubicBezTo>
                <a:cubicBezTo>
                  <a:pt x="530330" y="1495150"/>
                  <a:pt x="277911" y="1500320"/>
                  <a:pt x="87983" y="1409235"/>
                </a:cubicBezTo>
                <a:lnTo>
                  <a:pt x="0" y="1353876"/>
                </a:lnTo>
              </a:path>
            </a:pathLst>
          </a:custGeom>
          <a:solidFill>
            <a:srgbClr val="E7C7BD">
              <a:alpha val="100000"/>
            </a:srgbClr>
          </a:solidFill>
        </p:spPr>
      </p:sp>
      <p:grpSp>
        <p:nvGrpSpPr>
          <p:cNvPr id="900012" name="Group 3"/>
          <p:cNvGrpSpPr/>
          <p:nvPr/>
        </p:nvGrpSpPr>
        <p:grpSpPr>
          <a:xfrm rot="0">
            <a:off x="8365611" y="405002"/>
            <a:ext cx="383102" cy="95964"/>
            <a:chOff x="8365611" y="405002"/>
            <a:chExt cx="383102" cy="95964"/>
          </a:xfrm>
        </p:grpSpPr>
        <p:cxnSp>
          <p:nvCxnSpPr>
            <p:cNvPr id="4" name="Connector 4"/>
            <p:cNvCxnSpPr/>
            <p:nvPr/>
          </p:nvCxnSpPr>
          <p:spPr>
            <a:xfrm>
              <a:off x="8507790" y="405002"/>
              <a:ext cx="240922" cy="0"/>
            </a:xfrm>
            <a:prstGeom prst="line">
              <a:avLst/>
            </a:prstGeom>
            <a:ln w="38100">
              <a:solidFill>
                <a:srgbClr val="FFFFFF">
                  <a:alpha val="100000"/>
                </a:srgbClr>
              </a:solidFill>
              <a:prstDash val="solid"/>
              <a:headEnd type="none"/>
              <a:tailEnd type="none"/>
            </a:ln>
          </p:spPr>
        </p:cxnSp>
        <p:cxnSp>
          <p:nvCxnSpPr>
            <p:cNvPr id="5" name="Connector 5"/>
            <p:cNvCxnSpPr/>
            <p:nvPr/>
          </p:nvCxnSpPr>
          <p:spPr>
            <a:xfrm>
              <a:off x="8365611" y="500966"/>
              <a:ext cx="383102" cy="0"/>
            </a:xfrm>
            <a:prstGeom prst="line">
              <a:avLst/>
            </a:prstGeom>
            <a:ln w="38100">
              <a:solidFill>
                <a:srgbClr val="FFFFFF">
                  <a:alpha val="100000"/>
                </a:srgbClr>
              </a:solidFill>
              <a:prstDash val="solid"/>
              <a:headEnd type="none"/>
              <a:tailEnd type="none"/>
            </a:ln>
          </p:spPr>
        </p:cxnSp>
      </p:grpSp>
      <p:pic>
        <p:nvPicPr>
          <p:cNvPr id="900005" name="Picture 6"/>
          <p:cNvPicPr>
            <a:picLocks noChangeAspect="1"/>
          </p:cNvPicPr>
          <p:nvPr/>
        </p:nvPicPr>
        <p:blipFill>
          <a:blip r:embed="rId2"/>
          <a:srcRect/>
          <a:stretch>
            <a:fillRect/>
          </a:stretch>
        </p:blipFill>
        <p:spPr>
          <a:xfrm>
            <a:off x="332116" y="627492"/>
            <a:ext cx="5977467" cy="5977467"/>
          </a:xfrm>
          <a:prstGeom prst="rect">
            <a:avLst/>
          </a:prstGeom>
        </p:spPr>
      </p:pic>
      <p:sp>
        <p:nvSpPr>
          <p:cNvPr id="900010" name="Freeform 7"/>
          <p:cNvSpPr/>
          <p:nvPr/>
        </p:nvSpPr>
        <p:spPr>
          <a:xfrm rot="12930793">
            <a:off x="-629661" y="5814171"/>
            <a:ext cx="2688844" cy="1394561"/>
          </a:xfrm>
          <a:custGeom>
            <a:avLst/>
            <a:gdLst/>
            <a:ahLst/>
            <a:cxnLst/>
            <a:rect l="l" t="t" r="r" b="b"/>
            <a:pathLst>
              <a:path w="2016633" h="1045921">
                <a:moveTo>
                  <a:pt x="2016633" y="1013037"/>
                </a:moveTo>
                <a:lnTo>
                  <a:pt x="2004442" y="1018733"/>
                </a:lnTo>
                <a:cubicBezTo>
                  <a:pt x="1970962" y="1030328"/>
                  <a:pt x="1936865" y="1038421"/>
                  <a:pt x="1904511" y="1042686"/>
                </a:cubicBezTo>
                <a:cubicBezTo>
                  <a:pt x="1837091" y="1051216"/>
                  <a:pt x="1765797" y="1043462"/>
                  <a:pt x="1708451" y="1012445"/>
                </a:cubicBezTo>
                <a:cubicBezTo>
                  <a:pt x="1615459" y="963594"/>
                  <a:pt x="1400800" y="875196"/>
                  <a:pt x="1327181" y="806184"/>
                </a:cubicBezTo>
                <a:cubicBezTo>
                  <a:pt x="1235738" y="721663"/>
                  <a:pt x="1110198" y="727091"/>
                  <a:pt x="976134" y="728642"/>
                </a:cubicBezTo>
                <a:cubicBezTo>
                  <a:pt x="745976" y="731744"/>
                  <a:pt x="695605" y="796103"/>
                  <a:pt x="546042" y="941107"/>
                </a:cubicBezTo>
                <a:cubicBezTo>
                  <a:pt x="409459" y="1056450"/>
                  <a:pt x="203252" y="1022465"/>
                  <a:pt x="26749" y="937972"/>
                </a:cubicBezTo>
                <a:lnTo>
                  <a:pt x="0" y="923229"/>
                </a:lnTo>
                <a:lnTo>
                  <a:pt x="1293688" y="0"/>
                </a:lnTo>
              </a:path>
            </a:pathLst>
          </a:custGeom>
          <a:solidFill>
            <a:srgbClr val="E7C7BD">
              <a:alpha val="100000"/>
            </a:srgbClr>
          </a:solidFill>
        </p:spPr>
      </p:sp>
      <p:sp>
        <p:nvSpPr>
          <p:cNvPr id="900011" name="AutoShape 8"/>
          <p:cNvSpPr/>
          <p:nvPr/>
        </p:nvSpPr>
        <p:spPr>
          <a:xfrm>
            <a:off x="6213534" y="4180410"/>
            <a:ext cx="1449237" cy="448573"/>
          </a:xfrm>
          <a:prstGeom prst="roundRect">
            <a:avLst>
              <a:gd name="adj" fmla="val 50000"/>
            </a:avLst>
          </a:prstGeom>
          <a:solidFill>
            <a:schemeClr val="accent1">
              <a:alpha val="100000"/>
            </a:schemeClr>
          </a:solidFill>
        </p:spPr>
        <p:txBody>
          <a:bodyPr vert="horz" wrap="square" lIns="91440" tIns="45720" rIns="91440" bIns="45720" rtlCol="0" anchor="ctr" anchorCtr="0">
            <a:noAutofit/>
          </a:bodyPr>
          <a:lstStyle/>
          <a:p>
            <a:pPr algn="ctr">
              <a:defRPr/>
            </a:pPr>
            <a:r>
              <a:rPr lang="en-US" sz="1800">
                <a:solidFill>
                  <a:schemeClr val="lt1">
                    <a:alpha val="100000"/>
                  </a:schemeClr>
                </a:solidFill>
                <a:latin typeface="Noto Sans SC" panose="020B0200000000000000" charset="-122"/>
                <a:ea typeface="Noto Sans SC" panose="020B0200000000000000" charset="-122"/>
                <a:cs typeface="Noto Sans SC" panose="020B0200000000000000" charset="-122"/>
              </a:rPr>
              <a:t>05</a:t>
            </a:r>
            <a:endParaRPr lang="en-US" sz="1100"/>
          </a:p>
        </p:txBody>
      </p:sp>
      <p:sp>
        <p:nvSpPr>
          <p:cNvPr id="9" name="TextBox 9"/>
          <p:cNvSpPr txBox="1"/>
          <p:nvPr/>
        </p:nvSpPr>
        <p:spPr>
          <a:xfrm>
            <a:off x="6096000" y="2317876"/>
            <a:ext cx="5466586" cy="1539240"/>
          </a:xfrm>
          <a:prstGeom prst="rect">
            <a:avLst/>
          </a:prstGeom>
        </p:spPr>
        <p:txBody>
          <a:bodyPr vert="horz" wrap="square" lIns="91440" tIns="45720" rIns="91440" bIns="45720" rtlCol="0" anchor="t" anchorCtr="0">
            <a:normAutofit/>
          </a:bodyPr>
          <a:lstStyle/>
          <a:p>
            <a:pPr algn="l">
              <a:lnSpc>
                <a:spcPct val="100000"/>
              </a:lnSpc>
              <a:spcBef>
                <a:spcPts val="375"/>
              </a:spcBef>
            </a:pPr>
            <a:r>
              <a:rPr lang="en-US" sz="4125" b="1">
                <a:solidFill>
                  <a:schemeClr val="accent1">
                    <a:alpha val="100000"/>
                  </a:schemeClr>
                </a:solidFill>
                <a:latin typeface="Noto Sans SC" panose="020B0200000000000000" charset="-122"/>
                <a:ea typeface="Noto Sans SC" panose="020B0200000000000000" charset="-122"/>
                <a:cs typeface="Noto Sans SC" panose="020B0200000000000000" charset="-122"/>
              </a:rPr>
              <a:t>投资基础知识与实操指南</a:t>
            </a:r>
            <a:endParaRPr lang="en-US" sz="4125"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8727915" cy="856184"/>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投资产品介绍及风险收益特征</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529829" y="1200966"/>
            <a:ext cx="8364532" cy="3314040"/>
          </a:xfrm>
          <a:prstGeom prst="rect">
            <a:avLst/>
          </a:prstGeom>
        </p:spPr>
        <p:txBody>
          <a:bodyPr vert="horz" wrap="square" lIns="123825" tIns="123825" rIns="57150" bIns="123825" rtlCol="0" anchor="t" anchorCtr="0">
            <a:normAutofit/>
          </a:bodyPr>
          <a:lstStyle/>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货币基金</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货币基金主要投资于短期货币市场工具，如国债、银行定期存单等，风险较低，收益相对稳定，流动性强，适合作为短期储蓄工具。其特点是本金安全性高，但收益相对较低。</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债券基金</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债券基金主要投资于各类债券，如国债、企业债等，风险适中，收益较为稳定。债券基金的收益主要来源于债券的利息收入和债券价格的波动。不同类型的债券基金风险收益特征也有所不同，如信用债基金风险相对较高，但潜在收益也较大。</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4" name="Picture 4"/>
          <p:cNvPicPr>
            <a:picLocks noChangeAspect="1"/>
          </p:cNvPicPr>
          <p:nvPr/>
        </p:nvPicPr>
        <p:blipFill>
          <a:blip r:embed="rId2">
            <a:alphaModFix amt="100000"/>
          </a:blip>
          <a:srcRect t="18329" r="10714" b="54717"/>
          <a:stretch>
            <a:fillRect/>
          </a:stretch>
        </p:blipFill>
        <p:spPr>
          <a:xfrm>
            <a:off x="-227" y="4888258"/>
            <a:ext cx="10008917" cy="1991767"/>
          </a:xfrm>
          <a:prstGeom prst="rect">
            <a:avLst/>
          </a:prstGeom>
        </p:spPr>
      </p:pic>
      <p:pic>
        <p:nvPicPr>
          <p:cNvPr id="5" name="Picture 5"/>
          <p:cNvPicPr>
            <a:picLocks noChangeAspect="1"/>
          </p:cNvPicPr>
          <p:nvPr/>
        </p:nvPicPr>
        <p:blipFill>
          <a:blip r:embed="rId3">
            <a:alphaModFix amt="100000"/>
          </a:blip>
          <a:srcRect l="34942" r="34942"/>
          <a:stretch>
            <a:fillRect/>
          </a:stretch>
        </p:blipFill>
        <p:spPr>
          <a:xfrm>
            <a:off x="10008690" y="0"/>
            <a:ext cx="2209637" cy="4888258"/>
          </a:xfrm>
          <a:prstGeom prst="rect">
            <a:avLst/>
          </a:prstGeom>
        </p:spPr>
      </p:pic>
      <p:sp>
        <p:nvSpPr>
          <p:cNvPr id="6" name="AutoShape 6"/>
          <p:cNvSpPr/>
          <p:nvPr/>
        </p:nvSpPr>
        <p:spPr>
          <a:xfrm>
            <a:off x="9546545" y="5890550"/>
            <a:ext cx="1214210" cy="99798"/>
          </a:xfrm>
          <a:prstGeom prst="rect">
            <a:avLst/>
          </a:prstGeom>
          <a:solidFill>
            <a:schemeClr val="accent1">
              <a:alpha val="100000"/>
            </a:schemeClr>
          </a:solid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8738993" y="3493684"/>
            <a:ext cx="3040146" cy="2772169"/>
          </a:xfrm>
          <a:prstGeom prst="rect">
            <a:avLst/>
          </a:prstGeom>
          <a:solidFill>
            <a:schemeClr val="lt2">
              <a:alpha val="100000"/>
            </a:schemeClr>
          </a:solidFill>
        </p:spPr>
      </p: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投资产品介绍及风险收益特征</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534431" y="1493674"/>
            <a:ext cx="5561342" cy="4423901"/>
          </a:xfrm>
          <a:prstGeom prst="rect">
            <a:avLst/>
          </a:prstGeom>
        </p:spPr>
        <p:txBody>
          <a:bodyPr vert="horz" wrap="square" lIns="123825" tIns="123825" rIns="57150" bIns="123825" rtlCol="0" anchor="t" anchorCtr="0">
            <a:normAutofit/>
          </a:bodyPr>
          <a:lstStyle/>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股票基金</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股票基金主要投资于股票市场，风险较高，但潜在收益也较大。股票基金的收益与股票市场的整体表现密切相关，投资者需要具备一定的市场分析能力和风险承受能力。同时，股票基金也分为指数基金和主动管理型基金等不同类型，投资者可以根据自己的需求进行选择。</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定期存款</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定期存款是一种传统的理财方式，具有收益稳定、风险低的特点。虽然利率可能不是很高，但能保证资金的安全和一定的增值。定期存款适合风险承受能力较低、追求稳定收益的投资者。</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5" name="Picture 5"/>
          <p:cNvPicPr>
            <a:picLocks noChangeAspect="1"/>
          </p:cNvPicPr>
          <p:nvPr/>
        </p:nvPicPr>
        <p:blipFill>
          <a:blip r:embed="rId2">
            <a:alphaModFix amt="100000"/>
          </a:blip>
          <a:srcRect/>
          <a:stretch>
            <a:fillRect/>
          </a:stretch>
        </p:blipFill>
        <p:spPr>
          <a:xfrm>
            <a:off x="6898504" y="1493674"/>
            <a:ext cx="4586005" cy="448858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投资策略选择与风险控制</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5828906" y="1179728"/>
            <a:ext cx="5548808" cy="5208952"/>
          </a:xfrm>
          <a:prstGeom prst="rect">
            <a:avLst/>
          </a:prstGeom>
        </p:spPr>
        <p:txBody>
          <a:bodyPr vert="horz" wrap="square" lIns="123825" tIns="123825" rIns="57150" bIns="123825" rtlCol="0" anchor="t" anchorCtr="0">
            <a:normAutofit/>
          </a:bodyPr>
          <a:lstStyle/>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分散投资策略</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分散投资策略是指将资金投资于不同的投资品种或市场中，以降低单一投资带来的风险。例如，投资者可以将资金分配到货币基金、债券基金、股票基金等不同类型的基金中，或者将资金投资于国内外不同的市场中。</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定投策略</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定投策略是指定期定额投资于某一投资品种中，如每月定投一定金额的股票基金。定投策略可以平摊投资成本，降低市场波动带来的风险，同时也有助于培养投资者的长期投资意识。</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止损策略</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止损策略是指在投资过程中设定一个亏损上限，当亏损达到这个上限时及时卖出，以避免更大的损失。止损策略需要投资者具备一定的市场分析能力和果断的决策能力。</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4" name="Picture 4"/>
          <p:cNvPicPr>
            <a:picLocks noChangeAspect="1"/>
          </p:cNvPicPr>
          <p:nvPr/>
        </p:nvPicPr>
        <p:blipFill>
          <a:blip r:embed="rId2">
            <a:alphaModFix amt="100000"/>
          </a:blip>
          <a:srcRect t="21849" b="21849"/>
          <a:stretch>
            <a:fillRect/>
          </a:stretch>
        </p:blipFill>
        <p:spPr>
          <a:xfrm>
            <a:off x="702758" y="1182984"/>
            <a:ext cx="4663894" cy="2507593"/>
          </a:xfrm>
          <a:prstGeom prst="rect">
            <a:avLst/>
          </a:prstGeom>
        </p:spPr>
      </p:pic>
      <p:pic>
        <p:nvPicPr>
          <p:cNvPr id="5" name="Picture 5"/>
          <p:cNvPicPr>
            <a:picLocks noChangeAspect="1"/>
          </p:cNvPicPr>
          <p:nvPr/>
        </p:nvPicPr>
        <p:blipFill>
          <a:blip r:embed="rId3">
            <a:alphaModFix amt="100000"/>
          </a:blip>
          <a:srcRect/>
          <a:stretch>
            <a:fillRect/>
          </a:stretch>
        </p:blipFill>
        <p:spPr>
          <a:xfrm>
            <a:off x="702758" y="3881087"/>
            <a:ext cx="4663894" cy="250759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4243128" y="1418861"/>
            <a:ext cx="3784011" cy="4949489"/>
          </a:xfrm>
          <a:prstGeom prst="rect">
            <a:avLst/>
          </a:prstGeom>
          <a:solidFill>
            <a:schemeClr val="accent1">
              <a:alpha val="100000"/>
            </a:schemeClr>
          </a:solidFill>
        </p:spPr>
      </p:sp>
      <p:pic>
        <p:nvPicPr>
          <p:cNvPr id="3" name="Picture 3"/>
          <p:cNvPicPr>
            <a:picLocks noChangeAspect="1"/>
          </p:cNvPicPr>
          <p:nvPr/>
        </p:nvPicPr>
        <p:blipFill>
          <a:blip r:embed="rId2">
            <a:alphaModFix amt="100000"/>
          </a:blip>
          <a:srcRect l="33140" t="15966" r="8721"/>
          <a:stretch>
            <a:fillRect/>
          </a:stretch>
        </p:blipFill>
        <p:spPr>
          <a:xfrm>
            <a:off x="577926" y="1418861"/>
            <a:ext cx="3545785" cy="4949489"/>
          </a:xfrm>
          <a:prstGeom prst="rect">
            <a:avLst/>
          </a:prstGeom>
        </p:spPr>
      </p:pic>
      <p:pic>
        <p:nvPicPr>
          <p:cNvPr id="4" name="Picture 4"/>
          <p:cNvPicPr>
            <a:picLocks noChangeAspect="1"/>
          </p:cNvPicPr>
          <p:nvPr/>
        </p:nvPicPr>
        <p:blipFill>
          <a:blip r:embed="rId3">
            <a:alphaModFix amt="100000"/>
          </a:blip>
          <a:srcRect l="23977" t="15966" r="17544"/>
          <a:stretch>
            <a:fillRect/>
          </a:stretch>
        </p:blipFill>
        <p:spPr>
          <a:xfrm>
            <a:off x="8149629" y="1391139"/>
            <a:ext cx="3545785" cy="4977211"/>
          </a:xfrm>
          <a:prstGeom prst="rect">
            <a:avLst/>
          </a:prstGeom>
        </p:spPr>
      </p:pic>
      <p:sp>
        <p:nvSpPr>
          <p:cNvPr id="5" name="TextBox 5"/>
          <p:cNvSpPr txBox="1"/>
          <p:nvPr/>
        </p:nvSpPr>
        <p:spPr>
          <a:xfrm>
            <a:off x="4504248" y="1715996"/>
            <a:ext cx="3261772" cy="4248056"/>
          </a:xfrm>
          <a:prstGeom prst="rect">
            <a:avLst/>
          </a:prstGeom>
        </p:spPr>
        <p:txBody>
          <a:bodyPr vert="horz" wrap="square" lIns="123825" tIns="123825" rIns="57150" bIns="123825" rtlCol="0" anchor="t" anchorCtr="0">
            <a:normAutofit/>
          </a:bodyPr>
          <a:lstStyle/>
          <a:p>
            <a:pPr>
              <a:lnSpc>
                <a:spcPct val="140000"/>
              </a:lnSpc>
            </a:pPr>
            <a:r>
              <a:rPr lang="en-US" sz="1500" b="1">
                <a:solidFill>
                  <a:srgbClr val="FFFFFF">
                    <a:alpha val="100000"/>
                  </a:srgbClr>
                </a:solidFill>
                <a:latin typeface="Noto Sans SC" panose="020B0200000000000000" charset="-122"/>
                <a:ea typeface="Noto Sans SC" panose="020B0200000000000000" charset="-122"/>
                <a:cs typeface="Noto Sans SC" panose="020B0200000000000000" charset="-122"/>
              </a:rPr>
              <a:t>风险评估与调整</a:t>
            </a:r>
            <a:endParaRPr lang="en-US" sz="15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rgbClr val="FFFFFF">
                    <a:alpha val="100000"/>
                  </a:srgbClr>
                </a:solidFill>
                <a:latin typeface="Noto Sans SC" panose="020B0200000000000000" charset="-122"/>
                <a:ea typeface="Noto Sans SC" panose="020B0200000000000000" charset="-122"/>
                <a:cs typeface="Noto Sans SC" panose="020B0200000000000000" charset="-122"/>
              </a:rPr>
              <a:t>投资者在进行投资前应对自己的风险承受能力进行评估，选择适合自己的投资品种和策略。同时，投资者还需要定期关注市场动态和自己的投资组合表现，根据市场变化和个人风险承受能力的变化及时调整投资策略。</a:t>
            </a:r>
            <a:endParaRPr lang="en-US" sz="15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6" name="AutoShape 6"/>
          <p:cNvSpPr/>
          <p:nvPr/>
        </p:nvSpPr>
        <p:spPr>
          <a:xfrm>
            <a:off x="576409" y="6313263"/>
            <a:ext cx="3545785" cy="62374"/>
          </a:xfrm>
          <a:prstGeom prst="rect">
            <a:avLst/>
          </a:prstGeom>
          <a:solidFill>
            <a:schemeClr val="accent1">
              <a:alpha val="100000"/>
            </a:schemeClr>
          </a:solidFill>
        </p:spPr>
      </p:sp>
      <p:sp>
        <p:nvSpPr>
          <p:cNvPr id="7" name="AutoShape 7"/>
          <p:cNvSpPr/>
          <p:nvPr/>
        </p:nvSpPr>
        <p:spPr>
          <a:xfrm>
            <a:off x="8151439" y="6313263"/>
            <a:ext cx="3545785" cy="62374"/>
          </a:xfrm>
          <a:prstGeom prst="rect">
            <a:avLst/>
          </a:prstGeom>
          <a:solidFill>
            <a:schemeClr val="accent1">
              <a:alpha val="100000"/>
            </a:schemeClr>
          </a:solidFill>
        </p:spPr>
      </p:sp>
      <p:sp>
        <p:nvSpPr>
          <p:cNvPr id="8" name="TextBox 8"/>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投资策略选择与风险控制</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r="36306"/>
          <a:stretch>
            <a:fillRect/>
          </a:stretch>
        </p:blipFill>
        <p:spPr>
          <a:xfrm>
            <a:off x="640619" y="1239230"/>
            <a:ext cx="2397494" cy="5044771"/>
          </a:xfrm>
          <a:prstGeom prst="rect">
            <a:avLst/>
          </a:prstGeom>
        </p:spPr>
      </p:pic>
      <p:sp>
        <p:nvSpPr>
          <p:cNvPr id="3" name="TextBox 3"/>
          <p:cNvSpPr txBox="1"/>
          <p:nvPr/>
        </p:nvSpPr>
        <p:spPr>
          <a:xfrm>
            <a:off x="476023" y="265328"/>
            <a:ext cx="11239500" cy="94297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实操案例分析：成功与失败经验总结</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AutoShape 4"/>
          <p:cNvSpPr/>
          <p:nvPr/>
        </p:nvSpPr>
        <p:spPr>
          <a:xfrm>
            <a:off x="2651850" y="4787018"/>
            <a:ext cx="701468" cy="550104"/>
          </a:xfrm>
          <a:prstGeom prst="rect">
            <a:avLst/>
          </a:prstGeom>
          <a:solidFill>
            <a:schemeClr val="accent1">
              <a:alpha val="100000"/>
            </a:schemeClr>
          </a:solidFill>
        </p:spPr>
      </p:sp>
      <p:sp>
        <p:nvSpPr>
          <p:cNvPr id="5" name="AutoShape 5"/>
          <p:cNvSpPr/>
          <p:nvPr/>
        </p:nvSpPr>
        <p:spPr>
          <a:xfrm>
            <a:off x="2651850" y="3018088"/>
            <a:ext cx="701468" cy="550104"/>
          </a:xfrm>
          <a:prstGeom prst="rect">
            <a:avLst/>
          </a:prstGeom>
          <a:solidFill>
            <a:schemeClr val="accent1">
              <a:alpha val="100000"/>
            </a:schemeClr>
          </a:solidFill>
        </p:spPr>
      </p:sp>
      <p:sp>
        <p:nvSpPr>
          <p:cNvPr id="6" name="AutoShape 6"/>
          <p:cNvSpPr/>
          <p:nvPr/>
        </p:nvSpPr>
        <p:spPr>
          <a:xfrm>
            <a:off x="2651850" y="1237957"/>
            <a:ext cx="701468" cy="550104"/>
          </a:xfrm>
          <a:prstGeom prst="rect">
            <a:avLst/>
          </a:prstGeom>
          <a:solidFill>
            <a:schemeClr val="accent1">
              <a:alpha val="100000"/>
            </a:schemeClr>
          </a:solidFill>
        </p:spPr>
      </p:sp>
      <p:sp>
        <p:nvSpPr>
          <p:cNvPr id="7" name="TextBox 7"/>
          <p:cNvSpPr txBox="1"/>
          <p:nvPr/>
        </p:nvSpPr>
        <p:spPr>
          <a:xfrm>
            <a:off x="3729047" y="1165346"/>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成功案例</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3729047" y="1788061"/>
            <a:ext cx="8249905" cy="1081445"/>
          </a:xfrm>
          <a:prstGeom prst="rect">
            <a:avLst/>
          </a:prstGeom>
        </p:spPr>
        <p:txBody>
          <a:bodyPr vert="horz" wrap="square" lIns="123825" tIns="123825" rIns="57150" bIns="123825" rtlCol="0" anchor="ctr" anchorCtr="0">
            <a:noAutofit/>
          </a:bodyPr>
          <a:lstStyle/>
          <a:p>
            <a:pPr>
              <a:lnSpc>
                <a:spcPct val="140000"/>
              </a:lnSpc>
            </a:pP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小李是一名大学生，他通过定投策略投资于一只业绩优秀的股票基金，坚持定投三年时间，最终获得了较为可观的收益。小李的成功经验在于他选择了适合自己的投资品种和策略，并且坚持长期投资，没有因为市场波动而轻易放弃。</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AutoShape 9"/>
          <p:cNvSpPr/>
          <p:nvPr/>
        </p:nvSpPr>
        <p:spPr>
          <a:xfrm>
            <a:off x="3086434" y="4787018"/>
            <a:ext cx="550104" cy="550104"/>
          </a:xfrm>
          <a:prstGeom prst="ellipse">
            <a:avLst/>
          </a:prstGeom>
          <a:solidFill>
            <a:schemeClr val="accent1">
              <a:alpha val="100000"/>
            </a:schemeClr>
          </a:solidFill>
        </p:spPr>
      </p:sp>
      <p:sp>
        <p:nvSpPr>
          <p:cNvPr id="10" name="AutoShape 10"/>
          <p:cNvSpPr/>
          <p:nvPr/>
        </p:nvSpPr>
        <p:spPr>
          <a:xfrm>
            <a:off x="2368630" y="4787018"/>
            <a:ext cx="550104" cy="550104"/>
          </a:xfrm>
          <a:prstGeom prst="ellipse">
            <a:avLst/>
          </a:prstGeom>
          <a:solidFill>
            <a:schemeClr val="accent1">
              <a:alpha val="100000"/>
            </a:schemeClr>
          </a:solidFill>
        </p:spPr>
      </p:sp>
      <p:sp>
        <p:nvSpPr>
          <p:cNvPr id="11" name="AutoShape 11"/>
          <p:cNvSpPr/>
          <p:nvPr/>
        </p:nvSpPr>
        <p:spPr>
          <a:xfrm>
            <a:off x="3086434" y="3018088"/>
            <a:ext cx="550104" cy="550104"/>
          </a:xfrm>
          <a:prstGeom prst="ellipse">
            <a:avLst/>
          </a:prstGeom>
          <a:solidFill>
            <a:schemeClr val="accent1">
              <a:alpha val="100000"/>
            </a:schemeClr>
          </a:solidFill>
        </p:spPr>
      </p:sp>
      <p:sp>
        <p:nvSpPr>
          <p:cNvPr id="12" name="AutoShape 12"/>
          <p:cNvSpPr/>
          <p:nvPr/>
        </p:nvSpPr>
        <p:spPr>
          <a:xfrm>
            <a:off x="2368630" y="3018088"/>
            <a:ext cx="550104" cy="550104"/>
          </a:xfrm>
          <a:prstGeom prst="ellipse">
            <a:avLst/>
          </a:prstGeom>
          <a:solidFill>
            <a:schemeClr val="accent1">
              <a:alpha val="100000"/>
            </a:schemeClr>
          </a:solidFill>
        </p:spPr>
      </p:sp>
      <p:sp>
        <p:nvSpPr>
          <p:cNvPr id="13" name="AutoShape 13"/>
          <p:cNvSpPr/>
          <p:nvPr/>
        </p:nvSpPr>
        <p:spPr>
          <a:xfrm>
            <a:off x="3086434" y="1237957"/>
            <a:ext cx="550104" cy="550104"/>
          </a:xfrm>
          <a:prstGeom prst="ellipse">
            <a:avLst/>
          </a:prstGeom>
          <a:solidFill>
            <a:schemeClr val="accent1">
              <a:alpha val="100000"/>
            </a:schemeClr>
          </a:solidFill>
        </p:spPr>
      </p:sp>
      <p:sp>
        <p:nvSpPr>
          <p:cNvPr id="14" name="AutoShape 14"/>
          <p:cNvSpPr/>
          <p:nvPr/>
        </p:nvSpPr>
        <p:spPr>
          <a:xfrm>
            <a:off x="2368630" y="1237957"/>
            <a:ext cx="550104" cy="550104"/>
          </a:xfrm>
          <a:prstGeom prst="ellipse">
            <a:avLst/>
          </a:prstGeom>
          <a:solidFill>
            <a:schemeClr val="accent1">
              <a:alpha val="100000"/>
            </a:schemeClr>
          </a:solidFill>
        </p:spPr>
      </p:sp>
      <p:sp>
        <p:nvSpPr>
          <p:cNvPr id="15" name="TextBox 15"/>
          <p:cNvSpPr txBox="1"/>
          <p:nvPr/>
        </p:nvSpPr>
        <p:spPr>
          <a:xfrm>
            <a:off x="2619589" y="482585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rPr>
              <a:t>03</a:t>
            </a:r>
            <a:endPar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2619589" y="305692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rPr>
              <a:t>02</a:t>
            </a:r>
            <a:endPar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7" name="TextBox 17"/>
          <p:cNvSpPr txBox="1"/>
          <p:nvPr/>
        </p:nvSpPr>
        <p:spPr>
          <a:xfrm>
            <a:off x="2619589" y="1276789"/>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rPr>
              <a:t>01</a:t>
            </a:r>
            <a:endPar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8" name="TextBox 18"/>
          <p:cNvSpPr txBox="1"/>
          <p:nvPr/>
        </p:nvSpPr>
        <p:spPr>
          <a:xfrm>
            <a:off x="3729047" y="2951620"/>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失败案例</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9" name="TextBox 19"/>
          <p:cNvSpPr txBox="1"/>
          <p:nvPr/>
        </p:nvSpPr>
        <p:spPr>
          <a:xfrm>
            <a:off x="3729047" y="3574334"/>
            <a:ext cx="8249905" cy="1081445"/>
          </a:xfrm>
          <a:prstGeom prst="rect">
            <a:avLst/>
          </a:prstGeom>
        </p:spPr>
        <p:txBody>
          <a:bodyPr vert="horz" wrap="square" lIns="123825" tIns="123825" rIns="57150" bIns="123825" rtlCol="0" anchor="ctr" anchorCtr="0">
            <a:noAutofit/>
          </a:bodyPr>
          <a:lstStyle/>
          <a:p>
            <a:pPr>
              <a:lnSpc>
                <a:spcPct val="140000"/>
              </a:lnSpc>
            </a:pP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小张是一名大学生，他在没有充分了解市场和自己风险承受能力的情况下，盲目跟风投资于一只热门股票，结果因为市场波动和个股风险导致亏损严重。小张的失败经验在于他缺乏市场分析能力和风险意识，盲目跟风投资，没有制定合理的投资策略和风险控制措施。</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0" name="TextBox 20"/>
          <p:cNvSpPr txBox="1"/>
          <p:nvPr/>
        </p:nvSpPr>
        <p:spPr>
          <a:xfrm>
            <a:off x="3729047" y="4737324"/>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经验总结</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1" name="TextBox 21"/>
          <p:cNvSpPr txBox="1"/>
          <p:nvPr/>
        </p:nvSpPr>
        <p:spPr>
          <a:xfrm>
            <a:off x="3729047" y="5360039"/>
            <a:ext cx="8249905" cy="1081445"/>
          </a:xfrm>
          <a:prstGeom prst="rect">
            <a:avLst/>
          </a:prstGeom>
        </p:spPr>
        <p:txBody>
          <a:bodyPr vert="horz" wrap="square" lIns="123825" tIns="123825" rIns="57150" bIns="123825" rtlCol="0" anchor="ctr" anchorCtr="0">
            <a:noAutofit/>
          </a:bodyPr>
          <a:lstStyle/>
          <a:p>
            <a:pPr>
              <a:lnSpc>
                <a:spcPct val="140000"/>
              </a:lnSpc>
            </a:pP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从上述案例中可以看出，成功的投资需要投资者具备市场分析能力和风险意识，选择适合自己的投资品种和策略，并且坚持长期投资。同时，投资者还需要避免盲目跟风投资和过度交易等行为，以减少投资风险和提高投资收益。</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sp>
        <p:nvSpPr>
          <p:cNvPr id="900008" name="Freeform 2"/>
          <p:cNvSpPr/>
          <p:nvPr/>
        </p:nvSpPr>
        <p:spPr>
          <a:xfrm rot="2995833">
            <a:off x="9197571" y="-149309"/>
            <a:ext cx="4611073" cy="2483067"/>
          </a:xfrm>
          <a:custGeom>
            <a:avLst/>
            <a:gdLst/>
            <a:ahLst/>
            <a:cxnLst/>
            <a:rect l="l" t="t" r="r" b="b"/>
            <a:pathLst>
              <a:path w="2739457" h="1475200">
                <a:moveTo>
                  <a:pt x="1138836" y="0"/>
                </a:moveTo>
                <a:lnTo>
                  <a:pt x="2739457" y="1346390"/>
                </a:lnTo>
                <a:lnTo>
                  <a:pt x="2679963" y="1374317"/>
                </a:lnTo>
                <a:cubicBezTo>
                  <a:pt x="2482977" y="1449312"/>
                  <a:pt x="2274738" y="1455550"/>
                  <a:pt x="2116390" y="1314510"/>
                </a:cubicBezTo>
                <a:cubicBezTo>
                  <a:pt x="1875613" y="1088846"/>
                  <a:pt x="1619653" y="951061"/>
                  <a:pt x="1308379" y="946722"/>
                </a:cubicBezTo>
                <a:cubicBezTo>
                  <a:pt x="1177145" y="945637"/>
                  <a:pt x="1103394" y="1031346"/>
                  <a:pt x="1027473" y="1125734"/>
                </a:cubicBezTo>
                <a:cubicBezTo>
                  <a:pt x="986259" y="1177810"/>
                  <a:pt x="953722" y="1226631"/>
                  <a:pt x="902747" y="1270029"/>
                </a:cubicBezTo>
                <a:cubicBezTo>
                  <a:pt x="842010" y="1321020"/>
                  <a:pt x="779105" y="1369841"/>
                  <a:pt x="708607" y="1405644"/>
                </a:cubicBezTo>
                <a:cubicBezTo>
                  <a:pt x="530330" y="1495150"/>
                  <a:pt x="277911" y="1500320"/>
                  <a:pt x="87983" y="1409235"/>
                </a:cubicBezTo>
                <a:lnTo>
                  <a:pt x="0" y="1353876"/>
                </a:lnTo>
              </a:path>
            </a:pathLst>
          </a:custGeom>
          <a:solidFill>
            <a:srgbClr val="E7C7BD">
              <a:alpha val="100000"/>
            </a:srgbClr>
          </a:solidFill>
        </p:spPr>
      </p:sp>
      <p:grpSp>
        <p:nvGrpSpPr>
          <p:cNvPr id="900012" name="Group 3"/>
          <p:cNvGrpSpPr/>
          <p:nvPr/>
        </p:nvGrpSpPr>
        <p:grpSpPr>
          <a:xfrm rot="0">
            <a:off x="8365611" y="405002"/>
            <a:ext cx="383102" cy="95964"/>
            <a:chOff x="8365611" y="405002"/>
            <a:chExt cx="383102" cy="95964"/>
          </a:xfrm>
        </p:grpSpPr>
        <p:cxnSp>
          <p:nvCxnSpPr>
            <p:cNvPr id="4" name="Connector 4"/>
            <p:cNvCxnSpPr/>
            <p:nvPr/>
          </p:nvCxnSpPr>
          <p:spPr>
            <a:xfrm>
              <a:off x="8507790" y="405002"/>
              <a:ext cx="240922" cy="0"/>
            </a:xfrm>
            <a:prstGeom prst="line">
              <a:avLst/>
            </a:prstGeom>
            <a:ln w="38100">
              <a:solidFill>
                <a:srgbClr val="FFFFFF">
                  <a:alpha val="100000"/>
                </a:srgbClr>
              </a:solidFill>
              <a:prstDash val="solid"/>
              <a:headEnd type="none"/>
              <a:tailEnd type="none"/>
            </a:ln>
          </p:spPr>
        </p:cxnSp>
        <p:cxnSp>
          <p:nvCxnSpPr>
            <p:cNvPr id="5" name="Connector 5"/>
            <p:cNvCxnSpPr/>
            <p:nvPr/>
          </p:nvCxnSpPr>
          <p:spPr>
            <a:xfrm>
              <a:off x="8365611" y="500966"/>
              <a:ext cx="383102" cy="0"/>
            </a:xfrm>
            <a:prstGeom prst="line">
              <a:avLst/>
            </a:prstGeom>
            <a:ln w="38100">
              <a:solidFill>
                <a:srgbClr val="FFFFFF">
                  <a:alpha val="100000"/>
                </a:srgbClr>
              </a:solidFill>
              <a:prstDash val="solid"/>
              <a:headEnd type="none"/>
              <a:tailEnd type="none"/>
            </a:ln>
          </p:spPr>
        </p:cxnSp>
      </p:grpSp>
      <p:pic>
        <p:nvPicPr>
          <p:cNvPr id="900005" name="Picture 6"/>
          <p:cNvPicPr>
            <a:picLocks noChangeAspect="1"/>
          </p:cNvPicPr>
          <p:nvPr/>
        </p:nvPicPr>
        <p:blipFill>
          <a:blip r:embed="rId2"/>
          <a:srcRect/>
          <a:stretch>
            <a:fillRect/>
          </a:stretch>
        </p:blipFill>
        <p:spPr>
          <a:xfrm>
            <a:off x="332116" y="627492"/>
            <a:ext cx="5977467" cy="5977467"/>
          </a:xfrm>
          <a:prstGeom prst="rect">
            <a:avLst/>
          </a:prstGeom>
        </p:spPr>
      </p:pic>
      <p:sp>
        <p:nvSpPr>
          <p:cNvPr id="900010" name="Freeform 7"/>
          <p:cNvSpPr/>
          <p:nvPr/>
        </p:nvSpPr>
        <p:spPr>
          <a:xfrm rot="12930793">
            <a:off x="-629661" y="5814171"/>
            <a:ext cx="2688844" cy="1394561"/>
          </a:xfrm>
          <a:custGeom>
            <a:avLst/>
            <a:gdLst/>
            <a:ahLst/>
            <a:cxnLst/>
            <a:rect l="l" t="t" r="r" b="b"/>
            <a:pathLst>
              <a:path w="2016633" h="1045921">
                <a:moveTo>
                  <a:pt x="2016633" y="1013037"/>
                </a:moveTo>
                <a:lnTo>
                  <a:pt x="2004442" y="1018733"/>
                </a:lnTo>
                <a:cubicBezTo>
                  <a:pt x="1970962" y="1030328"/>
                  <a:pt x="1936865" y="1038421"/>
                  <a:pt x="1904511" y="1042686"/>
                </a:cubicBezTo>
                <a:cubicBezTo>
                  <a:pt x="1837091" y="1051216"/>
                  <a:pt x="1765797" y="1043462"/>
                  <a:pt x="1708451" y="1012445"/>
                </a:cubicBezTo>
                <a:cubicBezTo>
                  <a:pt x="1615459" y="963594"/>
                  <a:pt x="1400800" y="875196"/>
                  <a:pt x="1327181" y="806184"/>
                </a:cubicBezTo>
                <a:cubicBezTo>
                  <a:pt x="1235738" y="721663"/>
                  <a:pt x="1110198" y="727091"/>
                  <a:pt x="976134" y="728642"/>
                </a:cubicBezTo>
                <a:cubicBezTo>
                  <a:pt x="745976" y="731744"/>
                  <a:pt x="695605" y="796103"/>
                  <a:pt x="546042" y="941107"/>
                </a:cubicBezTo>
                <a:cubicBezTo>
                  <a:pt x="409459" y="1056450"/>
                  <a:pt x="203252" y="1022465"/>
                  <a:pt x="26749" y="937972"/>
                </a:cubicBezTo>
                <a:lnTo>
                  <a:pt x="0" y="923229"/>
                </a:lnTo>
                <a:lnTo>
                  <a:pt x="1293688" y="0"/>
                </a:lnTo>
              </a:path>
            </a:pathLst>
          </a:custGeom>
          <a:solidFill>
            <a:srgbClr val="E7C7BD">
              <a:alpha val="100000"/>
            </a:srgbClr>
          </a:solidFill>
        </p:spPr>
      </p:sp>
      <p:sp>
        <p:nvSpPr>
          <p:cNvPr id="900011" name="AutoShape 8"/>
          <p:cNvSpPr/>
          <p:nvPr/>
        </p:nvSpPr>
        <p:spPr>
          <a:xfrm>
            <a:off x="6213534" y="4180410"/>
            <a:ext cx="1449237" cy="448573"/>
          </a:xfrm>
          <a:prstGeom prst="roundRect">
            <a:avLst>
              <a:gd name="adj" fmla="val 50000"/>
            </a:avLst>
          </a:prstGeom>
          <a:solidFill>
            <a:schemeClr val="accent1">
              <a:alpha val="100000"/>
            </a:schemeClr>
          </a:solidFill>
        </p:spPr>
        <p:txBody>
          <a:bodyPr vert="horz" wrap="square" lIns="91440" tIns="45720" rIns="91440" bIns="45720" rtlCol="0" anchor="ctr" anchorCtr="0">
            <a:noAutofit/>
          </a:bodyPr>
          <a:lstStyle/>
          <a:p>
            <a:pPr algn="ctr">
              <a:defRPr/>
            </a:pPr>
            <a:r>
              <a:rPr lang="en-US" sz="1800">
                <a:solidFill>
                  <a:schemeClr val="lt1">
                    <a:alpha val="100000"/>
                  </a:schemeClr>
                </a:solidFill>
                <a:latin typeface="Noto Sans SC" panose="020B0200000000000000" charset="-122"/>
                <a:ea typeface="Noto Sans SC" panose="020B0200000000000000" charset="-122"/>
                <a:cs typeface="Noto Sans SC" panose="020B0200000000000000" charset="-122"/>
              </a:rPr>
              <a:t>01</a:t>
            </a:r>
            <a:endParaRPr lang="en-US" sz="1100"/>
          </a:p>
        </p:txBody>
      </p:sp>
      <p:sp>
        <p:nvSpPr>
          <p:cNvPr id="9" name="TextBox 9"/>
          <p:cNvSpPr txBox="1"/>
          <p:nvPr/>
        </p:nvSpPr>
        <p:spPr>
          <a:xfrm>
            <a:off x="6096000" y="2317876"/>
            <a:ext cx="5466586" cy="1539240"/>
          </a:xfrm>
          <a:prstGeom prst="rect">
            <a:avLst/>
          </a:prstGeom>
        </p:spPr>
        <p:txBody>
          <a:bodyPr vert="horz" wrap="square" lIns="91440" tIns="45720" rIns="91440" bIns="45720" rtlCol="0" anchor="t" anchorCtr="0">
            <a:normAutofit/>
          </a:bodyPr>
          <a:lstStyle/>
          <a:p>
            <a:pPr algn="l">
              <a:lnSpc>
                <a:spcPct val="100000"/>
              </a:lnSpc>
              <a:spcBef>
                <a:spcPts val="375"/>
              </a:spcBef>
            </a:pPr>
            <a:r>
              <a:rPr lang="en-US" sz="4125" b="1">
                <a:solidFill>
                  <a:schemeClr val="accent1">
                    <a:alpha val="100000"/>
                  </a:schemeClr>
                </a:solidFill>
                <a:latin typeface="Noto Sans SC" panose="020B0200000000000000" charset="-122"/>
                <a:ea typeface="Noto Sans SC" panose="020B0200000000000000" charset="-122"/>
                <a:cs typeface="Noto Sans SC" panose="020B0200000000000000" charset="-122"/>
              </a:rPr>
              <a:t>理财概念与重要性</a:t>
            </a:r>
            <a:endParaRPr lang="en-US" sz="4125"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6333" r="26333"/>
          <a:stretch>
            <a:fillRect/>
          </a:stretch>
        </p:blipFill>
        <p:spPr>
          <a:xfrm>
            <a:off x="0" y="323420"/>
            <a:ext cx="6093227" cy="6211160"/>
          </a:xfrm>
          <a:prstGeom prst="rect">
            <a:avLst/>
          </a:prstGeom>
        </p:spPr>
      </p:pic>
      <p:sp>
        <p:nvSpPr>
          <p:cNvPr id="3" name="AutoShape 3"/>
          <p:cNvSpPr/>
          <p:nvPr/>
        </p:nvSpPr>
        <p:spPr>
          <a:xfrm>
            <a:off x="4774791" y="823161"/>
            <a:ext cx="7417209" cy="5211678"/>
          </a:xfrm>
          <a:prstGeom prst="rect">
            <a:avLst/>
          </a:prstGeom>
          <a:solidFill>
            <a:srgbClr val="FFFFFF">
              <a:alpha val="100000"/>
            </a:srgbClr>
          </a:solidFill>
        </p:spPr>
      </p:sp>
      <p:sp>
        <p:nvSpPr>
          <p:cNvPr id="4" name="AutoShape 4"/>
          <p:cNvSpPr/>
          <p:nvPr/>
        </p:nvSpPr>
        <p:spPr>
          <a:xfrm>
            <a:off x="4699021" y="823161"/>
            <a:ext cx="75770" cy="5211678"/>
          </a:xfrm>
          <a:prstGeom prst="rect">
            <a:avLst/>
          </a:prstGeom>
          <a:solidFill>
            <a:schemeClr val="accent1">
              <a:alpha val="100000"/>
            </a:schemeClr>
          </a:solidFill>
        </p:spPr>
      </p:sp>
      <p:sp>
        <p:nvSpPr>
          <p:cNvPr id="5" name="TextBox 5"/>
          <p:cNvSpPr txBox="1"/>
          <p:nvPr/>
        </p:nvSpPr>
        <p:spPr>
          <a:xfrm>
            <a:off x="5233065" y="751382"/>
            <a:ext cx="6382660" cy="1679519"/>
          </a:xfrm>
          <a:prstGeom prst="rect">
            <a:avLst/>
          </a:prstGeom>
        </p:spPr>
        <p:txBody>
          <a:bodyPr vert="horz" wrap="square" lIns="123825" tIns="123825" rIns="57150" bIns="123825" rtlCol="0" anchor="b" anchorCtr="0">
            <a:noAutofit/>
          </a:bodyPr>
          <a:lstStyle/>
          <a:p>
            <a:pPr>
              <a:lnSpc>
                <a:spcPct val="115000"/>
              </a:lnSpc>
            </a:pPr>
            <a:r>
              <a:rPr lang="en-US" sz="3000" b="1">
                <a:solidFill>
                  <a:schemeClr val="accent1">
                    <a:alpha val="100000"/>
                  </a:schemeClr>
                </a:solidFill>
                <a:latin typeface="Noto Sans SC" panose="020B0200000000000000" charset="-122"/>
                <a:ea typeface="Noto Sans SC" panose="020B0200000000000000" charset="-122"/>
                <a:cs typeface="Noto Sans SC" panose="020B0200000000000000" charset="-122"/>
              </a:rPr>
              <a:t>注意事项：避免盲目跟风和过度交易</a:t>
            </a:r>
            <a:endParaRPr lang="en-US" sz="3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5225662" y="2411851"/>
            <a:ext cx="6610716" cy="3229935"/>
          </a:xfrm>
          <a:prstGeom prst="rect">
            <a:avLst/>
          </a:prstGeom>
        </p:spPr>
        <p:txBody>
          <a:bodyPr vert="horz" wrap="square" lIns="114300" tIns="57150" rIns="114300" bIns="57150" rtlCol="0" anchor="ctr" anchorCtr="0">
            <a:normAutofit/>
          </a:bodyPr>
          <a:lstStyle/>
          <a:p>
            <a:pPr algn="l">
              <a:lnSpc>
                <a:spcPct val="150000"/>
              </a:lnSpc>
            </a:pPr>
            <a:r>
              <a:rPr lang="en-US" sz="1425" b="1">
                <a:solidFill>
                  <a:schemeClr val="accent1">
                    <a:alpha val="100000"/>
                  </a:schemeClr>
                </a:solidFill>
                <a:latin typeface="Noto Sans SC" panose="020B0200000000000000" charset="-122"/>
                <a:ea typeface="Noto Sans SC" panose="020B0200000000000000" charset="-122"/>
                <a:cs typeface="Noto Sans SC" panose="020B0200000000000000" charset="-122"/>
              </a:rPr>
              <a:t>避免盲目跟风</a:t>
            </a:r>
            <a:endParaRPr lang="en-US" sz="1425"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gn="l">
              <a:lnSpc>
                <a:spcPct val="150000"/>
              </a:lnSpc>
            </a:pPr>
            <a:r>
              <a:rPr lang="en-US" sz="1425">
                <a:solidFill>
                  <a:srgbClr val="000000">
                    <a:alpha val="100000"/>
                  </a:srgbClr>
                </a:solidFill>
                <a:latin typeface="Noto Sans SC" panose="020B0200000000000000" charset="-122"/>
                <a:ea typeface="Noto Sans SC" panose="020B0200000000000000" charset="-122"/>
                <a:cs typeface="Noto Sans SC" panose="020B0200000000000000" charset="-122"/>
              </a:rPr>
              <a:t>投资者在进行投资时应避免盲目跟风投资热门品种或市场热点。热门品种或市场热点往往伴随着较高的风险和不确定性，投资者需要充分了解市场情况和自己的风险承受能力后再做出投资决策。</a:t>
            </a:r>
            <a:endParaRPr lang="en-US" sz="1425">
              <a:solidFill>
                <a:srgbClr val="000000">
                  <a:alpha val="100000"/>
                </a:srgbClr>
              </a:solidFill>
              <a:latin typeface="Noto Sans SC" panose="020B0200000000000000" charset="-122"/>
              <a:ea typeface="Noto Sans SC" panose="020B0200000000000000" charset="-122"/>
              <a:cs typeface="Noto Sans SC" panose="020B0200000000000000" charset="-122"/>
            </a:endParaRPr>
          </a:p>
          <a:p>
            <a:pPr algn="l">
              <a:lnSpc>
                <a:spcPct val="150000"/>
              </a:lnSpc>
            </a:pPr>
            <a:r>
              <a:rPr lang="en-US" sz="1425" b="1">
                <a:solidFill>
                  <a:schemeClr val="accent1">
                    <a:alpha val="100000"/>
                  </a:schemeClr>
                </a:solidFill>
                <a:latin typeface="Noto Sans SC" panose="020B0200000000000000" charset="-122"/>
                <a:ea typeface="Noto Sans SC" panose="020B0200000000000000" charset="-122"/>
                <a:cs typeface="Noto Sans SC" panose="020B0200000000000000" charset="-122"/>
              </a:rPr>
              <a:t>避免过度交易</a:t>
            </a:r>
            <a:endParaRPr lang="en-US" sz="1425"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gn="l">
              <a:lnSpc>
                <a:spcPct val="150000"/>
              </a:lnSpc>
            </a:pPr>
            <a:r>
              <a:rPr lang="en-US" sz="1425">
                <a:solidFill>
                  <a:srgbClr val="000000">
                    <a:alpha val="100000"/>
                  </a:srgbClr>
                </a:solidFill>
                <a:latin typeface="Noto Sans SC" panose="020B0200000000000000" charset="-122"/>
                <a:ea typeface="Noto Sans SC" panose="020B0200000000000000" charset="-122"/>
                <a:cs typeface="Noto Sans SC" panose="020B0200000000000000" charset="-122"/>
              </a:rPr>
              <a:t>过度交易是指投资者频繁买卖投资品种以追求短期收益的行为。过度交易不仅会增加交易成本和风险，还可能影响投资者的长期投资收益。投资者应该根据自己的投资目标和风险承受能力制定合理的交易计划和策略，避免过度交易行为。</a:t>
            </a:r>
            <a:endParaRPr lang="en-US" sz="1425">
              <a:solidFill>
                <a:srgbClr val="000000">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5065745" y="2117292"/>
            <a:ext cx="6362700" cy="3574300"/>
          </a:xfrm>
          <a:prstGeom prst="rect">
            <a:avLst/>
          </a:prstGeom>
        </p:spPr>
        <p:txBody>
          <a:bodyPr vert="horz" wrap="square" lIns="123825" tIns="123825" rIns="57150" bIns="123825" rtlCol="0" anchor="t" anchorCtr="0">
            <a:normAutofit/>
          </a:bodyPr>
          <a:lstStyle/>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理性对待市场波动</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市场波动是投资过程中不可避免的现象。投资者需要理性对待市场波动，不要因为短期的涨跌而冲动买卖。在市场波动较大时，投资者可以保持冷静和理性，关注市场动态和自己的投资组合表现，及时调整投资策略和风险控制措施。</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持续学习与提升</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投资是一个不断学习和提升的过程。投资者需要持续关注市场动态和投资知识更新，不断提升自己的市场分析能力和风险意识。同时，投资者还可以参加投资培训课程或咨询专业人士等方式来提高自己的投资水平。</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3" name="Picture 3"/>
          <p:cNvPicPr>
            <a:picLocks noChangeAspect="1"/>
          </p:cNvPicPr>
          <p:nvPr/>
        </p:nvPicPr>
        <p:blipFill>
          <a:blip r:embed="rId2">
            <a:alphaModFix amt="100000"/>
          </a:blip>
          <a:srcRect/>
          <a:stretch>
            <a:fillRect/>
          </a:stretch>
        </p:blipFill>
        <p:spPr>
          <a:xfrm>
            <a:off x="734686" y="1979915"/>
            <a:ext cx="3849053" cy="3849053"/>
          </a:xfrm>
          <a:prstGeom prst="ellipse">
            <a:avLst/>
          </a:prstGeom>
        </p:spPr>
      </p:pic>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注意事项：避免盲目跟风和过度交易</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sp>
        <p:nvSpPr>
          <p:cNvPr id="900008" name="Freeform 2"/>
          <p:cNvSpPr/>
          <p:nvPr/>
        </p:nvSpPr>
        <p:spPr>
          <a:xfrm rot="2995833">
            <a:off x="9197571" y="-149309"/>
            <a:ext cx="4611073" cy="2483067"/>
          </a:xfrm>
          <a:custGeom>
            <a:avLst/>
            <a:gdLst/>
            <a:ahLst/>
            <a:cxnLst/>
            <a:rect l="l" t="t" r="r" b="b"/>
            <a:pathLst>
              <a:path w="2739457" h="1475200">
                <a:moveTo>
                  <a:pt x="1138836" y="0"/>
                </a:moveTo>
                <a:lnTo>
                  <a:pt x="2739457" y="1346390"/>
                </a:lnTo>
                <a:lnTo>
                  <a:pt x="2679963" y="1374317"/>
                </a:lnTo>
                <a:cubicBezTo>
                  <a:pt x="2482977" y="1449312"/>
                  <a:pt x="2274738" y="1455550"/>
                  <a:pt x="2116390" y="1314510"/>
                </a:cubicBezTo>
                <a:cubicBezTo>
                  <a:pt x="1875613" y="1088846"/>
                  <a:pt x="1619653" y="951061"/>
                  <a:pt x="1308379" y="946722"/>
                </a:cubicBezTo>
                <a:cubicBezTo>
                  <a:pt x="1177145" y="945637"/>
                  <a:pt x="1103394" y="1031346"/>
                  <a:pt x="1027473" y="1125734"/>
                </a:cubicBezTo>
                <a:cubicBezTo>
                  <a:pt x="986259" y="1177810"/>
                  <a:pt x="953722" y="1226631"/>
                  <a:pt x="902747" y="1270029"/>
                </a:cubicBezTo>
                <a:cubicBezTo>
                  <a:pt x="842010" y="1321020"/>
                  <a:pt x="779105" y="1369841"/>
                  <a:pt x="708607" y="1405644"/>
                </a:cubicBezTo>
                <a:cubicBezTo>
                  <a:pt x="530330" y="1495150"/>
                  <a:pt x="277911" y="1500320"/>
                  <a:pt x="87983" y="1409235"/>
                </a:cubicBezTo>
                <a:lnTo>
                  <a:pt x="0" y="1353876"/>
                </a:lnTo>
              </a:path>
            </a:pathLst>
          </a:custGeom>
          <a:solidFill>
            <a:srgbClr val="E7C7BD">
              <a:alpha val="100000"/>
            </a:srgbClr>
          </a:solidFill>
        </p:spPr>
      </p:sp>
      <p:grpSp>
        <p:nvGrpSpPr>
          <p:cNvPr id="900012" name="Group 3"/>
          <p:cNvGrpSpPr/>
          <p:nvPr/>
        </p:nvGrpSpPr>
        <p:grpSpPr>
          <a:xfrm rot="0">
            <a:off x="8365611" y="405002"/>
            <a:ext cx="383102" cy="95964"/>
            <a:chOff x="8365611" y="405002"/>
            <a:chExt cx="383102" cy="95964"/>
          </a:xfrm>
        </p:grpSpPr>
        <p:cxnSp>
          <p:nvCxnSpPr>
            <p:cNvPr id="4" name="Connector 4"/>
            <p:cNvCxnSpPr/>
            <p:nvPr/>
          </p:nvCxnSpPr>
          <p:spPr>
            <a:xfrm>
              <a:off x="8507790" y="405002"/>
              <a:ext cx="240922" cy="0"/>
            </a:xfrm>
            <a:prstGeom prst="line">
              <a:avLst/>
            </a:prstGeom>
            <a:ln w="38100">
              <a:solidFill>
                <a:srgbClr val="FFFFFF">
                  <a:alpha val="100000"/>
                </a:srgbClr>
              </a:solidFill>
              <a:prstDash val="solid"/>
              <a:headEnd type="none"/>
              <a:tailEnd type="none"/>
            </a:ln>
          </p:spPr>
        </p:cxnSp>
        <p:cxnSp>
          <p:nvCxnSpPr>
            <p:cNvPr id="5" name="Connector 5"/>
            <p:cNvCxnSpPr/>
            <p:nvPr/>
          </p:nvCxnSpPr>
          <p:spPr>
            <a:xfrm>
              <a:off x="8365611" y="500966"/>
              <a:ext cx="383102" cy="0"/>
            </a:xfrm>
            <a:prstGeom prst="line">
              <a:avLst/>
            </a:prstGeom>
            <a:ln w="38100">
              <a:solidFill>
                <a:srgbClr val="FFFFFF">
                  <a:alpha val="100000"/>
                </a:srgbClr>
              </a:solidFill>
              <a:prstDash val="solid"/>
              <a:headEnd type="none"/>
              <a:tailEnd type="none"/>
            </a:ln>
          </p:spPr>
        </p:cxnSp>
      </p:grpSp>
      <p:pic>
        <p:nvPicPr>
          <p:cNvPr id="900005" name="Picture 6"/>
          <p:cNvPicPr>
            <a:picLocks noChangeAspect="1"/>
          </p:cNvPicPr>
          <p:nvPr/>
        </p:nvPicPr>
        <p:blipFill>
          <a:blip r:embed="rId2"/>
          <a:srcRect/>
          <a:stretch>
            <a:fillRect/>
          </a:stretch>
        </p:blipFill>
        <p:spPr>
          <a:xfrm>
            <a:off x="332116" y="627492"/>
            <a:ext cx="5977467" cy="5977467"/>
          </a:xfrm>
          <a:prstGeom prst="rect">
            <a:avLst/>
          </a:prstGeom>
        </p:spPr>
      </p:pic>
      <p:sp>
        <p:nvSpPr>
          <p:cNvPr id="900010" name="Freeform 7"/>
          <p:cNvSpPr/>
          <p:nvPr/>
        </p:nvSpPr>
        <p:spPr>
          <a:xfrm rot="12930793">
            <a:off x="-629661" y="5814171"/>
            <a:ext cx="2688844" cy="1394561"/>
          </a:xfrm>
          <a:custGeom>
            <a:avLst/>
            <a:gdLst/>
            <a:ahLst/>
            <a:cxnLst/>
            <a:rect l="l" t="t" r="r" b="b"/>
            <a:pathLst>
              <a:path w="2016633" h="1045921">
                <a:moveTo>
                  <a:pt x="2016633" y="1013037"/>
                </a:moveTo>
                <a:lnTo>
                  <a:pt x="2004442" y="1018733"/>
                </a:lnTo>
                <a:cubicBezTo>
                  <a:pt x="1970962" y="1030328"/>
                  <a:pt x="1936865" y="1038421"/>
                  <a:pt x="1904511" y="1042686"/>
                </a:cubicBezTo>
                <a:cubicBezTo>
                  <a:pt x="1837091" y="1051216"/>
                  <a:pt x="1765797" y="1043462"/>
                  <a:pt x="1708451" y="1012445"/>
                </a:cubicBezTo>
                <a:cubicBezTo>
                  <a:pt x="1615459" y="963594"/>
                  <a:pt x="1400800" y="875196"/>
                  <a:pt x="1327181" y="806184"/>
                </a:cubicBezTo>
                <a:cubicBezTo>
                  <a:pt x="1235738" y="721663"/>
                  <a:pt x="1110198" y="727091"/>
                  <a:pt x="976134" y="728642"/>
                </a:cubicBezTo>
                <a:cubicBezTo>
                  <a:pt x="745976" y="731744"/>
                  <a:pt x="695605" y="796103"/>
                  <a:pt x="546042" y="941107"/>
                </a:cubicBezTo>
                <a:cubicBezTo>
                  <a:pt x="409459" y="1056450"/>
                  <a:pt x="203252" y="1022465"/>
                  <a:pt x="26749" y="937972"/>
                </a:cubicBezTo>
                <a:lnTo>
                  <a:pt x="0" y="923229"/>
                </a:lnTo>
                <a:lnTo>
                  <a:pt x="1293688" y="0"/>
                </a:lnTo>
              </a:path>
            </a:pathLst>
          </a:custGeom>
          <a:solidFill>
            <a:srgbClr val="E7C7BD">
              <a:alpha val="100000"/>
            </a:srgbClr>
          </a:solidFill>
        </p:spPr>
      </p:sp>
      <p:sp>
        <p:nvSpPr>
          <p:cNvPr id="900011" name="AutoShape 8"/>
          <p:cNvSpPr/>
          <p:nvPr/>
        </p:nvSpPr>
        <p:spPr>
          <a:xfrm>
            <a:off x="6213534" y="4180410"/>
            <a:ext cx="1449237" cy="448573"/>
          </a:xfrm>
          <a:prstGeom prst="roundRect">
            <a:avLst>
              <a:gd name="adj" fmla="val 50000"/>
            </a:avLst>
          </a:prstGeom>
          <a:solidFill>
            <a:schemeClr val="accent1">
              <a:alpha val="100000"/>
            </a:schemeClr>
          </a:solidFill>
        </p:spPr>
        <p:txBody>
          <a:bodyPr vert="horz" wrap="square" lIns="91440" tIns="45720" rIns="91440" bIns="45720" rtlCol="0" anchor="ctr" anchorCtr="0">
            <a:noAutofit/>
          </a:bodyPr>
          <a:lstStyle/>
          <a:p>
            <a:pPr algn="ctr">
              <a:defRPr/>
            </a:pPr>
            <a:r>
              <a:rPr lang="en-US" sz="1800">
                <a:solidFill>
                  <a:schemeClr val="lt1">
                    <a:alpha val="100000"/>
                  </a:schemeClr>
                </a:solidFill>
                <a:latin typeface="Noto Sans SC" panose="020B0200000000000000" charset="-122"/>
                <a:ea typeface="Noto Sans SC" panose="020B0200000000000000" charset="-122"/>
                <a:cs typeface="Noto Sans SC" panose="020B0200000000000000" charset="-122"/>
              </a:rPr>
              <a:t>06</a:t>
            </a:r>
            <a:endParaRPr lang="en-US" sz="1100"/>
          </a:p>
        </p:txBody>
      </p:sp>
      <p:sp>
        <p:nvSpPr>
          <p:cNvPr id="9" name="TextBox 9"/>
          <p:cNvSpPr txBox="1"/>
          <p:nvPr/>
        </p:nvSpPr>
        <p:spPr>
          <a:xfrm>
            <a:off x="6096000" y="2317876"/>
            <a:ext cx="5466586" cy="1539240"/>
          </a:xfrm>
          <a:prstGeom prst="rect">
            <a:avLst/>
          </a:prstGeom>
        </p:spPr>
        <p:txBody>
          <a:bodyPr vert="horz" wrap="square" lIns="91440" tIns="45720" rIns="91440" bIns="45720" rtlCol="0" anchor="t" anchorCtr="0">
            <a:normAutofit/>
          </a:bodyPr>
          <a:lstStyle/>
          <a:p>
            <a:pPr algn="l">
              <a:lnSpc>
                <a:spcPct val="100000"/>
              </a:lnSpc>
              <a:spcBef>
                <a:spcPts val="375"/>
              </a:spcBef>
            </a:pPr>
            <a:r>
              <a:rPr lang="en-US" sz="4125" b="1">
                <a:solidFill>
                  <a:schemeClr val="accent1">
                    <a:alpha val="100000"/>
                  </a:schemeClr>
                </a:solidFill>
                <a:latin typeface="Noto Sans SC" panose="020B0200000000000000" charset="-122"/>
                <a:ea typeface="Noto Sans SC" panose="020B0200000000000000" charset="-122"/>
                <a:cs typeface="Noto Sans SC" panose="020B0200000000000000" charset="-122"/>
              </a:rPr>
              <a:t>信用管理与金融安全意识提升</a:t>
            </a:r>
            <a:endParaRPr lang="en-US" sz="4125"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cxnSp>
        <p:nvCxnSpPr>
          <p:cNvPr id="2" name="Connector 2"/>
          <p:cNvCxnSpPr/>
          <p:nvPr/>
        </p:nvCxnSpPr>
        <p:spPr>
          <a:xfrm>
            <a:off x="6833714" y="2030630"/>
            <a:ext cx="2299541" cy="0"/>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信用记录重要性及影响因素</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AutoShape 4"/>
          <p:cNvSpPr/>
          <p:nvPr/>
        </p:nvSpPr>
        <p:spPr>
          <a:xfrm>
            <a:off x="592974" y="2516443"/>
            <a:ext cx="3456116" cy="3702601"/>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5" name="TextBox 5"/>
          <p:cNvSpPr txBox="1"/>
          <p:nvPr/>
        </p:nvSpPr>
        <p:spPr>
          <a:xfrm>
            <a:off x="808710" y="2910022"/>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信用记录的重要性</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742869" y="3537078"/>
            <a:ext cx="3156327" cy="2427106"/>
          </a:xfrm>
          <a:prstGeom prst="rect">
            <a:avLst/>
          </a:prstGeom>
        </p:spPr>
        <p:txBody>
          <a:bodyPr vert="horz" wrap="square" lIns="114300" tIns="57150" rIns="114300" bIns="57150" rtlCol="0" anchor="t" anchorCtr="0">
            <a:noAutofit/>
          </a:bodyPr>
          <a:lstStyle/>
          <a:p>
            <a:pPr algn="ctr">
              <a:lnSpc>
                <a:spcPct val="15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信用记录是金融机构评估个人信用风险的重要依据，它记录了个人的还款历史、贷款余额、信用查询次数等多方面信息。一个良好的信用记录可以为个人带来诸多便利，如更低的贷款利率、更高的信用额度以及更快的贷款审批速度。</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AutoShape 7"/>
          <p:cNvSpPr/>
          <p:nvPr/>
        </p:nvSpPr>
        <p:spPr>
          <a:xfrm>
            <a:off x="4366124" y="2516443"/>
            <a:ext cx="3456116" cy="3702601"/>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8" name="TextBox 8"/>
          <p:cNvSpPr txBox="1"/>
          <p:nvPr/>
        </p:nvSpPr>
        <p:spPr>
          <a:xfrm>
            <a:off x="4581860" y="2910022"/>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影响因素</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4552981" y="3537078"/>
            <a:ext cx="3082402" cy="2427106"/>
          </a:xfrm>
          <a:prstGeom prst="rect">
            <a:avLst/>
          </a:prstGeom>
        </p:spPr>
        <p:txBody>
          <a:bodyPr vert="horz" wrap="square" lIns="114300" tIns="57150" rIns="114300" bIns="57150" rtlCol="0" anchor="t" anchorCtr="0">
            <a:noAutofit/>
          </a:bodyPr>
          <a:lstStyle/>
          <a:p>
            <a:pPr algn="ctr">
              <a:lnSpc>
                <a:spcPct val="15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影响信用记录的因素包括按时还款、信用卡使用额度、信用查询次数、贷款违约记录等。其中，逾期还款和贷款违约会对信用记录造成严重影响，可能导致信用评分下降，进而影响未来的贷款和信用卡申请。</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AutoShape 10"/>
          <p:cNvSpPr/>
          <p:nvPr/>
        </p:nvSpPr>
        <p:spPr>
          <a:xfrm>
            <a:off x="8139274" y="2516443"/>
            <a:ext cx="3456116" cy="3702601"/>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11" name="TextBox 11"/>
          <p:cNvSpPr txBox="1"/>
          <p:nvPr/>
        </p:nvSpPr>
        <p:spPr>
          <a:xfrm>
            <a:off x="8355010" y="2910022"/>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维护良好信用记录</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8262734" y="3537078"/>
            <a:ext cx="3209195" cy="2427106"/>
          </a:xfrm>
          <a:prstGeom prst="rect">
            <a:avLst/>
          </a:prstGeom>
        </p:spPr>
        <p:txBody>
          <a:bodyPr vert="horz" wrap="square" lIns="114300" tIns="57150" rIns="114300" bIns="57150" rtlCol="0" anchor="t" anchorCtr="0">
            <a:noAutofit/>
          </a:bodyPr>
          <a:lstStyle/>
          <a:p>
            <a:pPr algn="ctr">
              <a:lnSpc>
                <a:spcPct val="15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大学生应建立良好信用的意识，让诚信成为一种习惯。在日常用卡消费、个人贷款和各类缴费中，注意还款期限，坚决避免出现逾期，保持良好的信用记录。同时，定期查询自己的信用记录，一旦发现有不实的不良信用记录，要及时解决。</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13" name="Picture 13"/>
          <p:cNvPicPr>
            <a:picLocks noChangeAspect="1"/>
          </p:cNvPicPr>
          <p:nvPr/>
        </p:nvPicPr>
        <p:blipFill>
          <a:blip r:embed="rId2">
            <a:alphaModFix amt="100000"/>
          </a:blip>
          <a:srcRect/>
          <a:stretch>
            <a:fillRect/>
          </a:stretch>
        </p:blipFill>
        <p:spPr>
          <a:xfrm>
            <a:off x="5358286" y="1292917"/>
            <a:ext cx="1475427" cy="1475427"/>
          </a:xfrm>
          <a:prstGeom prst="ellipse">
            <a:avLst/>
          </a:prstGeom>
        </p:spPr>
      </p:pic>
      <p:pic>
        <p:nvPicPr>
          <p:cNvPr id="14" name="Picture 14"/>
          <p:cNvPicPr>
            <a:picLocks noChangeAspect="1"/>
          </p:cNvPicPr>
          <p:nvPr/>
        </p:nvPicPr>
        <p:blipFill>
          <a:blip r:embed="rId3">
            <a:alphaModFix amt="100000"/>
          </a:blip>
          <a:srcRect/>
          <a:stretch>
            <a:fillRect/>
          </a:stretch>
        </p:blipFill>
        <p:spPr>
          <a:xfrm>
            <a:off x="9121095" y="1292917"/>
            <a:ext cx="1475427" cy="1475427"/>
          </a:xfrm>
          <a:prstGeom prst="ellipse">
            <a:avLst/>
          </a:prstGeom>
        </p:spPr>
      </p:pic>
      <p:pic>
        <p:nvPicPr>
          <p:cNvPr id="15" name="Picture 15"/>
          <p:cNvPicPr>
            <a:picLocks noChangeAspect="1"/>
          </p:cNvPicPr>
          <p:nvPr/>
        </p:nvPicPr>
        <p:blipFill>
          <a:blip r:embed="rId4">
            <a:alphaModFix amt="100000"/>
          </a:blip>
          <a:srcRect/>
          <a:stretch>
            <a:fillRect/>
          </a:stretch>
        </p:blipFill>
        <p:spPr>
          <a:xfrm>
            <a:off x="1583319" y="1292917"/>
            <a:ext cx="1475427" cy="1475427"/>
          </a:xfrm>
          <a:prstGeom prst="ellipse">
            <a:avLst/>
          </a:prstGeom>
        </p:spPr>
      </p:pic>
      <p:cxnSp>
        <p:nvCxnSpPr>
          <p:cNvPr id="16" name="Connector 16"/>
          <p:cNvCxnSpPr/>
          <p:nvPr/>
        </p:nvCxnSpPr>
        <p:spPr>
          <a:xfrm>
            <a:off x="3058746" y="2030630"/>
            <a:ext cx="2299541" cy="0"/>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金融产品选择与比较技巧</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AutoShape 3"/>
          <p:cNvSpPr/>
          <p:nvPr/>
        </p:nvSpPr>
        <p:spPr>
          <a:xfrm>
            <a:off x="537512" y="1664304"/>
            <a:ext cx="638131" cy="638131"/>
          </a:xfrm>
          <a:prstGeom prst="ellipse">
            <a:avLst/>
          </a:prstGeom>
          <a:solidFill>
            <a:schemeClr val="accent1">
              <a:alpha val="20000"/>
            </a:schemeClr>
          </a:solidFill>
        </p:spPr>
      </p:sp>
      <p:sp>
        <p:nvSpPr>
          <p:cNvPr id="4" name="TextBox 4"/>
          <p:cNvSpPr txBox="1"/>
          <p:nvPr/>
        </p:nvSpPr>
        <p:spPr>
          <a:xfrm>
            <a:off x="1300882" y="1463721"/>
            <a:ext cx="6886575" cy="76590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了解个人风险承受能力</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1300882" y="1998589"/>
            <a:ext cx="6891292" cy="1083679"/>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不同类型的理财产品风险程度不同，大学生需要根据自己的风险承受能力和风险偏好来选择适合的金融产品。例如，风险承受能力较低的学生可以选择银行定期存款或货币基金等安全稳健的产品。</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AutoShape 6"/>
          <p:cNvSpPr/>
          <p:nvPr/>
        </p:nvSpPr>
        <p:spPr>
          <a:xfrm>
            <a:off x="537512" y="3384629"/>
            <a:ext cx="638131" cy="638131"/>
          </a:xfrm>
          <a:prstGeom prst="ellipse">
            <a:avLst/>
          </a:prstGeom>
          <a:solidFill>
            <a:schemeClr val="accent1">
              <a:alpha val="20000"/>
            </a:schemeClr>
          </a:solidFill>
        </p:spPr>
      </p:sp>
      <p:sp>
        <p:nvSpPr>
          <p:cNvPr id="7" name="TextBox 7"/>
          <p:cNvSpPr txBox="1"/>
          <p:nvPr/>
        </p:nvSpPr>
        <p:spPr>
          <a:xfrm>
            <a:off x="1300882" y="3182098"/>
            <a:ext cx="6886575" cy="769800"/>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比较产品收益与风险</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AutoShape 8"/>
          <p:cNvSpPr/>
          <p:nvPr/>
        </p:nvSpPr>
        <p:spPr>
          <a:xfrm>
            <a:off x="537512" y="5104954"/>
            <a:ext cx="638131" cy="638131"/>
          </a:xfrm>
          <a:prstGeom prst="ellipse">
            <a:avLst/>
          </a:prstGeom>
          <a:solidFill>
            <a:schemeClr val="accent1">
              <a:alpha val="20000"/>
            </a:schemeClr>
          </a:solidFill>
        </p:spPr>
      </p:sp>
      <p:sp>
        <p:nvSpPr>
          <p:cNvPr id="9" name="TextBox 9"/>
          <p:cNvSpPr txBox="1"/>
          <p:nvPr/>
        </p:nvSpPr>
        <p:spPr>
          <a:xfrm>
            <a:off x="1300882" y="4920230"/>
            <a:ext cx="6886575" cy="73418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咨询专业人士意见</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1300882" y="3741456"/>
            <a:ext cx="6891292" cy="1074439"/>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在选择金融产品时，不仅要关注其收益情况，还要充分了解其潜在风险。可以通过研究产品证券市场历史数据和表现，查询该产品历史表现和长期数据来了解它的前景及可能回报风险的比例。</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1300882" y="5424019"/>
            <a:ext cx="6891292" cy="1092920"/>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如果对金融产品缺乏专业知识，大学生可以请教一些专业人士，如银行理财顾问、金融分析师等，以获取更专业的建议。</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12" name="Picture 12"/>
          <p:cNvPicPr>
            <a:picLocks noChangeAspect="1"/>
          </p:cNvPicPr>
          <p:nvPr/>
        </p:nvPicPr>
        <p:blipFill>
          <a:blip r:embed="rId2">
            <a:alphaModFix amt="100000"/>
          </a:blip>
          <a:srcRect/>
          <a:stretch>
            <a:fillRect/>
          </a:stretch>
        </p:blipFill>
        <p:spPr>
          <a:xfrm>
            <a:off x="8604472" y="1741145"/>
            <a:ext cx="4421505" cy="4421505"/>
          </a:xfrm>
          <a:prstGeom prst="ellipse">
            <a:avLst/>
          </a:prstGeom>
        </p:spPr>
      </p:pic>
      <p:cxnSp>
        <p:nvCxnSpPr>
          <p:cNvPr id="13" name="Connector 13"/>
          <p:cNvCxnSpPr/>
          <p:nvPr/>
        </p:nvCxnSpPr>
        <p:spPr>
          <a:xfrm>
            <a:off x="856577" y="2403263"/>
            <a:ext cx="0" cy="896335"/>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cxnSp>
        <p:nvCxnSpPr>
          <p:cNvPr id="14" name="Connector 14"/>
          <p:cNvCxnSpPr/>
          <p:nvPr/>
        </p:nvCxnSpPr>
        <p:spPr>
          <a:xfrm>
            <a:off x="856577" y="4124852"/>
            <a:ext cx="0" cy="896335"/>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15" name="TextBox 15"/>
          <p:cNvSpPr txBox="1"/>
          <p:nvPr/>
        </p:nvSpPr>
        <p:spPr>
          <a:xfrm>
            <a:off x="688937" y="1685237"/>
            <a:ext cx="335280"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1</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588925" y="3405562"/>
            <a:ext cx="535305"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2</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588925" y="5125887"/>
            <a:ext cx="535305"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3</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防范金融诈骗和网络攻击</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3" name="Picture 3"/>
          <p:cNvPicPr>
            <a:picLocks noChangeAspect="1"/>
          </p:cNvPicPr>
          <p:nvPr/>
        </p:nvPicPr>
        <p:blipFill>
          <a:blip r:embed="rId2"/>
          <a:srcRect l="28958" r="28958"/>
          <a:stretch>
            <a:fillRect/>
          </a:stretch>
        </p:blipFill>
        <p:spPr>
          <a:xfrm>
            <a:off x="548374" y="1306384"/>
            <a:ext cx="2540518" cy="4849454"/>
          </a:xfrm>
          <a:prstGeom prst="rect">
            <a:avLst/>
          </a:prstGeom>
        </p:spPr>
      </p:pic>
      <p:sp>
        <p:nvSpPr>
          <p:cNvPr id="4" name="TextBox 4"/>
          <p:cNvSpPr txBox="1"/>
          <p:nvPr/>
        </p:nvSpPr>
        <p:spPr>
          <a:xfrm>
            <a:off x="3340584" y="1688405"/>
            <a:ext cx="8109936" cy="115124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大学生应妥善保管个人信息，包括身份证、银行卡号、密码、验证码等敏感信息，不轻易向他人透露。对于来源不明的链接、邮件或短信，切勿随意点击或回复，以防个人信息被盗取。</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3340584" y="1249667"/>
            <a:ext cx="7146070"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提高警惕，保护个人信息</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3334188" y="3389806"/>
            <a:ext cx="8109936" cy="115124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网络诈骗手段层出不穷，大学生需要提高警惕，识别钓鱼网站和邮件，不轻易相信虚假中奖和退款信息。在社交媒体和网络平台上，要谨慎分享个人信息，尤其是身份证号、银行卡号等敏感信息。</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3334188" y="2951068"/>
            <a:ext cx="7146070"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警惕网络诈骗手段</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3327792" y="5099311"/>
            <a:ext cx="8109936" cy="115124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一旦发现被骗，大学生应立即报警，并向警方提供尽可能多的线索和证据。同时，尽快联系银行或支付平台，告知他们可能遭遇了诈骗，并请求冻结相关账户，防止资金进一步损失。</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3327792" y="4660573"/>
            <a:ext cx="7146070"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及时报警并寻求帮助</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742971" y="2306715"/>
            <a:ext cx="3314231" cy="647995"/>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建立个人信用记录</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8059848" y="1716027"/>
            <a:ext cx="3794740" cy="1968111"/>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无论是信用卡消费还是贷款，大学生都应坚持按时还款，避免逾期。如果出现还款困难，应及时与金融机构联系，调整还款计划，避免产生负面信用记录。</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8059848" y="1097369"/>
            <a:ext cx="3314231" cy="622955"/>
          </a:xfrm>
          <a:prstGeom prst="rect">
            <a:avLst/>
          </a:prstGeom>
        </p:spPr>
        <p:txBody>
          <a:bodyPr vert="horz" wrap="square" lIns="114300" tIns="57150" rIns="114300" bIns="57150" rtlCol="0" anchor="ctr" anchorCtr="0">
            <a:noAutofit/>
          </a:bodyPr>
          <a:lstStyle/>
          <a:p>
            <a:pPr>
              <a:lnSpc>
                <a:spcPct val="96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保持按时还款习惯</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8059848" y="4019931"/>
            <a:ext cx="3314231" cy="54783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理性使用信贷产品</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8059848" y="4565142"/>
            <a:ext cx="3794740" cy="1995832"/>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如确需使用校园贷、信用卡等信贷产品，大学生应详细了解条款，明确利息、还款方式和违约责任，并确保自己有偿还能力。避免盲目跟风超前消费，导致债务累积。</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401071" y="2954711"/>
            <a:ext cx="3656131" cy="2115960"/>
          </a:xfrm>
          <a:prstGeom prst="rect">
            <a:avLst/>
          </a:prstGeom>
        </p:spPr>
        <p:txBody>
          <a:bodyPr vert="horz" wrap="square" lIns="114300" tIns="57150" rIns="114300" bIns="57150" rtlCol="0" anchor="t" anchorCtr="0">
            <a:noAutofit/>
          </a:bodyPr>
          <a:lstStyle/>
          <a:p>
            <a:pPr algn="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对于信用空白的大学生来说，建立个人信用记录是首要任务。可以通过办理信用卡来建立信用记录，但使用时需注意避免不良消费习惯。</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建立良好信用记录和还款习惯</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sp>
        <p:nvSpPr>
          <p:cNvPr id="900008" name="Freeform 2"/>
          <p:cNvSpPr/>
          <p:nvPr/>
        </p:nvSpPr>
        <p:spPr>
          <a:xfrm rot="2995833">
            <a:off x="9197571" y="-149309"/>
            <a:ext cx="4611073" cy="2483067"/>
          </a:xfrm>
          <a:custGeom>
            <a:avLst/>
            <a:gdLst/>
            <a:ahLst/>
            <a:cxnLst/>
            <a:rect l="l" t="t" r="r" b="b"/>
            <a:pathLst>
              <a:path w="2739457" h="1475200">
                <a:moveTo>
                  <a:pt x="1138836" y="0"/>
                </a:moveTo>
                <a:lnTo>
                  <a:pt x="2739457" y="1346390"/>
                </a:lnTo>
                <a:lnTo>
                  <a:pt x="2679963" y="1374317"/>
                </a:lnTo>
                <a:cubicBezTo>
                  <a:pt x="2482977" y="1449312"/>
                  <a:pt x="2274738" y="1455550"/>
                  <a:pt x="2116390" y="1314510"/>
                </a:cubicBezTo>
                <a:cubicBezTo>
                  <a:pt x="1875613" y="1088846"/>
                  <a:pt x="1619653" y="951061"/>
                  <a:pt x="1308379" y="946722"/>
                </a:cubicBezTo>
                <a:cubicBezTo>
                  <a:pt x="1177145" y="945637"/>
                  <a:pt x="1103394" y="1031346"/>
                  <a:pt x="1027473" y="1125734"/>
                </a:cubicBezTo>
                <a:cubicBezTo>
                  <a:pt x="986259" y="1177810"/>
                  <a:pt x="953722" y="1226631"/>
                  <a:pt x="902747" y="1270029"/>
                </a:cubicBezTo>
                <a:cubicBezTo>
                  <a:pt x="842010" y="1321020"/>
                  <a:pt x="779105" y="1369841"/>
                  <a:pt x="708607" y="1405644"/>
                </a:cubicBezTo>
                <a:cubicBezTo>
                  <a:pt x="530330" y="1495150"/>
                  <a:pt x="277911" y="1500320"/>
                  <a:pt x="87983" y="1409235"/>
                </a:cubicBezTo>
                <a:lnTo>
                  <a:pt x="0" y="1353876"/>
                </a:lnTo>
              </a:path>
            </a:pathLst>
          </a:custGeom>
          <a:solidFill>
            <a:srgbClr val="E7C7BD">
              <a:alpha val="100000"/>
            </a:srgbClr>
          </a:solidFill>
        </p:spPr>
      </p:sp>
      <p:grpSp>
        <p:nvGrpSpPr>
          <p:cNvPr id="900012" name="Group 3"/>
          <p:cNvGrpSpPr/>
          <p:nvPr/>
        </p:nvGrpSpPr>
        <p:grpSpPr>
          <a:xfrm rot="0">
            <a:off x="8365611" y="405002"/>
            <a:ext cx="383102" cy="95964"/>
            <a:chOff x="8365611" y="405002"/>
            <a:chExt cx="383102" cy="95964"/>
          </a:xfrm>
        </p:grpSpPr>
        <p:cxnSp>
          <p:nvCxnSpPr>
            <p:cNvPr id="4" name="Connector 4"/>
            <p:cNvCxnSpPr/>
            <p:nvPr/>
          </p:nvCxnSpPr>
          <p:spPr>
            <a:xfrm>
              <a:off x="8507790" y="405002"/>
              <a:ext cx="240922" cy="0"/>
            </a:xfrm>
            <a:prstGeom prst="line">
              <a:avLst/>
            </a:prstGeom>
            <a:ln w="38100">
              <a:solidFill>
                <a:srgbClr val="FFFFFF">
                  <a:alpha val="100000"/>
                </a:srgbClr>
              </a:solidFill>
              <a:prstDash val="solid"/>
              <a:headEnd type="none"/>
              <a:tailEnd type="none"/>
            </a:ln>
          </p:spPr>
        </p:cxnSp>
        <p:cxnSp>
          <p:nvCxnSpPr>
            <p:cNvPr id="5" name="Connector 5"/>
            <p:cNvCxnSpPr/>
            <p:nvPr/>
          </p:nvCxnSpPr>
          <p:spPr>
            <a:xfrm>
              <a:off x="8365611" y="500966"/>
              <a:ext cx="383102" cy="0"/>
            </a:xfrm>
            <a:prstGeom prst="line">
              <a:avLst/>
            </a:prstGeom>
            <a:ln w="38100">
              <a:solidFill>
                <a:srgbClr val="FFFFFF">
                  <a:alpha val="100000"/>
                </a:srgbClr>
              </a:solidFill>
              <a:prstDash val="solid"/>
              <a:headEnd type="none"/>
              <a:tailEnd type="none"/>
            </a:ln>
          </p:spPr>
        </p:cxnSp>
      </p:grpSp>
      <p:pic>
        <p:nvPicPr>
          <p:cNvPr id="900005" name="Picture 6"/>
          <p:cNvPicPr>
            <a:picLocks noChangeAspect="1"/>
          </p:cNvPicPr>
          <p:nvPr/>
        </p:nvPicPr>
        <p:blipFill>
          <a:blip r:embed="rId2"/>
          <a:srcRect/>
          <a:stretch>
            <a:fillRect/>
          </a:stretch>
        </p:blipFill>
        <p:spPr>
          <a:xfrm>
            <a:off x="332116" y="627492"/>
            <a:ext cx="5977467" cy="5977467"/>
          </a:xfrm>
          <a:prstGeom prst="rect">
            <a:avLst/>
          </a:prstGeom>
        </p:spPr>
      </p:pic>
      <p:sp>
        <p:nvSpPr>
          <p:cNvPr id="900010" name="Freeform 7"/>
          <p:cNvSpPr/>
          <p:nvPr/>
        </p:nvSpPr>
        <p:spPr>
          <a:xfrm rot="12930793">
            <a:off x="-629661" y="5814171"/>
            <a:ext cx="2688844" cy="1394561"/>
          </a:xfrm>
          <a:custGeom>
            <a:avLst/>
            <a:gdLst/>
            <a:ahLst/>
            <a:cxnLst/>
            <a:rect l="l" t="t" r="r" b="b"/>
            <a:pathLst>
              <a:path w="2016633" h="1045921">
                <a:moveTo>
                  <a:pt x="2016633" y="1013037"/>
                </a:moveTo>
                <a:lnTo>
                  <a:pt x="2004442" y="1018733"/>
                </a:lnTo>
                <a:cubicBezTo>
                  <a:pt x="1970962" y="1030328"/>
                  <a:pt x="1936865" y="1038421"/>
                  <a:pt x="1904511" y="1042686"/>
                </a:cubicBezTo>
                <a:cubicBezTo>
                  <a:pt x="1837091" y="1051216"/>
                  <a:pt x="1765797" y="1043462"/>
                  <a:pt x="1708451" y="1012445"/>
                </a:cubicBezTo>
                <a:cubicBezTo>
                  <a:pt x="1615459" y="963594"/>
                  <a:pt x="1400800" y="875196"/>
                  <a:pt x="1327181" y="806184"/>
                </a:cubicBezTo>
                <a:cubicBezTo>
                  <a:pt x="1235738" y="721663"/>
                  <a:pt x="1110198" y="727091"/>
                  <a:pt x="976134" y="728642"/>
                </a:cubicBezTo>
                <a:cubicBezTo>
                  <a:pt x="745976" y="731744"/>
                  <a:pt x="695605" y="796103"/>
                  <a:pt x="546042" y="941107"/>
                </a:cubicBezTo>
                <a:cubicBezTo>
                  <a:pt x="409459" y="1056450"/>
                  <a:pt x="203252" y="1022465"/>
                  <a:pt x="26749" y="937972"/>
                </a:cubicBezTo>
                <a:lnTo>
                  <a:pt x="0" y="923229"/>
                </a:lnTo>
                <a:lnTo>
                  <a:pt x="1293688" y="0"/>
                </a:lnTo>
              </a:path>
            </a:pathLst>
          </a:custGeom>
          <a:solidFill>
            <a:srgbClr val="E7C7BD">
              <a:alpha val="100000"/>
            </a:srgbClr>
          </a:solidFill>
        </p:spPr>
      </p:sp>
      <p:sp>
        <p:nvSpPr>
          <p:cNvPr id="900011" name="AutoShape 8"/>
          <p:cNvSpPr/>
          <p:nvPr/>
        </p:nvSpPr>
        <p:spPr>
          <a:xfrm>
            <a:off x="6213534" y="4180410"/>
            <a:ext cx="1449237" cy="448573"/>
          </a:xfrm>
          <a:prstGeom prst="roundRect">
            <a:avLst>
              <a:gd name="adj" fmla="val 50000"/>
            </a:avLst>
          </a:prstGeom>
          <a:solidFill>
            <a:schemeClr val="accent1">
              <a:alpha val="100000"/>
            </a:schemeClr>
          </a:solidFill>
        </p:spPr>
        <p:txBody>
          <a:bodyPr vert="horz" wrap="square" lIns="91440" tIns="45720" rIns="91440" bIns="45720" rtlCol="0" anchor="ctr" anchorCtr="0">
            <a:noAutofit/>
          </a:bodyPr>
          <a:lstStyle/>
          <a:p>
            <a:pPr algn="ctr">
              <a:defRPr/>
            </a:pPr>
            <a:r>
              <a:rPr lang="en-US" sz="1800">
                <a:solidFill>
                  <a:schemeClr val="lt1">
                    <a:alpha val="100000"/>
                  </a:schemeClr>
                </a:solidFill>
                <a:latin typeface="Noto Sans SC" panose="020B0200000000000000" charset="-122"/>
                <a:ea typeface="Noto Sans SC" panose="020B0200000000000000" charset="-122"/>
                <a:cs typeface="Noto Sans SC" panose="020B0200000000000000" charset="-122"/>
              </a:rPr>
              <a:t>07</a:t>
            </a:r>
            <a:endParaRPr lang="en-US" sz="1100"/>
          </a:p>
        </p:txBody>
      </p:sp>
      <p:sp>
        <p:nvSpPr>
          <p:cNvPr id="9" name="TextBox 9"/>
          <p:cNvSpPr txBox="1"/>
          <p:nvPr/>
        </p:nvSpPr>
        <p:spPr>
          <a:xfrm>
            <a:off x="6096000" y="2317876"/>
            <a:ext cx="5466586" cy="1539240"/>
          </a:xfrm>
          <a:prstGeom prst="rect">
            <a:avLst/>
          </a:prstGeom>
        </p:spPr>
        <p:txBody>
          <a:bodyPr vert="horz" wrap="square" lIns="91440" tIns="45720" rIns="91440" bIns="45720" rtlCol="0" anchor="t" anchorCtr="0">
            <a:normAutofit/>
          </a:bodyPr>
          <a:lstStyle/>
          <a:p>
            <a:pPr algn="l">
              <a:lnSpc>
                <a:spcPct val="100000"/>
              </a:lnSpc>
              <a:spcBef>
                <a:spcPts val="375"/>
              </a:spcBef>
            </a:pPr>
            <a:r>
              <a:rPr lang="en-US" sz="4125" b="1">
                <a:solidFill>
                  <a:schemeClr val="accent1">
                    <a:alpha val="100000"/>
                  </a:schemeClr>
                </a:solidFill>
                <a:latin typeface="Noto Sans SC" panose="020B0200000000000000" charset="-122"/>
                <a:ea typeface="Noto Sans SC" panose="020B0200000000000000" charset="-122"/>
                <a:cs typeface="Noto Sans SC" panose="020B0200000000000000" charset="-122"/>
              </a:rPr>
              <a:t>总结反思与未来规划</a:t>
            </a:r>
            <a:endParaRPr lang="en-US" sz="4125"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Freeform 2"/>
          <p:cNvSpPr/>
          <p:nvPr/>
        </p:nvSpPr>
        <p:spPr>
          <a:xfrm>
            <a:off x="4394200" y="1962150"/>
            <a:ext cx="1685925" cy="1676400"/>
          </a:xfrm>
          <a:custGeom>
            <a:avLst/>
            <a:gdLst/>
            <a:ahLst/>
            <a:cxnLst/>
            <a:rect l="l" t="t" r="r" b="b"/>
            <a:pathLst>
              <a:path w="1685845" h="1676401">
                <a:moveTo>
                  <a:pt x="1685845" y="27"/>
                </a:moveTo>
                <a:cubicBezTo>
                  <a:pt x="1684537" y="232115"/>
                  <a:pt x="1683230" y="464204"/>
                  <a:pt x="1681922" y="696292"/>
                </a:cubicBezTo>
                <a:cubicBezTo>
                  <a:pt x="1421024" y="694822"/>
                  <a:pt x="1170307" y="797433"/>
                  <a:pt x="985303" y="981399"/>
                </a:cubicBezTo>
                <a:cubicBezTo>
                  <a:pt x="800299" y="1165364"/>
                  <a:pt x="696276" y="1415499"/>
                  <a:pt x="696276" y="1676401"/>
                </a:cubicBezTo>
                <a:lnTo>
                  <a:pt x="0" y="1676400"/>
                </a:lnTo>
                <a:cubicBezTo>
                  <a:pt x="0" y="1341716"/>
                  <a:pt x="100080" y="1017391"/>
                  <a:pt x="283614" y="743402"/>
                </a:cubicBezTo>
                <a:lnTo>
                  <a:pt x="326098" y="686287"/>
                </a:lnTo>
                <a:lnTo>
                  <a:pt x="222801" y="399824"/>
                </a:lnTo>
                <a:lnTo>
                  <a:pt x="531767" y="453989"/>
                </a:lnTo>
                <a:lnTo>
                  <a:pt x="618095" y="376276"/>
                </a:lnTo>
                <a:cubicBezTo>
                  <a:pt x="918260" y="131924"/>
                  <a:pt x="1295386" y="-2173"/>
                  <a:pt x="1685845" y="27"/>
                </a:cubicBezTo>
              </a:path>
            </a:pathLst>
          </a:custGeom>
          <a:solidFill>
            <a:schemeClr val="accent1">
              <a:alpha val="100000"/>
            </a:schemeClr>
          </a:solidFill>
        </p:spPr>
      </p:sp>
      <p:sp>
        <p:nvSpPr>
          <p:cNvPr id="3" name="Freeform 3"/>
          <p:cNvSpPr/>
          <p:nvPr/>
        </p:nvSpPr>
        <p:spPr>
          <a:xfrm rot="5400000">
            <a:off x="6143625" y="1966913"/>
            <a:ext cx="1685925" cy="1676400"/>
          </a:xfrm>
          <a:custGeom>
            <a:avLst/>
            <a:gdLst/>
            <a:ahLst/>
            <a:cxnLst/>
            <a:rect l="l" t="t" r="r" b="b"/>
            <a:pathLst>
              <a:path w="1685845" h="1676401">
                <a:moveTo>
                  <a:pt x="0" y="1676400"/>
                </a:moveTo>
                <a:cubicBezTo>
                  <a:pt x="0" y="1285935"/>
                  <a:pt x="136219" y="909570"/>
                  <a:pt x="382258" y="610787"/>
                </a:cubicBezTo>
                <a:lnTo>
                  <a:pt x="437390" y="550233"/>
                </a:lnTo>
                <a:lnTo>
                  <a:pt x="357434" y="249447"/>
                </a:lnTo>
                <a:lnTo>
                  <a:pt x="675579" y="334017"/>
                </a:lnTo>
                <a:lnTo>
                  <a:pt x="751263" y="278380"/>
                </a:lnTo>
                <a:cubicBezTo>
                  <a:pt x="1026282" y="96392"/>
                  <a:pt x="1351166" y="-1859"/>
                  <a:pt x="1685845" y="27"/>
                </a:cubicBezTo>
                <a:cubicBezTo>
                  <a:pt x="1684537" y="232115"/>
                  <a:pt x="1683230" y="464204"/>
                  <a:pt x="1681922" y="696292"/>
                </a:cubicBezTo>
                <a:cubicBezTo>
                  <a:pt x="1421024" y="694822"/>
                  <a:pt x="1170307" y="797433"/>
                  <a:pt x="985303" y="981399"/>
                </a:cubicBezTo>
                <a:cubicBezTo>
                  <a:pt x="800299" y="1165364"/>
                  <a:pt x="696276" y="1415499"/>
                  <a:pt x="696276" y="1676401"/>
                </a:cubicBezTo>
              </a:path>
            </a:pathLst>
          </a:custGeom>
          <a:solidFill>
            <a:schemeClr val="accent1">
              <a:alpha val="100000"/>
            </a:schemeClr>
          </a:solidFill>
        </p:spPr>
      </p:sp>
      <p:sp>
        <p:nvSpPr>
          <p:cNvPr id="4" name="Freeform 4"/>
          <p:cNvSpPr/>
          <p:nvPr/>
        </p:nvSpPr>
        <p:spPr>
          <a:xfrm rot="10800000">
            <a:off x="6138863" y="3733800"/>
            <a:ext cx="1685925" cy="1676400"/>
          </a:xfrm>
          <a:custGeom>
            <a:avLst/>
            <a:gdLst/>
            <a:ahLst/>
            <a:cxnLst/>
            <a:rect l="l" t="t" r="r" b="b"/>
            <a:pathLst>
              <a:path w="1685845" h="1676401">
                <a:moveTo>
                  <a:pt x="696276" y="1676401"/>
                </a:moveTo>
                <a:lnTo>
                  <a:pt x="0" y="1676400"/>
                </a:lnTo>
                <a:cubicBezTo>
                  <a:pt x="0" y="1341716"/>
                  <a:pt x="100080" y="1017391"/>
                  <a:pt x="283614" y="743402"/>
                </a:cubicBezTo>
                <a:lnTo>
                  <a:pt x="284783" y="741830"/>
                </a:lnTo>
                <a:lnTo>
                  <a:pt x="159770" y="469217"/>
                </a:lnTo>
                <a:lnTo>
                  <a:pt x="484566" y="498419"/>
                </a:lnTo>
                <a:lnTo>
                  <a:pt x="494350" y="487672"/>
                </a:lnTo>
                <a:cubicBezTo>
                  <a:pt x="810781" y="173019"/>
                  <a:pt x="1239606" y="-2487"/>
                  <a:pt x="1685845" y="27"/>
                </a:cubicBezTo>
                <a:cubicBezTo>
                  <a:pt x="1684537" y="232115"/>
                  <a:pt x="1683230" y="464204"/>
                  <a:pt x="1681922" y="696292"/>
                </a:cubicBezTo>
                <a:cubicBezTo>
                  <a:pt x="1421024" y="694822"/>
                  <a:pt x="1170307" y="797433"/>
                  <a:pt x="985303" y="981399"/>
                </a:cubicBezTo>
                <a:cubicBezTo>
                  <a:pt x="800299" y="1165364"/>
                  <a:pt x="696276" y="1415499"/>
                  <a:pt x="696276" y="1676401"/>
                </a:cubicBezTo>
              </a:path>
            </a:pathLst>
          </a:custGeom>
          <a:solidFill>
            <a:schemeClr val="accent1">
              <a:alpha val="100000"/>
            </a:schemeClr>
          </a:solidFill>
        </p:spPr>
      </p:sp>
      <p:sp>
        <p:nvSpPr>
          <p:cNvPr id="5" name="Freeform 5"/>
          <p:cNvSpPr/>
          <p:nvPr/>
        </p:nvSpPr>
        <p:spPr>
          <a:xfrm rot="16200000">
            <a:off x="4389437" y="3729038"/>
            <a:ext cx="1685925" cy="1676400"/>
          </a:xfrm>
          <a:custGeom>
            <a:avLst/>
            <a:gdLst/>
            <a:ahLst/>
            <a:cxnLst/>
            <a:rect l="l" t="t" r="r" b="b"/>
            <a:pathLst>
              <a:path w="1685845" h="1676401">
                <a:moveTo>
                  <a:pt x="1685845" y="27"/>
                </a:moveTo>
                <a:cubicBezTo>
                  <a:pt x="1684537" y="232115"/>
                  <a:pt x="1683230" y="464204"/>
                  <a:pt x="1681922" y="696292"/>
                </a:cubicBezTo>
                <a:cubicBezTo>
                  <a:pt x="1421024" y="694822"/>
                  <a:pt x="1170307" y="797433"/>
                  <a:pt x="985303" y="981399"/>
                </a:cubicBezTo>
                <a:cubicBezTo>
                  <a:pt x="800299" y="1165364"/>
                  <a:pt x="696276" y="1415499"/>
                  <a:pt x="696276" y="1676401"/>
                </a:cubicBezTo>
                <a:lnTo>
                  <a:pt x="0" y="1676400"/>
                </a:lnTo>
                <a:cubicBezTo>
                  <a:pt x="0" y="1230154"/>
                  <a:pt x="177919" y="802325"/>
                  <a:pt x="494350" y="487672"/>
                </a:cubicBezTo>
                <a:lnTo>
                  <a:pt x="548831" y="438628"/>
                </a:lnTo>
                <a:lnTo>
                  <a:pt x="466941" y="130569"/>
                </a:lnTo>
                <a:lnTo>
                  <a:pt x="835339" y="228498"/>
                </a:lnTo>
                <a:lnTo>
                  <a:pt x="892743" y="194440"/>
                </a:lnTo>
                <a:cubicBezTo>
                  <a:pt x="1134849" y="66424"/>
                  <a:pt x="1406946" y="-1544"/>
                  <a:pt x="1685845" y="27"/>
                </a:cubicBezTo>
              </a:path>
            </a:pathLst>
          </a:custGeom>
          <a:solidFill>
            <a:schemeClr val="accent1">
              <a:alpha val="100000"/>
            </a:schemeClr>
          </a:solidFill>
        </p:spPr>
      </p:sp>
      <p:pic>
        <p:nvPicPr>
          <p:cNvPr id="6" name="Picture 6"/>
          <p:cNvPicPr>
            <a:picLocks noChangeAspect="1"/>
          </p:cNvPicPr>
          <p:nvPr/>
        </p:nvPicPr>
        <p:blipFill>
          <a:blip r:embed="rId2"/>
          <a:srcRect l="16667" r="16667"/>
          <a:stretch>
            <a:fillRect/>
          </a:stretch>
        </p:blipFill>
        <p:spPr>
          <a:xfrm>
            <a:off x="5175250" y="2743200"/>
            <a:ext cx="1885950" cy="1885950"/>
          </a:xfrm>
          <a:prstGeom prst="ellipse">
            <a:avLst/>
          </a:prstGeom>
          <a:noFill/>
        </p:spPr>
      </p:pic>
      <p:sp>
        <p:nvSpPr>
          <p:cNvPr id="7" name="TextBox 7"/>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回顾本次理财课程重点内容</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863500" y="1773916"/>
            <a:ext cx="3313333" cy="490334"/>
          </a:xfrm>
          <a:prstGeom prst="rect">
            <a:avLst/>
          </a:prstGeom>
        </p:spPr>
        <p:txBody>
          <a:bodyPr vert="horz" wrap="square" lIns="66008" tIns="33052" rIns="66008" bIns="33052" rtlCol="0" anchor="ctr" anchorCtr="0">
            <a:normAutofit/>
          </a:bodyPr>
          <a:lstStyle/>
          <a:p>
            <a:pPr algn="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理财基本概念与原则</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863500" y="2258344"/>
            <a:ext cx="3313333" cy="1143633"/>
          </a:xfrm>
          <a:prstGeom prst="rect">
            <a:avLst/>
          </a:prstGeom>
        </p:spPr>
        <p:txBody>
          <a:bodyPr vert="horz" wrap="square" lIns="66008" tIns="33052" rIns="66008" bIns="33052" rtlCol="0" anchor="t" anchorCtr="0">
            <a:normAutofit/>
          </a:bodyPr>
          <a:lstStyle/>
          <a:p>
            <a:pPr algn="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了解理财的定义、目标及原则，掌握资金分配与风险管理方法。</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6723094" y="2303033"/>
            <a:ext cx="792249" cy="792480"/>
          </a:xfrm>
          <a:prstGeom prst="rect">
            <a:avLst/>
          </a:prstGeom>
        </p:spPr>
        <p:txBody>
          <a:bodyPr vert="horz" wrap="square" lIns="66008" tIns="33052" rIns="66008" bIns="33052" rtlCol="0" anchor="ctr" anchorCtr="0">
            <a:normAutofit/>
          </a:bodyPr>
          <a:lstStyle/>
          <a:p>
            <a:pPr algn="ctr">
              <a:lnSpc>
                <a:spcPct val="140000"/>
              </a:lnSpc>
            </a:pPr>
            <a:r>
              <a:rPr lang="en-US" sz="2975" b="1">
                <a:solidFill>
                  <a:srgbClr val="FDFEFF">
                    <a:alpha val="100000"/>
                  </a:srgbClr>
                </a:solidFill>
                <a:latin typeface="Noto Sans SC" panose="020B0200000000000000" charset="-122"/>
                <a:ea typeface="Noto Sans SC" panose="020B0200000000000000" charset="-122"/>
                <a:cs typeface="Noto Sans SC" panose="020B0200000000000000" charset="-122"/>
              </a:rPr>
              <a:t>02</a:t>
            </a:r>
            <a:endParaRPr lang="en-US" sz="2975" b="1">
              <a:solidFill>
                <a:srgbClr val="FDFE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6770719" y="4166235"/>
            <a:ext cx="792249" cy="792480"/>
          </a:xfrm>
          <a:prstGeom prst="rect">
            <a:avLst/>
          </a:prstGeom>
        </p:spPr>
        <p:txBody>
          <a:bodyPr vert="horz" wrap="square" lIns="66008" tIns="33052" rIns="66008" bIns="33052" rtlCol="0" anchor="ctr" anchorCtr="0">
            <a:normAutofit/>
          </a:bodyPr>
          <a:lstStyle/>
          <a:p>
            <a:pPr algn="ctr">
              <a:lnSpc>
                <a:spcPct val="140000"/>
              </a:lnSpc>
            </a:pPr>
            <a:r>
              <a:rPr lang="en-US" sz="2975" b="1">
                <a:solidFill>
                  <a:srgbClr val="FDFEFF">
                    <a:alpha val="100000"/>
                  </a:srgbClr>
                </a:solidFill>
                <a:latin typeface="Noto Sans SC" panose="020B0200000000000000" charset="-122"/>
                <a:ea typeface="Noto Sans SC" panose="020B0200000000000000" charset="-122"/>
                <a:cs typeface="Noto Sans SC" panose="020B0200000000000000" charset="-122"/>
              </a:rPr>
              <a:t>04</a:t>
            </a:r>
            <a:endParaRPr lang="en-US" sz="2975" b="1">
              <a:solidFill>
                <a:srgbClr val="FDFE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4624560" y="4097553"/>
            <a:ext cx="792249" cy="792480"/>
          </a:xfrm>
          <a:prstGeom prst="rect">
            <a:avLst/>
          </a:prstGeom>
        </p:spPr>
        <p:txBody>
          <a:bodyPr vert="horz" wrap="square" lIns="66008" tIns="33052" rIns="66008" bIns="33052" rtlCol="0" anchor="ctr" anchorCtr="0">
            <a:normAutofit/>
          </a:bodyPr>
          <a:lstStyle/>
          <a:p>
            <a:pPr algn="ctr">
              <a:lnSpc>
                <a:spcPct val="140000"/>
              </a:lnSpc>
            </a:pPr>
            <a:r>
              <a:rPr lang="en-US" sz="2975" b="1">
                <a:solidFill>
                  <a:srgbClr val="FDFEFF">
                    <a:alpha val="100000"/>
                  </a:srgbClr>
                </a:solidFill>
                <a:latin typeface="Noto Sans SC" panose="020B0200000000000000" charset="-122"/>
                <a:ea typeface="Noto Sans SC" panose="020B0200000000000000" charset="-122"/>
                <a:cs typeface="Noto Sans SC" panose="020B0200000000000000" charset="-122"/>
              </a:rPr>
              <a:t>03</a:t>
            </a:r>
            <a:endParaRPr lang="en-US" sz="2975" b="1">
              <a:solidFill>
                <a:srgbClr val="FDFE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4702127" y="2312558"/>
            <a:ext cx="792249" cy="792480"/>
          </a:xfrm>
          <a:prstGeom prst="rect">
            <a:avLst/>
          </a:prstGeom>
        </p:spPr>
        <p:txBody>
          <a:bodyPr vert="horz" wrap="square" lIns="66008" tIns="33052" rIns="66008" bIns="33052" rtlCol="0" anchor="ctr" anchorCtr="0">
            <a:normAutofit/>
          </a:bodyPr>
          <a:lstStyle/>
          <a:p>
            <a:pPr algn="ctr">
              <a:lnSpc>
                <a:spcPct val="140000"/>
              </a:lnSpc>
            </a:pPr>
            <a:r>
              <a:rPr lang="en-US" sz="2975" b="1">
                <a:solidFill>
                  <a:srgbClr val="FDFEFF">
                    <a:alpha val="100000"/>
                  </a:srgbClr>
                </a:solidFill>
                <a:latin typeface="Noto Sans SC" panose="020B0200000000000000" charset="-122"/>
                <a:ea typeface="Noto Sans SC" panose="020B0200000000000000" charset="-122"/>
                <a:cs typeface="Noto Sans SC" panose="020B0200000000000000" charset="-122"/>
              </a:rPr>
              <a:t>01</a:t>
            </a:r>
            <a:endParaRPr lang="en-US" sz="2975" b="1">
              <a:solidFill>
                <a:srgbClr val="FDFE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863500" y="4180585"/>
            <a:ext cx="3313333" cy="490334"/>
          </a:xfrm>
          <a:prstGeom prst="rect">
            <a:avLst/>
          </a:prstGeom>
        </p:spPr>
        <p:txBody>
          <a:bodyPr vert="horz" wrap="square" lIns="66008" tIns="33052" rIns="66008" bIns="33052" rtlCol="0" anchor="ctr" anchorCtr="0">
            <a:normAutofit/>
          </a:bodyPr>
          <a:lstStyle/>
          <a:p>
            <a:pPr algn="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个人财务报表编制</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863500" y="4665013"/>
            <a:ext cx="3313333" cy="1143633"/>
          </a:xfrm>
          <a:prstGeom prst="rect">
            <a:avLst/>
          </a:prstGeom>
        </p:spPr>
        <p:txBody>
          <a:bodyPr vert="horz" wrap="square" lIns="66008" tIns="33052" rIns="66008" bIns="33052" rtlCol="0" anchor="t" anchorCtr="0">
            <a:normAutofit/>
          </a:bodyPr>
          <a:lstStyle/>
          <a:p>
            <a:pPr algn="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掌握个人资产负债表、收支表的编制方法，为理财规划提供数据支持。</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7983514" y="1781391"/>
            <a:ext cx="3313333" cy="490334"/>
          </a:xfrm>
          <a:prstGeom prst="rect">
            <a:avLst/>
          </a:prstGeom>
        </p:spPr>
        <p:txBody>
          <a:bodyPr vert="horz" wrap="square" lIns="66008" tIns="33052" rIns="66008" bIns="33052" rtlCol="0" anchor="ctr" anchorCtr="0">
            <a:normAutofit/>
          </a:bodyPr>
          <a:lstStyle/>
          <a:p>
            <a:pPr algn="l">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投资工具与市场分析</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TextBox 17"/>
          <p:cNvSpPr txBox="1"/>
          <p:nvPr/>
        </p:nvSpPr>
        <p:spPr>
          <a:xfrm>
            <a:off x="7983514" y="2265819"/>
            <a:ext cx="3313333" cy="1143633"/>
          </a:xfrm>
          <a:prstGeom prst="rect">
            <a:avLst/>
          </a:prstGeom>
        </p:spPr>
        <p:txBody>
          <a:bodyPr vert="horz" wrap="square" lIns="66008" tIns="33052" rIns="66008" bIns="33052" rtlCol="0" anchor="t" anchorCtr="0">
            <a:norm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深入学习股票、债券、基金等投资工具的特点及风险，学会进行市场趋势分析。</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8" name="TextBox 18"/>
          <p:cNvSpPr txBox="1"/>
          <p:nvPr/>
        </p:nvSpPr>
        <p:spPr>
          <a:xfrm>
            <a:off x="7983514" y="4188059"/>
            <a:ext cx="3313333" cy="490334"/>
          </a:xfrm>
          <a:prstGeom prst="rect">
            <a:avLst/>
          </a:prstGeom>
        </p:spPr>
        <p:txBody>
          <a:bodyPr vert="horz" wrap="square" lIns="66008" tIns="33052" rIns="66008" bIns="33052" rtlCol="0" anchor="ctr" anchorCtr="0">
            <a:normAutofit/>
          </a:bodyPr>
          <a:lstStyle/>
          <a:p>
            <a:pPr algn="l">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理财规划制定与实施</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9" name="TextBox 19"/>
          <p:cNvSpPr txBox="1"/>
          <p:nvPr/>
        </p:nvSpPr>
        <p:spPr>
          <a:xfrm>
            <a:off x="7983514" y="4672487"/>
            <a:ext cx="3313333" cy="1143633"/>
          </a:xfrm>
          <a:prstGeom prst="rect">
            <a:avLst/>
          </a:prstGeom>
        </p:spPr>
        <p:txBody>
          <a:bodyPr vert="horz" wrap="square" lIns="66008" tIns="33052" rIns="66008" bIns="33052" rtlCol="0" anchor="t" anchorCtr="0">
            <a:norm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学习如何根据个人情况制定合适的理财规划，并付诸实践。</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425795" y="2384018"/>
            <a:ext cx="3415971" cy="3415971"/>
          </a:xfrm>
          <a:prstGeom prst="rect">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分享个人理财心得与体会</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AutoShape 4"/>
          <p:cNvSpPr/>
          <p:nvPr/>
        </p:nvSpPr>
        <p:spPr>
          <a:xfrm>
            <a:off x="4113475" y="1643082"/>
            <a:ext cx="3657600" cy="2219857"/>
          </a:xfrm>
          <a:prstGeom prst="roundRect">
            <a:avLst>
              <a:gd name="adj" fmla="val 16667"/>
            </a:avLst>
          </a:prstGeom>
          <a:solidFill>
            <a:schemeClr val="lt2">
              <a:alpha val="100000"/>
            </a:schemeClr>
          </a:solidFill>
        </p:spPr>
      </p:sp>
      <p:sp>
        <p:nvSpPr>
          <p:cNvPr id="5" name="TextBox 5"/>
          <p:cNvSpPr txBox="1"/>
          <p:nvPr/>
        </p:nvSpPr>
        <p:spPr>
          <a:xfrm>
            <a:off x="4312581" y="1893684"/>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理财意识的重要性</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4312581" y="2463837"/>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通过本次课程，深刻认识到理财对于个人及家庭未来的重要性，树立了正确的理财观念。</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AutoShape 7"/>
          <p:cNvSpPr/>
          <p:nvPr/>
        </p:nvSpPr>
        <p:spPr>
          <a:xfrm>
            <a:off x="8070842" y="1650556"/>
            <a:ext cx="3657600" cy="2219857"/>
          </a:xfrm>
          <a:prstGeom prst="roundRect">
            <a:avLst>
              <a:gd name="adj" fmla="val 16667"/>
            </a:avLst>
          </a:prstGeom>
          <a:solidFill>
            <a:schemeClr val="lt2">
              <a:alpha val="100000"/>
            </a:schemeClr>
          </a:solidFill>
        </p:spPr>
      </p:sp>
      <p:sp>
        <p:nvSpPr>
          <p:cNvPr id="8" name="TextBox 8"/>
          <p:cNvSpPr txBox="1"/>
          <p:nvPr/>
        </p:nvSpPr>
        <p:spPr>
          <a:xfrm>
            <a:off x="8269948" y="1901159"/>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理论与实践相结合</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8269948" y="2471312"/>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将课堂上学到的理财知识应用于实际生活中，通过实践加深了对理财原理的理解。</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AutoShape 10"/>
          <p:cNvSpPr/>
          <p:nvPr/>
        </p:nvSpPr>
        <p:spPr>
          <a:xfrm>
            <a:off x="4120950" y="4294709"/>
            <a:ext cx="3657600" cy="2219857"/>
          </a:xfrm>
          <a:prstGeom prst="roundRect">
            <a:avLst>
              <a:gd name="adj" fmla="val 16667"/>
            </a:avLst>
          </a:prstGeom>
          <a:solidFill>
            <a:schemeClr val="lt2">
              <a:alpha val="100000"/>
            </a:schemeClr>
          </a:solidFill>
        </p:spPr>
      </p:sp>
      <p:sp>
        <p:nvSpPr>
          <p:cNvPr id="11" name="TextBox 11"/>
          <p:cNvSpPr txBox="1"/>
          <p:nvPr/>
        </p:nvSpPr>
        <p:spPr>
          <a:xfrm>
            <a:off x="4320056" y="4545312"/>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风险意识的提升</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4320056" y="5115465"/>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在投资过程中更加注重风险防控，学会了在追求收益的同时保持理性与谨慎。</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AutoShape 13"/>
          <p:cNvSpPr/>
          <p:nvPr/>
        </p:nvSpPr>
        <p:spPr>
          <a:xfrm>
            <a:off x="8078316" y="4302184"/>
            <a:ext cx="3657600" cy="2219857"/>
          </a:xfrm>
          <a:prstGeom prst="roundRect">
            <a:avLst>
              <a:gd name="adj" fmla="val 16667"/>
            </a:avLst>
          </a:prstGeom>
          <a:solidFill>
            <a:schemeClr val="lt2">
              <a:alpha val="100000"/>
            </a:schemeClr>
          </a:solidFill>
        </p:spPr>
      </p:sp>
      <p:sp>
        <p:nvSpPr>
          <p:cNvPr id="14" name="TextBox 14"/>
          <p:cNvSpPr txBox="1"/>
          <p:nvPr/>
        </p:nvSpPr>
        <p:spPr>
          <a:xfrm>
            <a:off x="8277423" y="4552787"/>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持续学习的必要性</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8277423" y="5122940"/>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理财市场瞬息万变，需要不断学习新知识、新技能，以适应市场变化。</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751642" y="4006380"/>
            <a:ext cx="7813795" cy="1827334"/>
          </a:xfrm>
          <a:prstGeom prst="roundRect">
            <a:avLst>
              <a:gd name="adj" fmla="val 16667"/>
            </a:avLst>
          </a:prstGeom>
          <a:solidFill>
            <a:schemeClr val="lt2">
              <a:alpha val="80000"/>
            </a:schemeClr>
          </a:solidFill>
        </p:spPr>
      </p:sp>
      <p:sp>
        <p:nvSpPr>
          <p:cNvPr id="3" name="AutoShape 3"/>
          <p:cNvSpPr/>
          <p:nvPr/>
        </p:nvSpPr>
        <p:spPr>
          <a:xfrm>
            <a:off x="751642" y="1920540"/>
            <a:ext cx="7813795" cy="1827334"/>
          </a:xfrm>
          <a:prstGeom prst="roundRect">
            <a:avLst>
              <a:gd name="adj" fmla="val 16667"/>
            </a:avLst>
          </a:prstGeom>
          <a:solidFill>
            <a:schemeClr val="lt2">
              <a:alpha val="80000"/>
            </a:schemeClr>
          </a:solidFill>
        </p:spPr>
      </p:sp>
      <p:pic>
        <p:nvPicPr>
          <p:cNvPr id="4" name="Picture 4"/>
          <p:cNvPicPr>
            <a:picLocks noChangeAspect="1"/>
          </p:cNvPicPr>
          <p:nvPr/>
        </p:nvPicPr>
        <p:blipFill>
          <a:blip r:embed="rId2">
            <a:alphaModFix amt="100000"/>
          </a:blip>
          <a:srcRect l="25000" r="25000"/>
          <a:stretch>
            <a:fillRect/>
          </a:stretch>
        </p:blipFill>
        <p:spPr>
          <a:xfrm>
            <a:off x="7804006" y="1329783"/>
            <a:ext cx="3831201" cy="5108268"/>
          </a:xfrm>
          <a:prstGeom prst="rect">
            <a:avLst/>
          </a:prstGeom>
        </p:spPr>
      </p:pic>
      <p:sp>
        <p:nvSpPr>
          <p:cNvPr id="5" name="TextBox 5"/>
          <p:cNvSpPr txBox="1"/>
          <p:nvPr/>
        </p:nvSpPr>
        <p:spPr>
          <a:xfrm>
            <a:off x="1030579" y="2089154"/>
            <a:ext cx="6238875" cy="637972"/>
          </a:xfrm>
          <a:prstGeom prst="rect">
            <a:avLst/>
          </a:prstGeom>
        </p:spPr>
        <p:txBody>
          <a:bodyPr vert="horz" wrap="square" lIns="123825" tIns="123825" rIns="57150" bIns="123825" rtlCol="0" anchor="ctr"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理财定义</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1030579" y="2610429"/>
            <a:ext cx="6238875" cy="950067"/>
          </a:xfrm>
          <a:prstGeom prst="rect">
            <a:avLst/>
          </a:prstGeom>
        </p:spPr>
        <p:txBody>
          <a:bodyPr vert="horz" wrap="square" lIns="123825" tIns="123825" rIns="57150" bIns="123825"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理财是指通过科学、合理的方法管理和运用资金，以实现资产的保值、增值和个人财务目标的过程。</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1030579" y="4183053"/>
            <a:ext cx="6238875" cy="637972"/>
          </a:xfrm>
          <a:prstGeom prst="rect">
            <a:avLst/>
          </a:prstGeom>
        </p:spPr>
        <p:txBody>
          <a:bodyPr vert="horz" wrap="square" lIns="123825" tIns="123825" rIns="57150" bIns="123825" rtlCol="0" anchor="ctr"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理财目的</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1030579" y="4712439"/>
            <a:ext cx="6238875" cy="936429"/>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理财的主要目的是帮助个人和家庭实现财务自由，确保经济安全和稳定，同时提高生活质量，并为未来的重大决策提供经济支持。</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理财定义及目的</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Freeform 2"/>
          <p:cNvSpPr/>
          <p:nvPr/>
        </p:nvSpPr>
        <p:spPr>
          <a:xfrm>
            <a:off x="4500724" y="4211255"/>
            <a:ext cx="762000" cy="1524000"/>
          </a:xfrm>
          <a:custGeom>
            <a:avLst/>
            <a:gdLst/>
            <a:ahLst/>
            <a:cxnLst/>
            <a:rect l="l" t="t" r="r" b="b"/>
            <a:pathLst>
              <a:path w="580906" h="1161893">
                <a:moveTo>
                  <a:pt x="0" y="1141207"/>
                </a:moveTo>
                <a:lnTo>
                  <a:pt x="0" y="1019682"/>
                </a:lnTo>
                <a:cubicBezTo>
                  <a:pt x="0" y="1008793"/>
                  <a:pt x="8622" y="999968"/>
                  <a:pt x="19471" y="999482"/>
                </a:cubicBezTo>
                <a:cubicBezTo>
                  <a:pt x="241511" y="989281"/>
                  <a:pt x="418981" y="805455"/>
                  <a:pt x="418981" y="580946"/>
                </a:cubicBezTo>
                <a:cubicBezTo>
                  <a:pt x="418981" y="356437"/>
                  <a:pt x="241511" y="172612"/>
                  <a:pt x="19471" y="162411"/>
                </a:cubicBezTo>
                <a:cubicBezTo>
                  <a:pt x="8622" y="161925"/>
                  <a:pt x="0" y="153100"/>
                  <a:pt x="0" y="142211"/>
                </a:cubicBezTo>
                <a:lnTo>
                  <a:pt x="0" y="20686"/>
                </a:lnTo>
                <a:cubicBezTo>
                  <a:pt x="0" y="9230"/>
                  <a:pt x="9513" y="0"/>
                  <a:pt x="20929" y="405"/>
                </a:cubicBezTo>
                <a:cubicBezTo>
                  <a:pt x="331582" y="11456"/>
                  <a:pt x="580906" y="267662"/>
                  <a:pt x="580906" y="580946"/>
                </a:cubicBezTo>
                <a:cubicBezTo>
                  <a:pt x="580906" y="894231"/>
                  <a:pt x="331582" y="1150437"/>
                  <a:pt x="20929" y="1161488"/>
                </a:cubicBezTo>
                <a:cubicBezTo>
                  <a:pt x="9513" y="1161893"/>
                  <a:pt x="0" y="1152663"/>
                  <a:pt x="0" y="1141207"/>
                </a:cubicBezTo>
              </a:path>
            </a:pathLst>
          </a:custGeom>
          <a:solidFill>
            <a:schemeClr val="accent1">
              <a:alpha val="100000"/>
            </a:schemeClr>
          </a:solidFill>
        </p:spPr>
      </p:sp>
      <p:sp>
        <p:nvSpPr>
          <p:cNvPr id="3" name="Freeform 3"/>
          <p:cNvSpPr/>
          <p:nvPr/>
        </p:nvSpPr>
        <p:spPr>
          <a:xfrm>
            <a:off x="5316691" y="3449255"/>
            <a:ext cx="762000" cy="1524000"/>
          </a:xfrm>
          <a:custGeom>
            <a:avLst/>
            <a:gdLst/>
            <a:ahLst/>
            <a:cxnLst/>
            <a:rect l="l" t="t" r="r" b="b"/>
            <a:pathLst>
              <a:path w="580906" h="1161893">
                <a:moveTo>
                  <a:pt x="0" y="1141207"/>
                </a:moveTo>
                <a:lnTo>
                  <a:pt x="0" y="1019682"/>
                </a:lnTo>
                <a:cubicBezTo>
                  <a:pt x="0" y="1008793"/>
                  <a:pt x="8622" y="999968"/>
                  <a:pt x="19471" y="999482"/>
                </a:cubicBezTo>
                <a:cubicBezTo>
                  <a:pt x="241511" y="989281"/>
                  <a:pt x="418981" y="805455"/>
                  <a:pt x="418981" y="580946"/>
                </a:cubicBezTo>
                <a:cubicBezTo>
                  <a:pt x="418981" y="356437"/>
                  <a:pt x="241511" y="172612"/>
                  <a:pt x="19471" y="162411"/>
                </a:cubicBezTo>
                <a:cubicBezTo>
                  <a:pt x="8622" y="161925"/>
                  <a:pt x="0" y="153100"/>
                  <a:pt x="0" y="142211"/>
                </a:cubicBezTo>
                <a:lnTo>
                  <a:pt x="0" y="20686"/>
                </a:lnTo>
                <a:cubicBezTo>
                  <a:pt x="0" y="9230"/>
                  <a:pt x="9513" y="0"/>
                  <a:pt x="20929" y="405"/>
                </a:cubicBezTo>
                <a:cubicBezTo>
                  <a:pt x="331582" y="11456"/>
                  <a:pt x="580906" y="267662"/>
                  <a:pt x="580906" y="580946"/>
                </a:cubicBezTo>
                <a:cubicBezTo>
                  <a:pt x="580906" y="894231"/>
                  <a:pt x="331582" y="1150437"/>
                  <a:pt x="20929" y="1161488"/>
                </a:cubicBezTo>
                <a:cubicBezTo>
                  <a:pt x="9513" y="1161893"/>
                  <a:pt x="0" y="1152663"/>
                  <a:pt x="0" y="1141207"/>
                </a:cubicBezTo>
              </a:path>
            </a:pathLst>
          </a:custGeom>
          <a:solidFill>
            <a:schemeClr val="accent1">
              <a:alpha val="100000"/>
            </a:schemeClr>
          </a:solidFill>
        </p:spPr>
      </p:sp>
      <p:sp>
        <p:nvSpPr>
          <p:cNvPr id="4" name="Freeform 4"/>
          <p:cNvSpPr/>
          <p:nvPr/>
        </p:nvSpPr>
        <p:spPr>
          <a:xfrm>
            <a:off x="6150282" y="2699920"/>
            <a:ext cx="762000" cy="1524000"/>
          </a:xfrm>
          <a:custGeom>
            <a:avLst/>
            <a:gdLst/>
            <a:ahLst/>
            <a:cxnLst/>
            <a:rect l="l" t="t" r="r" b="b"/>
            <a:pathLst>
              <a:path w="580906" h="1161893">
                <a:moveTo>
                  <a:pt x="0" y="1141207"/>
                </a:moveTo>
                <a:lnTo>
                  <a:pt x="0" y="1019682"/>
                </a:lnTo>
                <a:cubicBezTo>
                  <a:pt x="0" y="1008793"/>
                  <a:pt x="8622" y="999968"/>
                  <a:pt x="19471" y="999482"/>
                </a:cubicBezTo>
                <a:cubicBezTo>
                  <a:pt x="241511" y="989281"/>
                  <a:pt x="418981" y="805455"/>
                  <a:pt x="418981" y="580946"/>
                </a:cubicBezTo>
                <a:cubicBezTo>
                  <a:pt x="418981" y="356437"/>
                  <a:pt x="241511" y="172612"/>
                  <a:pt x="19471" y="162411"/>
                </a:cubicBezTo>
                <a:cubicBezTo>
                  <a:pt x="8622" y="161925"/>
                  <a:pt x="0" y="153100"/>
                  <a:pt x="0" y="142211"/>
                </a:cubicBezTo>
                <a:lnTo>
                  <a:pt x="0" y="20686"/>
                </a:lnTo>
                <a:cubicBezTo>
                  <a:pt x="0" y="9230"/>
                  <a:pt x="9513" y="0"/>
                  <a:pt x="20929" y="405"/>
                </a:cubicBezTo>
                <a:cubicBezTo>
                  <a:pt x="331582" y="11456"/>
                  <a:pt x="580906" y="267662"/>
                  <a:pt x="580906" y="580946"/>
                </a:cubicBezTo>
                <a:cubicBezTo>
                  <a:pt x="580906" y="894231"/>
                  <a:pt x="331582" y="1150437"/>
                  <a:pt x="20929" y="1161488"/>
                </a:cubicBezTo>
                <a:cubicBezTo>
                  <a:pt x="9513" y="1161893"/>
                  <a:pt x="0" y="1152663"/>
                  <a:pt x="0" y="1141207"/>
                </a:cubicBezTo>
              </a:path>
            </a:pathLst>
          </a:custGeom>
          <a:solidFill>
            <a:schemeClr val="accent1">
              <a:alpha val="100000"/>
            </a:schemeClr>
          </a:solidFill>
        </p:spPr>
      </p:sp>
      <p:sp>
        <p:nvSpPr>
          <p:cNvPr id="5" name="Freeform 5"/>
          <p:cNvSpPr/>
          <p:nvPr/>
        </p:nvSpPr>
        <p:spPr>
          <a:xfrm>
            <a:off x="6984423" y="1925256"/>
            <a:ext cx="762000" cy="1524000"/>
          </a:xfrm>
          <a:custGeom>
            <a:avLst/>
            <a:gdLst/>
            <a:ahLst/>
            <a:cxnLst/>
            <a:rect l="l" t="t" r="r" b="b"/>
            <a:pathLst>
              <a:path w="580906" h="1161893">
                <a:moveTo>
                  <a:pt x="0" y="1141207"/>
                </a:moveTo>
                <a:lnTo>
                  <a:pt x="0" y="1019682"/>
                </a:lnTo>
                <a:cubicBezTo>
                  <a:pt x="0" y="1008793"/>
                  <a:pt x="8622" y="999968"/>
                  <a:pt x="19471" y="999482"/>
                </a:cubicBezTo>
                <a:cubicBezTo>
                  <a:pt x="241511" y="989281"/>
                  <a:pt x="418981" y="805455"/>
                  <a:pt x="418981" y="580946"/>
                </a:cubicBezTo>
                <a:cubicBezTo>
                  <a:pt x="418981" y="356437"/>
                  <a:pt x="241511" y="172612"/>
                  <a:pt x="19471" y="162411"/>
                </a:cubicBezTo>
                <a:cubicBezTo>
                  <a:pt x="8622" y="161925"/>
                  <a:pt x="0" y="153100"/>
                  <a:pt x="0" y="142211"/>
                </a:cubicBezTo>
                <a:lnTo>
                  <a:pt x="0" y="20686"/>
                </a:lnTo>
                <a:cubicBezTo>
                  <a:pt x="0" y="9230"/>
                  <a:pt x="9513" y="0"/>
                  <a:pt x="20929" y="405"/>
                </a:cubicBezTo>
                <a:cubicBezTo>
                  <a:pt x="331582" y="11456"/>
                  <a:pt x="580906" y="267662"/>
                  <a:pt x="580906" y="580946"/>
                </a:cubicBezTo>
                <a:cubicBezTo>
                  <a:pt x="580906" y="894231"/>
                  <a:pt x="331582" y="1150437"/>
                  <a:pt x="20929" y="1161488"/>
                </a:cubicBezTo>
                <a:cubicBezTo>
                  <a:pt x="9513" y="1161893"/>
                  <a:pt x="0" y="1152663"/>
                  <a:pt x="0" y="1141207"/>
                </a:cubicBezTo>
              </a:path>
            </a:pathLst>
          </a:custGeom>
          <a:solidFill>
            <a:schemeClr val="accent1">
              <a:alpha val="100000"/>
            </a:schemeClr>
          </a:solidFill>
        </p:spPr>
      </p:sp>
      <p:sp>
        <p:nvSpPr>
          <p:cNvPr id="6" name="TextBox 6"/>
          <p:cNvSpPr txBox="1"/>
          <p:nvPr/>
        </p:nvSpPr>
        <p:spPr>
          <a:xfrm>
            <a:off x="551782" y="4842037"/>
            <a:ext cx="3727132" cy="555879"/>
          </a:xfrm>
          <a:prstGeom prst="rect">
            <a:avLst/>
          </a:prstGeom>
        </p:spPr>
        <p:txBody>
          <a:bodyPr vert="horz" wrap="square" lIns="114300" tIns="57150" rIns="114300" bIns="57150" rtlCol="0" anchor="b"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数字化理财的兴起</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551782" y="5397916"/>
            <a:ext cx="3743325" cy="1114425"/>
          </a:xfrm>
          <a:prstGeom prst="rect">
            <a:avLst/>
          </a:prstGeom>
        </p:spPr>
        <p:txBody>
          <a:bodyPr vert="horz" wrap="square" lIns="114300" tIns="57150" rIns="114300" bIns="57150" rtlCol="0" anchor="t" anchorCtr="0">
            <a:noAutofit/>
          </a:bodyPr>
          <a:lstStyle/>
          <a:p>
            <a:pPr algn="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随着科技的发展，数字化理财将成为未来趋势，如智能投顾、在线理财平台等。</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6874601" y="3829597"/>
            <a:ext cx="3727031" cy="555879"/>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绿色金融与可持续发展</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6874601" y="4385476"/>
            <a:ext cx="3724275" cy="1114425"/>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环保和可持续发展将成为未来理财市场的重要方向，绿色金融产品将受到更多关注。</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7846770" y="1260912"/>
            <a:ext cx="3727031" cy="555879"/>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监管政策的不断完善</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7846770" y="1816791"/>
            <a:ext cx="3724275" cy="1114425"/>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随着理财市场的不断发展，监管政策也将不断完善，以保障投资者的合法权益。</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1350187" y="2042209"/>
            <a:ext cx="3727031" cy="555879"/>
          </a:xfrm>
          <a:prstGeom prst="rect">
            <a:avLst/>
          </a:prstGeom>
        </p:spPr>
        <p:txBody>
          <a:bodyPr vert="horz" wrap="square" lIns="114300" tIns="57150" rIns="114300" bIns="57150" rtlCol="0" anchor="b"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多元化投资组合的构建</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1350187" y="2624841"/>
            <a:ext cx="3724275" cy="1114425"/>
          </a:xfrm>
          <a:prstGeom prst="rect">
            <a:avLst/>
          </a:prstGeom>
        </p:spPr>
        <p:txBody>
          <a:bodyPr vert="horz" wrap="square" lIns="114300" tIns="57150" rIns="114300" bIns="57150" rtlCol="0" anchor="t" anchorCtr="0">
            <a:noAutofit/>
          </a:bodyPr>
          <a:lstStyle/>
          <a:p>
            <a:pPr algn="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为了降低风险、提高收益，未来应更加注重构建多元化的投资组合，包括国内外市场、不同行业等。</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展望未来理财市场趋势</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4227588" y="4732273"/>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01</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5009207" y="3970273"/>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02</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TextBox 17"/>
          <p:cNvSpPr txBox="1"/>
          <p:nvPr/>
        </p:nvSpPr>
        <p:spPr>
          <a:xfrm>
            <a:off x="5858837" y="3208273"/>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03</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8" name="TextBox 18"/>
          <p:cNvSpPr txBox="1"/>
          <p:nvPr/>
        </p:nvSpPr>
        <p:spPr>
          <a:xfrm>
            <a:off x="6708467" y="2458937"/>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04</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5712180" y="1405914"/>
            <a:ext cx="1909992" cy="1909992"/>
          </a:xfrm>
          <a:prstGeom prst="ellipse">
            <a:avLst/>
          </a:prstGeom>
          <a:noFill/>
          <a:ln w="19050">
            <a:solidFill>
              <a:schemeClr val="accent1">
                <a:alpha val="100000"/>
              </a:schemeClr>
            </a:solidFill>
            <a:prstDash val="solid"/>
          </a:ln>
        </p:spPr>
      </p:sp>
      <p:sp>
        <p:nvSpPr>
          <p:cNvPr id="3" name="Freeform 3"/>
          <p:cNvSpPr/>
          <p:nvPr/>
        </p:nvSpPr>
        <p:spPr>
          <a:xfrm>
            <a:off x="6363028" y="2056762"/>
            <a:ext cx="608297" cy="608297"/>
          </a:xfrm>
          <a:custGeom>
            <a:avLst/>
            <a:gdLst/>
            <a:ahLst/>
            <a:cxnLst/>
            <a:rect l="l" t="t" r="r" b="b"/>
            <a:pathLst>
              <a:path w="304800" h="304800">
                <a:moveTo>
                  <a:pt x="167640" y="0"/>
                </a:moveTo>
                <a:lnTo>
                  <a:pt x="182880" y="0"/>
                </a:lnTo>
                <a:lnTo>
                  <a:pt x="182880" y="45720"/>
                </a:lnTo>
                <a:lnTo>
                  <a:pt x="228600" y="152400"/>
                </a:lnTo>
                <a:lnTo>
                  <a:pt x="228600" y="274320"/>
                </a:lnTo>
                <a:cubicBezTo>
                  <a:pt x="228600" y="291151"/>
                  <a:pt x="214951" y="304800"/>
                  <a:pt x="198120" y="304800"/>
                </a:cubicBezTo>
                <a:lnTo>
                  <a:pt x="198120" y="304800"/>
                </a:lnTo>
                <a:lnTo>
                  <a:pt x="76200" y="304800"/>
                </a:lnTo>
                <a:cubicBezTo>
                  <a:pt x="59436" y="304800"/>
                  <a:pt x="40996" y="291998"/>
                  <a:pt x="35052" y="276149"/>
                </a:cubicBezTo>
                <a:lnTo>
                  <a:pt x="0" y="182880"/>
                </a:lnTo>
                <a:lnTo>
                  <a:pt x="0" y="152400"/>
                </a:lnTo>
                <a:cubicBezTo>
                  <a:pt x="0" y="135569"/>
                  <a:pt x="13649" y="121920"/>
                  <a:pt x="30480" y="121920"/>
                </a:cubicBezTo>
                <a:lnTo>
                  <a:pt x="30480" y="121920"/>
                </a:lnTo>
                <a:lnTo>
                  <a:pt x="137160" y="121920"/>
                </a:lnTo>
                <a:lnTo>
                  <a:pt x="137160" y="30480"/>
                </a:lnTo>
                <a:cubicBezTo>
                  <a:pt x="137160" y="13649"/>
                  <a:pt x="150809" y="0"/>
                  <a:pt x="167640" y="0"/>
                </a:cubicBezTo>
                <a:lnTo>
                  <a:pt x="167640" y="0"/>
                </a:lnTo>
                <a:close/>
              </a:path>
              <a:path w="304800" h="304800">
                <a:moveTo>
                  <a:pt x="259080" y="152400"/>
                </a:moveTo>
                <a:lnTo>
                  <a:pt x="304800" y="152400"/>
                </a:lnTo>
                <a:lnTo>
                  <a:pt x="304800" y="304800"/>
                </a:lnTo>
                <a:lnTo>
                  <a:pt x="259080" y="304800"/>
                </a:lnTo>
                <a:lnTo>
                  <a:pt x="259080" y="152400"/>
                </a:lnTo>
              </a:path>
            </a:pathLst>
          </a:custGeom>
          <a:solidFill>
            <a:schemeClr val="accent1">
              <a:alpha val="100000"/>
            </a:schemeClr>
          </a:solidFill>
        </p:spPr>
      </p:sp>
      <p:sp>
        <p:nvSpPr>
          <p:cNvPr id="4" name="AutoShape 4"/>
          <p:cNvSpPr/>
          <p:nvPr/>
        </p:nvSpPr>
        <p:spPr>
          <a:xfrm>
            <a:off x="4569827" y="2926474"/>
            <a:ext cx="1504713" cy="1504713"/>
          </a:xfrm>
          <a:prstGeom prst="ellipse">
            <a:avLst/>
          </a:prstGeom>
          <a:noFill/>
          <a:ln w="19050">
            <a:solidFill>
              <a:schemeClr val="accent1">
                <a:alpha val="100000"/>
              </a:schemeClr>
            </a:solidFill>
            <a:prstDash val="solid"/>
          </a:ln>
        </p:spPr>
      </p:sp>
      <p:sp>
        <p:nvSpPr>
          <p:cNvPr id="5" name="Freeform 5"/>
          <p:cNvSpPr/>
          <p:nvPr/>
        </p:nvSpPr>
        <p:spPr>
          <a:xfrm>
            <a:off x="5021542" y="3432130"/>
            <a:ext cx="620334" cy="512450"/>
          </a:xfrm>
          <a:custGeom>
            <a:avLst/>
            <a:gdLst/>
            <a:ahLst/>
            <a:cxnLst/>
            <a:rect l="l" t="t" r="r" b="b"/>
            <a:pathLst>
              <a:path w="304800" h="304800">
                <a:moveTo>
                  <a:pt x="106680" y="0"/>
                </a:moveTo>
                <a:lnTo>
                  <a:pt x="91440" y="0"/>
                </a:lnTo>
                <a:lnTo>
                  <a:pt x="0" y="45720"/>
                </a:lnTo>
                <a:lnTo>
                  <a:pt x="0" y="137160"/>
                </a:lnTo>
                <a:lnTo>
                  <a:pt x="60960" y="121920"/>
                </a:lnTo>
                <a:lnTo>
                  <a:pt x="60960" y="304800"/>
                </a:lnTo>
                <a:lnTo>
                  <a:pt x="243840" y="304800"/>
                </a:lnTo>
                <a:lnTo>
                  <a:pt x="243840" y="121920"/>
                </a:lnTo>
                <a:lnTo>
                  <a:pt x="304800" y="137160"/>
                </a:lnTo>
                <a:lnTo>
                  <a:pt x="304800" y="45720"/>
                </a:lnTo>
                <a:lnTo>
                  <a:pt x="213360" y="0"/>
                </a:lnTo>
                <a:lnTo>
                  <a:pt x="198120" y="0"/>
                </a:lnTo>
                <a:cubicBezTo>
                  <a:pt x="198120" y="25251"/>
                  <a:pt x="177651" y="45720"/>
                  <a:pt x="152400" y="45720"/>
                </a:cubicBezTo>
                <a:cubicBezTo>
                  <a:pt x="127149" y="45720"/>
                  <a:pt x="106680" y="25251"/>
                  <a:pt x="106680" y="0"/>
                </a:cubicBezTo>
                <a:lnTo>
                  <a:pt x="106680" y="0"/>
                </a:lnTo>
              </a:path>
            </a:pathLst>
          </a:custGeom>
          <a:solidFill>
            <a:schemeClr val="accent1">
              <a:alpha val="100000"/>
            </a:schemeClr>
          </a:solidFill>
        </p:spPr>
      </p:sp>
      <p:sp>
        <p:nvSpPr>
          <p:cNvPr id="6" name="AutoShape 6"/>
          <p:cNvSpPr/>
          <p:nvPr/>
        </p:nvSpPr>
        <p:spPr>
          <a:xfrm>
            <a:off x="6138031" y="3713197"/>
            <a:ext cx="1249180" cy="1249180"/>
          </a:xfrm>
          <a:prstGeom prst="ellipse">
            <a:avLst/>
          </a:prstGeom>
          <a:noFill/>
          <a:ln w="19050">
            <a:solidFill>
              <a:schemeClr val="accent1">
                <a:alpha val="100000"/>
              </a:schemeClr>
            </a:solidFill>
            <a:prstDash val="solid"/>
          </a:ln>
        </p:spPr>
      </p:sp>
      <p:sp>
        <p:nvSpPr>
          <p:cNvPr id="7" name="Freeform 7"/>
          <p:cNvSpPr/>
          <p:nvPr/>
        </p:nvSpPr>
        <p:spPr>
          <a:xfrm>
            <a:off x="6457220" y="4048460"/>
            <a:ext cx="610801" cy="578654"/>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path>
            </a:pathLst>
          </a:custGeom>
          <a:solidFill>
            <a:schemeClr val="accent1">
              <a:alpha val="100000"/>
            </a:schemeClr>
          </a:solidFill>
        </p:spPr>
      </p:sp>
      <p:sp>
        <p:nvSpPr>
          <p:cNvPr id="8" name="AutoShape 8"/>
          <p:cNvSpPr/>
          <p:nvPr/>
        </p:nvSpPr>
        <p:spPr>
          <a:xfrm>
            <a:off x="5029819" y="4649151"/>
            <a:ext cx="1158613" cy="1158613"/>
          </a:xfrm>
          <a:prstGeom prst="ellipse">
            <a:avLst/>
          </a:prstGeom>
          <a:noFill/>
          <a:ln w="19050">
            <a:solidFill>
              <a:schemeClr val="accent1">
                <a:alpha val="100000"/>
              </a:schemeClr>
            </a:solidFill>
            <a:prstDash val="solid"/>
          </a:ln>
        </p:spPr>
      </p:sp>
      <p:sp>
        <p:nvSpPr>
          <p:cNvPr id="9" name="TextBox 9"/>
          <p:cNvSpPr txBox="1"/>
          <p:nvPr/>
        </p:nvSpPr>
        <p:spPr>
          <a:xfrm>
            <a:off x="7803536" y="1440190"/>
            <a:ext cx="3302539" cy="6286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培养良好的理财习惯</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7803536" y="1886400"/>
            <a:ext cx="3302539" cy="134112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养成定期记账、制定预算、储蓄投资等良好的理财习惯，为未来的财富积累打下基础。</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7559394" y="3717480"/>
            <a:ext cx="3302539" cy="6286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寻求专业理财建议</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7559394" y="4166682"/>
            <a:ext cx="3302539" cy="134112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在遇到复杂或不确定的投资决策时，可以寻求专业的理财顾问或投资经理的建议，以降低投资风险。</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1534105" y="4931562"/>
            <a:ext cx="3304258" cy="628650"/>
          </a:xfrm>
          <a:prstGeom prst="rect">
            <a:avLst/>
          </a:prstGeom>
        </p:spPr>
        <p:txBody>
          <a:bodyPr vert="horz" wrap="square" lIns="123825" tIns="123825" rIns="57150" bIns="123825" rtlCol="0" anchor="b"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拓展理财视野与思维</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1534105" y="5402312"/>
            <a:ext cx="3302539" cy="1341120"/>
          </a:xfrm>
          <a:prstGeom prst="rect">
            <a:avLst/>
          </a:prstGeom>
        </p:spPr>
        <p:txBody>
          <a:bodyPr vert="horz" wrap="square" lIns="123825" tIns="123825" rIns="57150" bIns="123825" rtlCol="0" anchor="t" anchorCtr="0">
            <a:noAutofit/>
          </a:bodyPr>
          <a:lstStyle/>
          <a:p>
            <a:pPr algn="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关注国内外经济形势、政策变化等宏观因素，培养全局性的理财思维。</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1071757" y="2785849"/>
            <a:ext cx="3300709" cy="628650"/>
          </a:xfrm>
          <a:prstGeom prst="rect">
            <a:avLst/>
          </a:prstGeom>
        </p:spPr>
        <p:txBody>
          <a:bodyPr vert="horz" wrap="square" lIns="123825" tIns="123825" rIns="57150" bIns="123825" rtlCol="0" anchor="b"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持续学习与实践</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1071757" y="3232059"/>
            <a:ext cx="3302318" cy="1323975"/>
          </a:xfrm>
          <a:prstGeom prst="rect">
            <a:avLst/>
          </a:prstGeom>
        </p:spPr>
        <p:txBody>
          <a:bodyPr vert="horz" wrap="square" lIns="123825" tIns="123825" rIns="57150" bIns="123825" rtlCol="0" anchor="t" anchorCtr="0">
            <a:noAutofit/>
          </a:bodyPr>
          <a:lstStyle/>
          <a:p>
            <a:pPr algn="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通过参加培训、阅读书籍、关注市场动态等方式，不断提升自己的理财知识和实践能力。</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TextBox 17"/>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不断提升自身理财能力和素质</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8" name="Freeform 18"/>
          <p:cNvSpPr/>
          <p:nvPr/>
        </p:nvSpPr>
        <p:spPr>
          <a:xfrm>
            <a:off x="5363413" y="4982745"/>
            <a:ext cx="491425" cy="491425"/>
          </a:xfrm>
          <a:custGeom>
            <a:avLst/>
            <a:gdLst/>
            <a:ahLst/>
            <a:cxnLst/>
            <a:rect l="l" t="t" r="r" b="b"/>
            <a:pathLst>
              <a:path w="304800" h="304800">
                <a:moveTo>
                  <a:pt x="95545" y="304800"/>
                </a:moveTo>
                <a:cubicBezTo>
                  <a:pt x="75228" y="262528"/>
                  <a:pt x="86049" y="238306"/>
                  <a:pt x="101660" y="215494"/>
                </a:cubicBezTo>
                <a:cubicBezTo>
                  <a:pt x="118758" y="190500"/>
                  <a:pt x="123168" y="165764"/>
                  <a:pt x="123168" y="165764"/>
                </a:cubicBezTo>
                <a:cubicBezTo>
                  <a:pt x="123168" y="165764"/>
                  <a:pt x="136608" y="183232"/>
                  <a:pt x="131235" y="210560"/>
                </a:cubicBezTo>
                <a:cubicBezTo>
                  <a:pt x="154981" y="184128"/>
                  <a:pt x="159458" y="142018"/>
                  <a:pt x="155877" y="125892"/>
                </a:cubicBezTo>
                <a:cubicBezTo>
                  <a:pt x="209550" y="163401"/>
                  <a:pt x="232486" y="244612"/>
                  <a:pt x="201578" y="304800"/>
                </a:cubicBezTo>
                <a:cubicBezTo>
                  <a:pt x="365998" y="211769"/>
                  <a:pt x="242478" y="72581"/>
                  <a:pt x="220970" y="56893"/>
                </a:cubicBezTo>
                <a:cubicBezTo>
                  <a:pt x="228143" y="72571"/>
                  <a:pt x="229495" y="99117"/>
                  <a:pt x="215017" y="111995"/>
                </a:cubicBezTo>
                <a:cubicBezTo>
                  <a:pt x="190510" y="19040"/>
                  <a:pt x="129892" y="-10"/>
                  <a:pt x="129892" y="-10"/>
                </a:cubicBezTo>
                <a:cubicBezTo>
                  <a:pt x="137065" y="47930"/>
                  <a:pt x="103908" y="100346"/>
                  <a:pt x="71942" y="139513"/>
                </a:cubicBezTo>
                <a:cubicBezTo>
                  <a:pt x="70818" y="120396"/>
                  <a:pt x="69628" y="107204"/>
                  <a:pt x="59579" y="88916"/>
                </a:cubicBezTo>
                <a:cubicBezTo>
                  <a:pt x="57321" y="123644"/>
                  <a:pt x="30785" y="151943"/>
                  <a:pt x="23603" y="186738"/>
                </a:cubicBezTo>
                <a:cubicBezTo>
                  <a:pt x="13868" y="233848"/>
                  <a:pt x="30890" y="268348"/>
                  <a:pt x="95564" y="304790"/>
                </a:cubicBezTo>
              </a:path>
            </a:pathLst>
          </a:custGeom>
          <a:solidFill>
            <a:schemeClr val="accent1">
              <a:alpha val="100000"/>
            </a:schemeClr>
          </a:solidFill>
        </p:spPr>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000015" name="Freeform 2"/>
          <p:cNvSpPr/>
          <p:nvPr/>
        </p:nvSpPr>
        <p:spPr>
          <a:xfrm rot="2995833">
            <a:off x="9197571" y="-149309"/>
            <a:ext cx="4611073" cy="2483067"/>
          </a:xfrm>
          <a:custGeom>
            <a:avLst/>
            <a:gdLst/>
            <a:ahLst/>
            <a:cxnLst/>
            <a:rect l="l" t="t" r="r" b="b"/>
            <a:pathLst>
              <a:path w="2739457" h="1475200">
                <a:moveTo>
                  <a:pt x="1138836" y="0"/>
                </a:moveTo>
                <a:lnTo>
                  <a:pt x="2739457" y="1346390"/>
                </a:lnTo>
                <a:lnTo>
                  <a:pt x="2679963" y="1374317"/>
                </a:lnTo>
                <a:cubicBezTo>
                  <a:pt x="2482977" y="1449312"/>
                  <a:pt x="2274738" y="1455550"/>
                  <a:pt x="2116390" y="1314510"/>
                </a:cubicBezTo>
                <a:cubicBezTo>
                  <a:pt x="1875613" y="1088846"/>
                  <a:pt x="1619653" y="951061"/>
                  <a:pt x="1308379" y="946722"/>
                </a:cubicBezTo>
                <a:cubicBezTo>
                  <a:pt x="1177145" y="945637"/>
                  <a:pt x="1103394" y="1031346"/>
                  <a:pt x="1027473" y="1125734"/>
                </a:cubicBezTo>
                <a:cubicBezTo>
                  <a:pt x="986259" y="1177810"/>
                  <a:pt x="953722" y="1226631"/>
                  <a:pt x="902747" y="1270029"/>
                </a:cubicBezTo>
                <a:cubicBezTo>
                  <a:pt x="842010" y="1321020"/>
                  <a:pt x="779105" y="1369841"/>
                  <a:pt x="708607" y="1405644"/>
                </a:cubicBezTo>
                <a:cubicBezTo>
                  <a:pt x="530330" y="1495150"/>
                  <a:pt x="277911" y="1500320"/>
                  <a:pt x="87983" y="1409235"/>
                </a:cubicBezTo>
                <a:lnTo>
                  <a:pt x="0" y="1353876"/>
                </a:lnTo>
              </a:path>
            </a:pathLst>
          </a:custGeom>
          <a:solidFill>
            <a:srgbClr val="E7C7BD">
              <a:alpha val="100000"/>
            </a:srgbClr>
          </a:solidFill>
        </p:spPr>
      </p:sp>
      <p:pic>
        <p:nvPicPr>
          <p:cNvPr id="2000004" name="Picture 3"/>
          <p:cNvPicPr>
            <a:picLocks noChangeAspect="1"/>
          </p:cNvPicPr>
          <p:nvPr/>
        </p:nvPicPr>
        <p:blipFill>
          <a:blip r:embed="rId2"/>
          <a:srcRect/>
          <a:stretch>
            <a:fillRect/>
          </a:stretch>
        </p:blipFill>
        <p:spPr>
          <a:xfrm>
            <a:off x="73925" y="97891"/>
            <a:ext cx="6844937" cy="6844937"/>
          </a:xfrm>
          <a:prstGeom prst="rect">
            <a:avLst/>
          </a:prstGeom>
        </p:spPr>
      </p:pic>
      <p:sp>
        <p:nvSpPr>
          <p:cNvPr id="2000024" name="Freeform 4"/>
          <p:cNvSpPr/>
          <p:nvPr/>
        </p:nvSpPr>
        <p:spPr>
          <a:xfrm rot="12930793">
            <a:off x="-629661" y="5814171"/>
            <a:ext cx="2688844" cy="1394561"/>
          </a:xfrm>
          <a:custGeom>
            <a:avLst/>
            <a:gdLst/>
            <a:ahLst/>
            <a:cxnLst/>
            <a:rect l="l" t="t" r="r" b="b"/>
            <a:pathLst>
              <a:path w="2016633" h="1045921">
                <a:moveTo>
                  <a:pt x="2016633" y="1013037"/>
                </a:moveTo>
                <a:lnTo>
                  <a:pt x="2004442" y="1018733"/>
                </a:lnTo>
                <a:cubicBezTo>
                  <a:pt x="1970962" y="1030328"/>
                  <a:pt x="1936865" y="1038421"/>
                  <a:pt x="1904511" y="1042686"/>
                </a:cubicBezTo>
                <a:cubicBezTo>
                  <a:pt x="1837091" y="1051216"/>
                  <a:pt x="1765797" y="1043462"/>
                  <a:pt x="1708451" y="1012445"/>
                </a:cubicBezTo>
                <a:cubicBezTo>
                  <a:pt x="1615459" y="963594"/>
                  <a:pt x="1400800" y="875196"/>
                  <a:pt x="1327181" y="806184"/>
                </a:cubicBezTo>
                <a:cubicBezTo>
                  <a:pt x="1235738" y="721663"/>
                  <a:pt x="1110198" y="727091"/>
                  <a:pt x="976134" y="728642"/>
                </a:cubicBezTo>
                <a:cubicBezTo>
                  <a:pt x="745976" y="731744"/>
                  <a:pt x="695605" y="796103"/>
                  <a:pt x="546042" y="941107"/>
                </a:cubicBezTo>
                <a:cubicBezTo>
                  <a:pt x="409459" y="1056450"/>
                  <a:pt x="203252" y="1022465"/>
                  <a:pt x="26749" y="937972"/>
                </a:cubicBezTo>
                <a:lnTo>
                  <a:pt x="0" y="923229"/>
                </a:lnTo>
                <a:lnTo>
                  <a:pt x="1293688" y="0"/>
                </a:lnTo>
              </a:path>
            </a:pathLst>
          </a:custGeom>
          <a:solidFill>
            <a:srgbClr val="E7C7BD">
              <a:alpha val="100000"/>
            </a:srgbClr>
          </a:solidFill>
        </p:spPr>
      </p:sp>
      <p:sp>
        <p:nvSpPr>
          <p:cNvPr id="2000016" name="AutoShape 5"/>
          <p:cNvSpPr/>
          <p:nvPr/>
        </p:nvSpPr>
        <p:spPr>
          <a:xfrm>
            <a:off x="6761268" y="2811976"/>
            <a:ext cx="5222718" cy="1025921"/>
          </a:xfrm>
          <a:prstGeom prst="rect">
            <a:avLst/>
          </a:prstGeom>
          <a:noFill/>
        </p:spPr>
        <p:txBody>
          <a:bodyPr vert="horz" wrap="square" lIns="91440" tIns="45720" rIns="91440" bIns="45720" rtlCol="0" anchor="t" anchorCtr="0">
            <a:noAutofit/>
          </a:bodyPr>
          <a:lstStyle/>
          <a:p>
            <a:pPr algn="l">
              <a:lnSpc>
                <a:spcPct val="100000"/>
              </a:lnSpc>
              <a:spcBef>
                <a:spcPct val="0"/>
              </a:spcBef>
              <a:spcAft>
                <a:spcPct val="0"/>
              </a:spcAft>
              <a:defRPr/>
            </a:pPr>
            <a:r>
              <a:rPr lang="en-US" sz="5850">
                <a:solidFill>
                  <a:schemeClr val="accent2">
                    <a:alpha val="100000"/>
                  </a:schemeClr>
                </a:solidFill>
                <a:latin typeface="Noto Sans SC" panose="020B0200000000000000" charset="-122"/>
                <a:ea typeface="Noto Sans SC" panose="020B0200000000000000" charset="-122"/>
                <a:cs typeface="Noto Sans SC" panose="020B0200000000000000" charset="-122"/>
              </a:rPr>
              <a:t>感谢大家观看</a:t>
            </a:r>
            <a:endParaRPr lang="en-U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742971" y="2306715"/>
            <a:ext cx="3314231" cy="647995"/>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资金来源有限</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8059848" y="1716027"/>
            <a:ext cx="3794740" cy="1968111"/>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大学生虽然知识水平较高，但对于投资理财市场的了解相对较少，缺乏实际操作经验。</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8059848" y="1097369"/>
            <a:ext cx="3314231" cy="622955"/>
          </a:xfrm>
          <a:prstGeom prst="rect">
            <a:avLst/>
          </a:prstGeom>
        </p:spPr>
        <p:txBody>
          <a:bodyPr vert="horz" wrap="square" lIns="114300" tIns="57150" rIns="114300" bIns="57150" rtlCol="0" anchor="ctr" anchorCtr="0">
            <a:noAutofit/>
          </a:bodyPr>
          <a:lstStyle/>
          <a:p>
            <a:pPr>
              <a:lnSpc>
                <a:spcPct val="96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理财知识相对缺乏</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8059848" y="4019931"/>
            <a:ext cx="3314231" cy="54783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理财目标明确</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8059848" y="4565142"/>
            <a:ext cx="3794740" cy="1995832"/>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大学生通常会有明确的短期和长期财务目标，如支付学费、毕业旅行、留学、创业等。</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401071" y="2954711"/>
            <a:ext cx="3656131" cy="2115960"/>
          </a:xfrm>
          <a:prstGeom prst="rect">
            <a:avLst/>
          </a:prstGeom>
        </p:spPr>
        <p:txBody>
          <a:bodyPr vert="horz" wrap="square" lIns="114300" tIns="57150" rIns="114300" bIns="57150" rtlCol="0" anchor="t" anchorCtr="0">
            <a:noAutofit/>
          </a:bodyPr>
          <a:lstStyle/>
          <a:p>
            <a:pPr algn="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大学生的主要经济来源通常是家庭支持、奖学金和兼职收入，资金规模相对较小。</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大学生理财的特殊性</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理财对大学生的意义</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AutoShape 3"/>
          <p:cNvSpPr/>
          <p:nvPr/>
        </p:nvSpPr>
        <p:spPr>
          <a:xfrm>
            <a:off x="537512" y="1664304"/>
            <a:ext cx="638131" cy="638131"/>
          </a:xfrm>
          <a:prstGeom prst="ellipse">
            <a:avLst/>
          </a:prstGeom>
          <a:solidFill>
            <a:schemeClr val="accent1">
              <a:alpha val="20000"/>
            </a:schemeClr>
          </a:solidFill>
        </p:spPr>
      </p:sp>
      <p:sp>
        <p:nvSpPr>
          <p:cNvPr id="4" name="TextBox 4"/>
          <p:cNvSpPr txBox="1"/>
          <p:nvPr/>
        </p:nvSpPr>
        <p:spPr>
          <a:xfrm>
            <a:off x="1300882" y="1463721"/>
            <a:ext cx="6886575" cy="76590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培养经济独立意识</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1300882" y="1998589"/>
            <a:ext cx="6891292" cy="1083679"/>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通过理财实践，大学生可以逐渐建立经济独立意识，减少对家庭的依赖。</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AutoShape 6"/>
          <p:cNvSpPr/>
          <p:nvPr/>
        </p:nvSpPr>
        <p:spPr>
          <a:xfrm>
            <a:off x="537512" y="3384629"/>
            <a:ext cx="638131" cy="638131"/>
          </a:xfrm>
          <a:prstGeom prst="ellipse">
            <a:avLst/>
          </a:prstGeom>
          <a:solidFill>
            <a:schemeClr val="accent1">
              <a:alpha val="20000"/>
            </a:schemeClr>
          </a:solidFill>
        </p:spPr>
      </p:sp>
      <p:sp>
        <p:nvSpPr>
          <p:cNvPr id="7" name="TextBox 7"/>
          <p:cNvSpPr txBox="1"/>
          <p:nvPr/>
        </p:nvSpPr>
        <p:spPr>
          <a:xfrm>
            <a:off x="1300882" y="3182098"/>
            <a:ext cx="6886575" cy="769800"/>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提高财务规划能力</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AutoShape 8"/>
          <p:cNvSpPr/>
          <p:nvPr/>
        </p:nvSpPr>
        <p:spPr>
          <a:xfrm>
            <a:off x="537512" y="5104954"/>
            <a:ext cx="638131" cy="638131"/>
          </a:xfrm>
          <a:prstGeom prst="ellipse">
            <a:avLst/>
          </a:prstGeom>
          <a:solidFill>
            <a:schemeClr val="accent1">
              <a:alpha val="20000"/>
            </a:schemeClr>
          </a:solidFill>
        </p:spPr>
      </p:sp>
      <p:sp>
        <p:nvSpPr>
          <p:cNvPr id="9" name="TextBox 9"/>
          <p:cNvSpPr txBox="1"/>
          <p:nvPr/>
        </p:nvSpPr>
        <p:spPr>
          <a:xfrm>
            <a:off x="1300882" y="4920230"/>
            <a:ext cx="6886575" cy="73418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为未来发展提供经济保障</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1300882" y="3741456"/>
            <a:ext cx="6891292" cy="1074439"/>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理财要求大学生制定预算、管理债务、进行投资等，从而提高他们的财务规划能力。</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1300882" y="5424019"/>
            <a:ext cx="6891292" cy="1092920"/>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通过理财积累的资金和经验，可以为大学生未来的留学、创业等重大决策提供经济支持。</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12" name="Picture 12"/>
          <p:cNvPicPr>
            <a:picLocks noChangeAspect="1"/>
          </p:cNvPicPr>
          <p:nvPr/>
        </p:nvPicPr>
        <p:blipFill>
          <a:blip r:embed="rId2">
            <a:alphaModFix amt="100000"/>
          </a:blip>
          <a:srcRect/>
          <a:stretch>
            <a:fillRect/>
          </a:stretch>
        </p:blipFill>
        <p:spPr>
          <a:xfrm>
            <a:off x="8604472" y="1741145"/>
            <a:ext cx="4421505" cy="4421505"/>
          </a:xfrm>
          <a:prstGeom prst="ellipse">
            <a:avLst/>
          </a:prstGeom>
        </p:spPr>
      </p:pic>
      <p:cxnSp>
        <p:nvCxnSpPr>
          <p:cNvPr id="13" name="Connector 13"/>
          <p:cNvCxnSpPr/>
          <p:nvPr/>
        </p:nvCxnSpPr>
        <p:spPr>
          <a:xfrm>
            <a:off x="856577" y="2403263"/>
            <a:ext cx="0" cy="896335"/>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cxnSp>
        <p:nvCxnSpPr>
          <p:cNvPr id="14" name="Connector 14"/>
          <p:cNvCxnSpPr/>
          <p:nvPr/>
        </p:nvCxnSpPr>
        <p:spPr>
          <a:xfrm>
            <a:off x="856577" y="4124852"/>
            <a:ext cx="0" cy="896335"/>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15" name="TextBox 15"/>
          <p:cNvSpPr txBox="1"/>
          <p:nvPr/>
        </p:nvSpPr>
        <p:spPr>
          <a:xfrm>
            <a:off x="688937" y="1685237"/>
            <a:ext cx="335280"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1</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588925" y="3405562"/>
            <a:ext cx="535305"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2</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588925" y="5125887"/>
            <a:ext cx="535305"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3</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451873" y="1812219"/>
            <a:ext cx="3287800" cy="3946292"/>
          </a:xfrm>
          <a:prstGeom prst="rect">
            <a:avLst/>
          </a:prstGeom>
          <a:noFill/>
        </p:spPr>
      </p:pic>
      <p:sp>
        <p:nvSpPr>
          <p:cNvPr id="3" name="TextBox 3"/>
          <p:cNvSpPr txBox="1"/>
          <p:nvPr/>
        </p:nvSpPr>
        <p:spPr>
          <a:xfrm>
            <a:off x="1028300" y="1726745"/>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风险分散</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1028300" y="2298345"/>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通过将资金分散投资于不同的领域和产品，以降低投资风险。</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8318191" y="1713967"/>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长期投资</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8318191" y="2285568"/>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强调通过长期持有和积累财富来实现财务目标，避免短期投机行为。</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1000738" y="4317136"/>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收支平衡</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1000738" y="4807470"/>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合理安排收入和支出，保持收支平衡，避免财务压力过大。</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8318191" y="4317136"/>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灵活性</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8318191" y="4823328"/>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理财规划需要根据实际情况和需求进行调整和变化，以适应个人和家庭的变化。</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理财规划的基本原则</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sp>
        <p:nvSpPr>
          <p:cNvPr id="900008" name="Freeform 2"/>
          <p:cNvSpPr/>
          <p:nvPr/>
        </p:nvSpPr>
        <p:spPr>
          <a:xfrm rot="2995833">
            <a:off x="9197571" y="-149309"/>
            <a:ext cx="4611073" cy="2483067"/>
          </a:xfrm>
          <a:custGeom>
            <a:avLst/>
            <a:gdLst/>
            <a:ahLst/>
            <a:cxnLst/>
            <a:rect l="l" t="t" r="r" b="b"/>
            <a:pathLst>
              <a:path w="2739457" h="1475200">
                <a:moveTo>
                  <a:pt x="1138836" y="0"/>
                </a:moveTo>
                <a:lnTo>
                  <a:pt x="2739457" y="1346390"/>
                </a:lnTo>
                <a:lnTo>
                  <a:pt x="2679963" y="1374317"/>
                </a:lnTo>
                <a:cubicBezTo>
                  <a:pt x="2482977" y="1449312"/>
                  <a:pt x="2274738" y="1455550"/>
                  <a:pt x="2116390" y="1314510"/>
                </a:cubicBezTo>
                <a:cubicBezTo>
                  <a:pt x="1875613" y="1088846"/>
                  <a:pt x="1619653" y="951061"/>
                  <a:pt x="1308379" y="946722"/>
                </a:cubicBezTo>
                <a:cubicBezTo>
                  <a:pt x="1177145" y="945637"/>
                  <a:pt x="1103394" y="1031346"/>
                  <a:pt x="1027473" y="1125734"/>
                </a:cubicBezTo>
                <a:cubicBezTo>
                  <a:pt x="986259" y="1177810"/>
                  <a:pt x="953722" y="1226631"/>
                  <a:pt x="902747" y="1270029"/>
                </a:cubicBezTo>
                <a:cubicBezTo>
                  <a:pt x="842010" y="1321020"/>
                  <a:pt x="779105" y="1369841"/>
                  <a:pt x="708607" y="1405644"/>
                </a:cubicBezTo>
                <a:cubicBezTo>
                  <a:pt x="530330" y="1495150"/>
                  <a:pt x="277911" y="1500320"/>
                  <a:pt x="87983" y="1409235"/>
                </a:cubicBezTo>
                <a:lnTo>
                  <a:pt x="0" y="1353876"/>
                </a:lnTo>
              </a:path>
            </a:pathLst>
          </a:custGeom>
          <a:solidFill>
            <a:srgbClr val="E7C7BD">
              <a:alpha val="100000"/>
            </a:srgbClr>
          </a:solidFill>
        </p:spPr>
      </p:sp>
      <p:grpSp>
        <p:nvGrpSpPr>
          <p:cNvPr id="900012" name="Group 3"/>
          <p:cNvGrpSpPr/>
          <p:nvPr/>
        </p:nvGrpSpPr>
        <p:grpSpPr>
          <a:xfrm rot="0">
            <a:off x="8365611" y="405002"/>
            <a:ext cx="383102" cy="95964"/>
            <a:chOff x="8365611" y="405002"/>
            <a:chExt cx="383102" cy="95964"/>
          </a:xfrm>
        </p:grpSpPr>
        <p:cxnSp>
          <p:nvCxnSpPr>
            <p:cNvPr id="4" name="Connector 4"/>
            <p:cNvCxnSpPr/>
            <p:nvPr/>
          </p:nvCxnSpPr>
          <p:spPr>
            <a:xfrm>
              <a:off x="8507790" y="405002"/>
              <a:ext cx="240922" cy="0"/>
            </a:xfrm>
            <a:prstGeom prst="line">
              <a:avLst/>
            </a:prstGeom>
            <a:ln w="38100">
              <a:solidFill>
                <a:srgbClr val="FFFFFF">
                  <a:alpha val="100000"/>
                </a:srgbClr>
              </a:solidFill>
              <a:prstDash val="solid"/>
              <a:headEnd type="none"/>
              <a:tailEnd type="none"/>
            </a:ln>
          </p:spPr>
        </p:cxnSp>
        <p:cxnSp>
          <p:nvCxnSpPr>
            <p:cNvPr id="5" name="Connector 5"/>
            <p:cNvCxnSpPr/>
            <p:nvPr/>
          </p:nvCxnSpPr>
          <p:spPr>
            <a:xfrm>
              <a:off x="8365611" y="500966"/>
              <a:ext cx="383102" cy="0"/>
            </a:xfrm>
            <a:prstGeom prst="line">
              <a:avLst/>
            </a:prstGeom>
            <a:ln w="38100">
              <a:solidFill>
                <a:srgbClr val="FFFFFF">
                  <a:alpha val="100000"/>
                </a:srgbClr>
              </a:solidFill>
              <a:prstDash val="solid"/>
              <a:headEnd type="none"/>
              <a:tailEnd type="none"/>
            </a:ln>
          </p:spPr>
        </p:cxnSp>
      </p:grpSp>
      <p:pic>
        <p:nvPicPr>
          <p:cNvPr id="900005" name="Picture 6"/>
          <p:cNvPicPr>
            <a:picLocks noChangeAspect="1"/>
          </p:cNvPicPr>
          <p:nvPr/>
        </p:nvPicPr>
        <p:blipFill>
          <a:blip r:embed="rId2"/>
          <a:srcRect/>
          <a:stretch>
            <a:fillRect/>
          </a:stretch>
        </p:blipFill>
        <p:spPr>
          <a:xfrm>
            <a:off x="332116" y="627492"/>
            <a:ext cx="5977467" cy="5977467"/>
          </a:xfrm>
          <a:prstGeom prst="rect">
            <a:avLst/>
          </a:prstGeom>
        </p:spPr>
      </p:pic>
      <p:sp>
        <p:nvSpPr>
          <p:cNvPr id="900010" name="Freeform 7"/>
          <p:cNvSpPr/>
          <p:nvPr/>
        </p:nvSpPr>
        <p:spPr>
          <a:xfrm rot="12930793">
            <a:off x="-629661" y="5814171"/>
            <a:ext cx="2688844" cy="1394561"/>
          </a:xfrm>
          <a:custGeom>
            <a:avLst/>
            <a:gdLst/>
            <a:ahLst/>
            <a:cxnLst/>
            <a:rect l="l" t="t" r="r" b="b"/>
            <a:pathLst>
              <a:path w="2016633" h="1045921">
                <a:moveTo>
                  <a:pt x="2016633" y="1013037"/>
                </a:moveTo>
                <a:lnTo>
                  <a:pt x="2004442" y="1018733"/>
                </a:lnTo>
                <a:cubicBezTo>
                  <a:pt x="1970962" y="1030328"/>
                  <a:pt x="1936865" y="1038421"/>
                  <a:pt x="1904511" y="1042686"/>
                </a:cubicBezTo>
                <a:cubicBezTo>
                  <a:pt x="1837091" y="1051216"/>
                  <a:pt x="1765797" y="1043462"/>
                  <a:pt x="1708451" y="1012445"/>
                </a:cubicBezTo>
                <a:cubicBezTo>
                  <a:pt x="1615459" y="963594"/>
                  <a:pt x="1400800" y="875196"/>
                  <a:pt x="1327181" y="806184"/>
                </a:cubicBezTo>
                <a:cubicBezTo>
                  <a:pt x="1235738" y="721663"/>
                  <a:pt x="1110198" y="727091"/>
                  <a:pt x="976134" y="728642"/>
                </a:cubicBezTo>
                <a:cubicBezTo>
                  <a:pt x="745976" y="731744"/>
                  <a:pt x="695605" y="796103"/>
                  <a:pt x="546042" y="941107"/>
                </a:cubicBezTo>
                <a:cubicBezTo>
                  <a:pt x="409459" y="1056450"/>
                  <a:pt x="203252" y="1022465"/>
                  <a:pt x="26749" y="937972"/>
                </a:cubicBezTo>
                <a:lnTo>
                  <a:pt x="0" y="923229"/>
                </a:lnTo>
                <a:lnTo>
                  <a:pt x="1293688" y="0"/>
                </a:lnTo>
              </a:path>
            </a:pathLst>
          </a:custGeom>
          <a:solidFill>
            <a:srgbClr val="E7C7BD">
              <a:alpha val="100000"/>
            </a:srgbClr>
          </a:solidFill>
        </p:spPr>
      </p:sp>
      <p:sp>
        <p:nvSpPr>
          <p:cNvPr id="900011" name="AutoShape 8"/>
          <p:cNvSpPr/>
          <p:nvPr/>
        </p:nvSpPr>
        <p:spPr>
          <a:xfrm>
            <a:off x="6213534" y="4180410"/>
            <a:ext cx="1449237" cy="448573"/>
          </a:xfrm>
          <a:prstGeom prst="roundRect">
            <a:avLst>
              <a:gd name="adj" fmla="val 50000"/>
            </a:avLst>
          </a:prstGeom>
          <a:solidFill>
            <a:schemeClr val="accent1">
              <a:alpha val="100000"/>
            </a:schemeClr>
          </a:solidFill>
        </p:spPr>
        <p:txBody>
          <a:bodyPr vert="horz" wrap="square" lIns="91440" tIns="45720" rIns="91440" bIns="45720" rtlCol="0" anchor="ctr" anchorCtr="0">
            <a:noAutofit/>
          </a:bodyPr>
          <a:lstStyle/>
          <a:p>
            <a:pPr algn="ctr">
              <a:defRPr/>
            </a:pPr>
            <a:r>
              <a:rPr lang="en-US" sz="1800">
                <a:solidFill>
                  <a:schemeClr val="lt1">
                    <a:alpha val="100000"/>
                  </a:schemeClr>
                </a:solidFill>
                <a:latin typeface="Noto Sans SC" panose="020B0200000000000000" charset="-122"/>
                <a:ea typeface="Noto Sans SC" panose="020B0200000000000000" charset="-122"/>
                <a:cs typeface="Noto Sans SC" panose="020B0200000000000000" charset="-122"/>
              </a:rPr>
              <a:t>02</a:t>
            </a:r>
            <a:endParaRPr lang="en-US" sz="1100"/>
          </a:p>
        </p:txBody>
      </p:sp>
      <p:sp>
        <p:nvSpPr>
          <p:cNvPr id="9" name="TextBox 9"/>
          <p:cNvSpPr txBox="1"/>
          <p:nvPr/>
        </p:nvSpPr>
        <p:spPr>
          <a:xfrm>
            <a:off x="6096000" y="2317876"/>
            <a:ext cx="5466586" cy="1539240"/>
          </a:xfrm>
          <a:prstGeom prst="rect">
            <a:avLst/>
          </a:prstGeom>
        </p:spPr>
        <p:txBody>
          <a:bodyPr vert="horz" wrap="square" lIns="91440" tIns="45720" rIns="91440" bIns="45720" rtlCol="0" anchor="t" anchorCtr="0">
            <a:normAutofit/>
          </a:bodyPr>
          <a:lstStyle/>
          <a:p>
            <a:pPr algn="l">
              <a:lnSpc>
                <a:spcPct val="100000"/>
              </a:lnSpc>
              <a:spcBef>
                <a:spcPts val="375"/>
              </a:spcBef>
            </a:pPr>
            <a:r>
              <a:rPr lang="en-US" sz="4125" b="1">
                <a:solidFill>
                  <a:schemeClr val="accent1">
                    <a:alpha val="100000"/>
                  </a:schemeClr>
                </a:solidFill>
                <a:latin typeface="Noto Sans SC" panose="020B0200000000000000" charset="-122"/>
                <a:ea typeface="Noto Sans SC" panose="020B0200000000000000" charset="-122"/>
                <a:cs typeface="Noto Sans SC" panose="020B0200000000000000" charset="-122"/>
              </a:rPr>
              <a:t>大学生财务状况分析</a:t>
            </a:r>
            <a:endParaRPr lang="en-US" sz="4125"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640619" y="1239230"/>
            <a:ext cx="2397494" cy="5044771"/>
          </a:xfrm>
          <a:prstGeom prst="rect">
            <a:avLst/>
          </a:prstGeom>
        </p:spPr>
      </p:pic>
      <p:sp>
        <p:nvSpPr>
          <p:cNvPr id="3" name="TextBox 3"/>
          <p:cNvSpPr txBox="1"/>
          <p:nvPr/>
        </p:nvSpPr>
        <p:spPr>
          <a:xfrm>
            <a:off x="476023" y="265328"/>
            <a:ext cx="11239500" cy="94297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收入来源与特点</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AutoShape 4"/>
          <p:cNvSpPr/>
          <p:nvPr/>
        </p:nvSpPr>
        <p:spPr>
          <a:xfrm>
            <a:off x="2651850" y="4787018"/>
            <a:ext cx="701468" cy="550104"/>
          </a:xfrm>
          <a:prstGeom prst="rect">
            <a:avLst/>
          </a:prstGeom>
          <a:solidFill>
            <a:schemeClr val="accent1">
              <a:alpha val="100000"/>
            </a:schemeClr>
          </a:solidFill>
        </p:spPr>
      </p:sp>
      <p:sp>
        <p:nvSpPr>
          <p:cNvPr id="5" name="AutoShape 5"/>
          <p:cNvSpPr/>
          <p:nvPr/>
        </p:nvSpPr>
        <p:spPr>
          <a:xfrm>
            <a:off x="2651850" y="3018088"/>
            <a:ext cx="701468" cy="550104"/>
          </a:xfrm>
          <a:prstGeom prst="rect">
            <a:avLst/>
          </a:prstGeom>
          <a:solidFill>
            <a:schemeClr val="accent1">
              <a:alpha val="100000"/>
            </a:schemeClr>
          </a:solidFill>
        </p:spPr>
      </p:sp>
      <p:sp>
        <p:nvSpPr>
          <p:cNvPr id="6" name="AutoShape 6"/>
          <p:cNvSpPr/>
          <p:nvPr/>
        </p:nvSpPr>
        <p:spPr>
          <a:xfrm>
            <a:off x="2651850" y="1237957"/>
            <a:ext cx="701468" cy="550104"/>
          </a:xfrm>
          <a:prstGeom prst="rect">
            <a:avLst/>
          </a:prstGeom>
          <a:solidFill>
            <a:schemeClr val="accent1">
              <a:alpha val="100000"/>
            </a:schemeClr>
          </a:solidFill>
        </p:spPr>
      </p:sp>
      <p:sp>
        <p:nvSpPr>
          <p:cNvPr id="7" name="TextBox 7"/>
          <p:cNvSpPr txBox="1"/>
          <p:nvPr/>
        </p:nvSpPr>
        <p:spPr>
          <a:xfrm>
            <a:off x="3729047" y="1165346"/>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家庭支持</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3729047" y="1788061"/>
            <a:ext cx="8249905" cy="1081445"/>
          </a:xfrm>
          <a:prstGeom prst="rect">
            <a:avLst/>
          </a:prstGeom>
        </p:spPr>
        <p:txBody>
          <a:bodyPr vert="horz" wrap="square" lIns="123825" tIns="123825" rIns="57150" bIns="123825" rtlCol="0" anchor="ctr" anchorCtr="0">
            <a:noAutofit/>
          </a:bodyPr>
          <a:lstStyle/>
          <a:p>
            <a:pPr>
              <a:lnSpc>
                <a:spcPct val="140000"/>
              </a:lnSpc>
            </a:pP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大多数大学生的经济来源主要依靠家庭，家长会定期提供生活费，但金额和频率往往有限。</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AutoShape 9"/>
          <p:cNvSpPr/>
          <p:nvPr/>
        </p:nvSpPr>
        <p:spPr>
          <a:xfrm>
            <a:off x="3086434" y="4787018"/>
            <a:ext cx="550104" cy="550104"/>
          </a:xfrm>
          <a:prstGeom prst="ellipse">
            <a:avLst/>
          </a:prstGeom>
          <a:solidFill>
            <a:schemeClr val="accent1">
              <a:alpha val="100000"/>
            </a:schemeClr>
          </a:solidFill>
        </p:spPr>
      </p:sp>
      <p:sp>
        <p:nvSpPr>
          <p:cNvPr id="10" name="AutoShape 10"/>
          <p:cNvSpPr/>
          <p:nvPr/>
        </p:nvSpPr>
        <p:spPr>
          <a:xfrm>
            <a:off x="2368630" y="4787018"/>
            <a:ext cx="550104" cy="550104"/>
          </a:xfrm>
          <a:prstGeom prst="ellipse">
            <a:avLst/>
          </a:prstGeom>
          <a:solidFill>
            <a:schemeClr val="accent1">
              <a:alpha val="100000"/>
            </a:schemeClr>
          </a:solidFill>
        </p:spPr>
      </p:sp>
      <p:sp>
        <p:nvSpPr>
          <p:cNvPr id="11" name="AutoShape 11"/>
          <p:cNvSpPr/>
          <p:nvPr/>
        </p:nvSpPr>
        <p:spPr>
          <a:xfrm>
            <a:off x="3086434" y="3018088"/>
            <a:ext cx="550104" cy="550104"/>
          </a:xfrm>
          <a:prstGeom prst="ellipse">
            <a:avLst/>
          </a:prstGeom>
          <a:solidFill>
            <a:schemeClr val="accent1">
              <a:alpha val="100000"/>
            </a:schemeClr>
          </a:solidFill>
        </p:spPr>
      </p:sp>
      <p:sp>
        <p:nvSpPr>
          <p:cNvPr id="12" name="AutoShape 12"/>
          <p:cNvSpPr/>
          <p:nvPr/>
        </p:nvSpPr>
        <p:spPr>
          <a:xfrm>
            <a:off x="2368630" y="3018088"/>
            <a:ext cx="550104" cy="550104"/>
          </a:xfrm>
          <a:prstGeom prst="ellipse">
            <a:avLst/>
          </a:prstGeom>
          <a:solidFill>
            <a:schemeClr val="accent1">
              <a:alpha val="100000"/>
            </a:schemeClr>
          </a:solidFill>
        </p:spPr>
      </p:sp>
      <p:sp>
        <p:nvSpPr>
          <p:cNvPr id="13" name="AutoShape 13"/>
          <p:cNvSpPr/>
          <p:nvPr/>
        </p:nvSpPr>
        <p:spPr>
          <a:xfrm>
            <a:off x="3086434" y="1237957"/>
            <a:ext cx="550104" cy="550104"/>
          </a:xfrm>
          <a:prstGeom prst="ellipse">
            <a:avLst/>
          </a:prstGeom>
          <a:solidFill>
            <a:schemeClr val="accent1">
              <a:alpha val="100000"/>
            </a:schemeClr>
          </a:solidFill>
        </p:spPr>
      </p:sp>
      <p:sp>
        <p:nvSpPr>
          <p:cNvPr id="14" name="AutoShape 14"/>
          <p:cNvSpPr/>
          <p:nvPr/>
        </p:nvSpPr>
        <p:spPr>
          <a:xfrm>
            <a:off x="2368630" y="1237957"/>
            <a:ext cx="550104" cy="550104"/>
          </a:xfrm>
          <a:prstGeom prst="ellipse">
            <a:avLst/>
          </a:prstGeom>
          <a:solidFill>
            <a:schemeClr val="accent1">
              <a:alpha val="100000"/>
            </a:schemeClr>
          </a:solidFill>
        </p:spPr>
      </p:sp>
      <p:sp>
        <p:nvSpPr>
          <p:cNvPr id="15" name="TextBox 15"/>
          <p:cNvSpPr txBox="1"/>
          <p:nvPr/>
        </p:nvSpPr>
        <p:spPr>
          <a:xfrm>
            <a:off x="2619589" y="482585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rPr>
              <a:t>03</a:t>
            </a:r>
            <a:endPar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2619589" y="305692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rPr>
              <a:t>02</a:t>
            </a:r>
            <a:endPar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7" name="TextBox 17"/>
          <p:cNvSpPr txBox="1"/>
          <p:nvPr/>
        </p:nvSpPr>
        <p:spPr>
          <a:xfrm>
            <a:off x="2619589" y="1276789"/>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rPr>
              <a:t>01</a:t>
            </a:r>
            <a:endPar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8" name="TextBox 18"/>
          <p:cNvSpPr txBox="1"/>
          <p:nvPr/>
        </p:nvSpPr>
        <p:spPr>
          <a:xfrm>
            <a:off x="3729047" y="2951620"/>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兼职收入</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9" name="TextBox 19"/>
          <p:cNvSpPr txBox="1"/>
          <p:nvPr/>
        </p:nvSpPr>
        <p:spPr>
          <a:xfrm>
            <a:off x="3729047" y="3574334"/>
            <a:ext cx="8249905" cy="1081445"/>
          </a:xfrm>
          <a:prstGeom prst="rect">
            <a:avLst/>
          </a:prstGeom>
        </p:spPr>
        <p:txBody>
          <a:bodyPr vert="horz" wrap="square" lIns="123825" tIns="123825" rIns="57150" bIns="123825" rtlCol="0" anchor="ctr" anchorCtr="0">
            <a:noAutofit/>
          </a:bodyPr>
          <a:lstStyle/>
          <a:p>
            <a:pPr>
              <a:lnSpc>
                <a:spcPct val="140000"/>
              </a:lnSpc>
            </a:pP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部分大学生通过兼职工作获取额外收入，如家教、促销、服务员等，但这类收入通常不稳定且有限。</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0" name="TextBox 20"/>
          <p:cNvSpPr txBox="1"/>
          <p:nvPr/>
        </p:nvSpPr>
        <p:spPr>
          <a:xfrm>
            <a:off x="3729047" y="4737324"/>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奖学金与助学金</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1" name="TextBox 21"/>
          <p:cNvSpPr txBox="1"/>
          <p:nvPr/>
        </p:nvSpPr>
        <p:spPr>
          <a:xfrm>
            <a:off x="3729047" y="5360039"/>
            <a:ext cx="8249905" cy="1081445"/>
          </a:xfrm>
          <a:prstGeom prst="rect">
            <a:avLst/>
          </a:prstGeom>
        </p:spPr>
        <p:txBody>
          <a:bodyPr vert="horz" wrap="square" lIns="123825" tIns="123825" rIns="57150" bIns="123825" rtlCol="0" anchor="ctr" anchorCtr="0">
            <a:noAutofit/>
          </a:bodyPr>
          <a:lstStyle/>
          <a:p>
            <a:pPr>
              <a:lnSpc>
                <a:spcPct val="140000"/>
              </a:lnSpc>
            </a:pP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部分学生通过学业表现或家庭经济困难申请奖学金或助学金，这类收入金额相对较高，但竞争激烈且申请条件严格。</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theme/theme1.xml><?xml version="1.0" encoding="utf-8"?>
<a:theme xmlns:a="http://schemas.openxmlformats.org/drawingml/2006/main" name="Office Theme">
  <a:themeElements>
    <a:clrScheme name="Office">
      <a:dk1>
        <a:srgbClr val="211C1B"/>
      </a:dk1>
      <a:lt1>
        <a:srgbClr val="FFFFFF"/>
      </a:lt1>
      <a:dk2>
        <a:srgbClr val="362E2B"/>
      </a:dk2>
      <a:lt2>
        <a:srgbClr val="F2EEEE"/>
      </a:lt2>
      <a:accent1>
        <a:srgbClr val="B47C69"/>
      </a:accent1>
      <a:accent2>
        <a:srgbClr val="B16C55"/>
      </a:accent2>
      <a:accent3>
        <a:srgbClr val="A65D44"/>
      </a:accent3>
      <a:accent4>
        <a:srgbClr val="7C4532"/>
      </a:accent4>
      <a:accent5>
        <a:srgbClr val="6F4C29"/>
      </a:accent5>
      <a:accent6>
        <a:srgbClr val="3F251C"/>
      </a:accent6>
      <a:hlink>
        <a:srgbClr val="000000"/>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6688</Words>
  <Application>WPS 演示</Application>
  <PresentationFormat>On-screen Show (4:3)</PresentationFormat>
  <Paragraphs>528</Paragraphs>
  <Slides>42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42</vt:i4>
      </vt:variant>
    </vt:vector>
  </HeadingPairs>
  <TitlesOfParts>
    <vt:vector size="51" baseType="lpstr">
      <vt:lpstr>Arial</vt:lpstr>
      <vt:lpstr>宋体</vt:lpstr>
      <vt:lpstr>Wingdings</vt:lpstr>
      <vt:lpstr>Noto Sans SC</vt:lpstr>
      <vt:lpstr>Arial</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工作</cp:lastModifiedBy>
  <cp:revision>2</cp:revision>
  <dcterms:created xsi:type="dcterms:W3CDTF">2006-08-16T00:00:00Z</dcterms:created>
  <dcterms:modified xsi:type="dcterms:W3CDTF">2025-04-09T06:59:23Z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2885E7A63BDC41518AF6342C9D94B86C_12</vt:lpwstr>
  </property>
  <property fmtid="{D5CDD505-2E9C-101B-9397-08002B2CF9AE}" pid="3" name="KSOProductBuildVer">
    <vt:lpwstr>2052-12.1.0.20784</vt:lpwstr>
  </property>
</Properties>
</file>