
<file path=[Content_Types].xml><?xml version="1.0" encoding="utf-8"?>
<Types xmlns="http://schemas.openxmlformats.org/package/2006/content-types"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9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y" initials="l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24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http://www.gov.cn/shuju/hgjjyxqk/xiangqing/cpi.html?ivk_sa=1024320u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降低一下生活水准：量入为出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>
                <a:latin typeface="Arial" panose="020B0604020202020204" pitchFamily="34" charset="0"/>
              </a:rPr>
              <a:t>退休了，你还需要多少钱？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75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000000"/>
                </a:solidFill>
              </a:rPr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B67604-1E1E-8B4F-A469-EFFA4C8B7D6B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FE32A9-16ED-394C-94B3-8B5FC14E3C7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BE7E4B-9504-F142-A29D-EF25D389BD0F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0" y="0"/>
            <a:ext cx="93472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256367" y="1484313"/>
            <a:ext cx="9347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9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4BF464-66DD-D64F-A14B-04F607F40AC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D309D9-8FDB-9F46-89FE-A720DB6F4E9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图片 2"/>
          <p:cNvPicPr>
            <a:picLocks noChangeAspect="1"/>
          </p:cNvPicPr>
          <p:nvPr userDrawn="1"/>
        </p:nvPicPr>
        <p:blipFill>
          <a:blip r:embed="rId2"/>
          <a:srcRect l="3214" r="5476" b="17169"/>
          <a:stretch>
            <a:fillRect/>
          </a:stretch>
        </p:blipFill>
        <p:spPr>
          <a:xfrm>
            <a:off x="0" y="1654175"/>
            <a:ext cx="12192000" cy="520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43203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29565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648107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900055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" y="1810259"/>
            <a:ext cx="4550500" cy="3595494"/>
          </a:xfrm>
          <a:custGeom>
            <a:avLst/>
            <a:gdLst>
              <a:gd name="connsiteX0" fmla="*/ 0 w 4550500"/>
              <a:gd name="connsiteY0" fmla="*/ 0 h 3595494"/>
              <a:gd name="connsiteX1" fmla="*/ 4550500 w 4550500"/>
              <a:gd name="connsiteY1" fmla="*/ 0 h 3595494"/>
              <a:gd name="connsiteX2" fmla="*/ 4550500 w 4550500"/>
              <a:gd name="connsiteY2" fmla="*/ 3595494 h 3595494"/>
              <a:gd name="connsiteX3" fmla="*/ 0 w 4550500"/>
              <a:gd name="connsiteY3" fmla="*/ 3595494 h 359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0500" h="3595494">
                <a:moveTo>
                  <a:pt x="0" y="0"/>
                </a:moveTo>
                <a:lnTo>
                  <a:pt x="4550500" y="0"/>
                </a:lnTo>
                <a:lnTo>
                  <a:pt x="4550500" y="3595494"/>
                </a:lnTo>
                <a:lnTo>
                  <a:pt x="0" y="35954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599091" y="1810265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570523" y="3631628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41957" y="1810265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62943" y="1583031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74717" y="3824293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8217797" y="3824293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6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6987F-C396-2F4C-9B28-5C0FF8352E1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6" charset="0"/>
                <a:ea typeface="微软雅黑" panose="020B0503020204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6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AB77B3-FD1C-6B47-8774-637CA9C63A4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705D79-C621-DA49-95CD-DDE5A0344EE4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D087AB-9E55-1E47-ADDD-64D218103964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B85DCA-22FA-4045-8E73-E57AD32FF682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0AFA66-4E85-5D43-917D-E8CF3884BC70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F3C6FE-FB4E-2245-BF5F-759BD3916F7A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66602-23EB-EF46-848B-2595EF27564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4AB0CB-7C70-2241-8B96-2BD591BF444A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897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3897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549FAD-147E-AC41-A6CF-E661CFE1AE7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矩形 6"/>
          <p:cNvSpPr>
            <a:spLocks noChangeArrowheads="1"/>
          </p:cNvSpPr>
          <p:nvPr/>
        </p:nvSpPr>
        <p:spPr bwMode="auto">
          <a:xfrm>
            <a:off x="0" y="6286500"/>
            <a:ext cx="12192000" cy="576263"/>
          </a:xfrm>
          <a:prstGeom prst="rect">
            <a:avLst/>
          </a:prstGeom>
          <a:solidFill>
            <a:srgbClr val="992A28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392" name="文本框 17"/>
          <p:cNvSpPr>
            <a:spLocks noChangeArrowheads="1"/>
          </p:cNvSpPr>
          <p:nvPr/>
        </p:nvSpPr>
        <p:spPr bwMode="auto">
          <a:xfrm>
            <a:off x="7708900" y="6438900"/>
            <a:ext cx="432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r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浙江金融职业学院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r" eaLnBrk="1" hangingPunct="1"/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/>
      <p:bldP spid="6389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微软雅黑" panose="020B050302020402020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6"/>
          <a:srcRect b="200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微软雅黑" panose="020B0503020204020204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tags" Target="../tags/tag29.xml"/><Relationship Id="rId3" Type="http://schemas.openxmlformats.org/officeDocument/2006/relationships/image" Target="../media/image5.jpe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finance.sina.com.cn/calc/bx_all.html" TargetMode="Externa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tags" Target="../tags/tag35.xml"/><Relationship Id="rId4" Type="http://schemas.openxmlformats.org/officeDocument/2006/relationships/image" Target="../media/image15.jpe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3" Type="http://schemas.openxmlformats.org/officeDocument/2006/relationships/image" Target="../media/image20.jpeg"/><Relationship Id="rId2" Type="http://schemas.openxmlformats.org/officeDocument/2006/relationships/hyperlink" Target="http://www.gov.cn/shuju/hgjjyxqk/xiangqing/cpi.html?ivk_sa=1024320u" TargetMode="Externa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image" Target="../media/image22.png"/><Relationship Id="rId3" Type="http://schemas.openxmlformats.org/officeDocument/2006/relationships/oleObject" Target="../embeddings/Workbook2.xls"/><Relationship Id="rId2" Type="http://schemas.openxmlformats.org/officeDocument/2006/relationships/image" Target="../media/image21.png"/><Relationship Id="rId1" Type="http://schemas.openxmlformats.org/officeDocument/2006/relationships/oleObject" Target="../embeddings/Workbook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3" Type="http://schemas.openxmlformats.org/officeDocument/2006/relationships/image" Target="../media/image23.jpe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.xml"/><Relationship Id="rId3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.xml"/><Relationship Id="rId3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ags" Target="../tags/tag9.xml"/><Relationship Id="rId3" Type="http://schemas.openxmlformats.org/officeDocument/2006/relationships/image" Target="../media/image5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tags" Target="../tags/tag13.xml"/><Relationship Id="rId3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tags" Target="../tags/tag17.xml"/><Relationship Id="rId3" Type="http://schemas.openxmlformats.org/officeDocument/2006/relationships/image" Target="../media/image5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tags" Target="../tags/tag21.xml"/><Relationship Id="rId3" Type="http://schemas.openxmlformats.org/officeDocument/2006/relationships/image" Target="../media/image5.jpe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tags" Target="../tags/tag25.xml"/><Relationship Id="rId3" Type="http://schemas.openxmlformats.org/officeDocument/2006/relationships/image" Target="../media/image5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任意多边形 11"/>
          <p:cNvSpPr/>
          <p:nvPr/>
        </p:nvSpPr>
        <p:spPr>
          <a:xfrm>
            <a:off x="977900" y="1179513"/>
            <a:ext cx="1435100" cy="2757488"/>
          </a:xfrm>
          <a:custGeom>
            <a:avLst/>
            <a:gdLst>
              <a:gd name="connsiteX0" fmla="*/ 0 w 1435100"/>
              <a:gd name="connsiteY0" fmla="*/ 0 h 2757487"/>
              <a:gd name="connsiteX1" fmla="*/ 1435100 w 1435100"/>
              <a:gd name="connsiteY1" fmla="*/ 0 h 2757487"/>
              <a:gd name="connsiteX2" fmla="*/ 1435100 w 1435100"/>
              <a:gd name="connsiteY2" fmla="*/ 496887 h 2757487"/>
              <a:gd name="connsiteX3" fmla="*/ 1352094 w 1435100"/>
              <a:gd name="connsiteY3" fmla="*/ 496887 h 2757487"/>
              <a:gd name="connsiteX4" fmla="*/ 1352094 w 1435100"/>
              <a:gd name="connsiteY4" fmla="*/ 83006 h 2757487"/>
              <a:gd name="connsiteX5" fmla="*/ 83006 w 1435100"/>
              <a:gd name="connsiteY5" fmla="*/ 83006 h 2757487"/>
              <a:gd name="connsiteX6" fmla="*/ 83006 w 1435100"/>
              <a:gd name="connsiteY6" fmla="*/ 2674481 h 2757487"/>
              <a:gd name="connsiteX7" fmla="*/ 1352094 w 1435100"/>
              <a:gd name="connsiteY7" fmla="*/ 2674481 h 2757487"/>
              <a:gd name="connsiteX8" fmla="*/ 1352094 w 1435100"/>
              <a:gd name="connsiteY8" fmla="*/ 2260540 h 2757487"/>
              <a:gd name="connsiteX9" fmla="*/ 1435100 w 1435100"/>
              <a:gd name="connsiteY9" fmla="*/ 2260540 h 2757487"/>
              <a:gd name="connsiteX10" fmla="*/ 1435100 w 1435100"/>
              <a:gd name="connsiteY10" fmla="*/ 2757487 h 2757487"/>
              <a:gd name="connsiteX11" fmla="*/ 0 w 1435100"/>
              <a:gd name="connsiteY11" fmla="*/ 2757487 h 275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00" h="2757487">
                <a:moveTo>
                  <a:pt x="0" y="0"/>
                </a:moveTo>
                <a:lnTo>
                  <a:pt x="1435100" y="0"/>
                </a:lnTo>
                <a:lnTo>
                  <a:pt x="1435100" y="496887"/>
                </a:lnTo>
                <a:lnTo>
                  <a:pt x="1352094" y="496887"/>
                </a:lnTo>
                <a:lnTo>
                  <a:pt x="1352094" y="83006"/>
                </a:lnTo>
                <a:lnTo>
                  <a:pt x="83006" y="83006"/>
                </a:lnTo>
                <a:lnTo>
                  <a:pt x="83006" y="2674481"/>
                </a:lnTo>
                <a:lnTo>
                  <a:pt x="1352094" y="2674481"/>
                </a:lnTo>
                <a:lnTo>
                  <a:pt x="1352094" y="2260540"/>
                </a:lnTo>
                <a:lnTo>
                  <a:pt x="1435100" y="2260540"/>
                </a:lnTo>
                <a:lnTo>
                  <a:pt x="1435100" y="2757487"/>
                </a:lnTo>
                <a:lnTo>
                  <a:pt x="0" y="275748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5118" y="1816163"/>
            <a:ext cx="480131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当家理财</a:t>
            </a:r>
            <a:r>
              <a:rPr kumimoji="0" lang="en-US" altLang="zh-CN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kumimoji="0" lang="zh-CN" altLang="en-US" sz="6000" b="1" kern="1200" cap="none" spc="0" normalizeH="0" baseline="0" noProof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2868612" y="3484564"/>
            <a:ext cx="3378201" cy="417850"/>
            <a:chOff x="8931238" y="4779394"/>
            <a:chExt cx="2649985" cy="418511"/>
          </a:xfrm>
        </p:grpSpPr>
        <p:sp>
          <p:nvSpPr>
            <p:cNvPr id="14" name="文本框 13"/>
            <p:cNvSpPr txBox="1"/>
            <p:nvPr/>
          </p:nvSpPr>
          <p:spPr>
            <a:xfrm>
              <a:off x="9270999" y="4798494"/>
              <a:ext cx="2310224" cy="3994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kumimoji="0" lang="zh-CN" altLang="en-US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女性理财</a:t>
              </a:r>
              <a:r>
                <a:rPr kumimoji="0" lang="en-US" altLang="zh-CN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kumimoji="0" lang="zh-CN" altLang="en-US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课程团队</a:t>
              </a:r>
              <a:endParaRPr kumimoji="0" lang="zh-CN" altLang="en-US" sz="2000" b="1" kern="1200" cap="none" spc="0" normalizeH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rot="2700000">
              <a:off x="8931484" y="4779149"/>
              <a:ext cx="376832" cy="3773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4"/>
            <p:cNvSpPr/>
            <p:nvPr/>
          </p:nvSpPr>
          <p:spPr>
            <a:xfrm>
              <a:off x="9033353" y="4871614"/>
              <a:ext cx="173095" cy="192391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0155" y="170180"/>
            <a:ext cx="1857600" cy="1857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当个家需要多少钱？</a:t>
            </a:r>
            <a:r>
              <a:rPr lang="en-US" altLang="zh-CN" dirty="0"/>
              <a:t> 96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17203" b="22192"/>
          <a:stretch>
            <a:fillRect/>
          </a:stretch>
        </p:blipFill>
        <p:spPr>
          <a:xfrm>
            <a:off x="695326" y="4048183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5764"/>
          <a:stretch>
            <a:fillRect/>
          </a:stretch>
        </p:blipFill>
        <p:spPr>
          <a:xfrm>
            <a:off x="695326" y="1587151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0" y="1586865"/>
            <a:ext cx="5626100" cy="36068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6000" b="0">
                <a:sym typeface="+mn-lt"/>
              </a:rPr>
              <a:t>算一算需要多少钱？</a:t>
            </a:r>
            <a:endParaRPr lang="zh-CN" altLang="en-US" sz="6000" b="0">
              <a:sym typeface="+mn-lt"/>
            </a:endParaRPr>
          </a:p>
        </p:txBody>
      </p:sp>
      <p:sp>
        <p:nvSpPr>
          <p:cNvPr id="5" name="矩形 4" descr="7b0a2020202022776f7264617274223a2022220a7d0a"/>
          <p:cNvSpPr/>
          <p:nvPr/>
        </p:nvSpPr>
        <p:spPr>
          <a:xfrm>
            <a:off x="5836603" y="2259647"/>
            <a:ext cx="6010275" cy="20916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3000" b="1">
                <a:ln w="19050">
                  <a:solidFill>
                    <a:srgbClr val="9A1B4E"/>
                  </a:solidFill>
                </a:ln>
                <a:gradFill>
                  <a:gsLst>
                    <a:gs pos="91000">
                      <a:srgbClr val="FF0000"/>
                    </a:gs>
                    <a:gs pos="0">
                      <a:srgbClr val="ED7D31"/>
                    </a:gs>
                  </a:gsLst>
                  <a:lin ang="0" scaled="1"/>
                </a:gradFill>
                <a:effectLst>
                  <a:innerShdw blurRad="76200">
                    <a:srgbClr val="FFFF00"/>
                  </a:innerShdw>
                </a:effectLst>
                <a:latin typeface="汉仪力量黑简" panose="00020600040101010101" charset="-122"/>
                <a:cs typeface="汉仪力量黑简" panose="00020600040101010101" charset="-122"/>
              </a:rPr>
              <a:t>8630000</a:t>
            </a:r>
            <a:endParaRPr lang="en-US" altLang="zh-CN" sz="13000" b="1">
              <a:ln w="19050">
                <a:solidFill>
                  <a:srgbClr val="9A1B4E"/>
                </a:solidFill>
              </a:ln>
              <a:gradFill>
                <a:gsLst>
                  <a:gs pos="91000">
                    <a:srgbClr val="FF0000"/>
                  </a:gs>
                  <a:gs pos="0">
                    <a:srgbClr val="ED7D31"/>
                  </a:gs>
                </a:gsLst>
                <a:lin ang="0" scaled="1"/>
              </a:gradFill>
              <a:effectLst>
                <a:innerShdw blurRad="76200">
                  <a:srgbClr val="FFFF00"/>
                </a:innerShdw>
              </a:effectLst>
              <a:latin typeface="汉仪力量黑简" panose="00020600040101010101" charset="-122"/>
              <a:cs typeface="汉仪力量黑简" panose="00020600040101010101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840740" y="1503680"/>
          <a:ext cx="4533900" cy="4166870"/>
        </p:xfrm>
        <a:graphic>
          <a:graphicData uri="http://schemas.openxmlformats.org/drawingml/2006/table">
            <a:tbl>
              <a:tblPr/>
              <a:tblGrid>
                <a:gridCol w="2286635"/>
                <a:gridCol w="2247265"/>
              </a:tblGrid>
              <a:tr h="614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3150000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315万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</a:tr>
              <a:tr h="614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960000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</a:tr>
              <a:tr h="614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1520000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96万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</a:tr>
              <a:tr h="478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600000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</a:tr>
              <a:tr h="614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1440000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108万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</a:tr>
              <a:tr h="614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960000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48万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4D3"/>
                    </a:solidFill>
                  </a:tcPr>
                </a:tc>
              </a:tr>
              <a:tr h="614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8630000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822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693万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822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6000" b="0">
                <a:sym typeface="+mn-lt"/>
              </a:rPr>
              <a:t>每个月要赚多少？</a:t>
            </a:r>
            <a:endParaRPr lang="zh-CN" altLang="en-US" sz="6000" b="0">
              <a:sym typeface="+mn-lt"/>
            </a:endParaRPr>
          </a:p>
        </p:txBody>
      </p:sp>
      <p:sp>
        <p:nvSpPr>
          <p:cNvPr id="9113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zh-CN">
                <a:sym typeface="+mn-lt"/>
              </a:rPr>
              <a:t>863</a:t>
            </a:r>
            <a:r>
              <a:rPr lang="zh-CN" altLang="en-US">
                <a:sym typeface="+mn-lt"/>
              </a:rPr>
              <a:t>万</a:t>
            </a:r>
            <a:r>
              <a:rPr lang="en-US" altLang="zh-CN">
                <a:sym typeface="+mn-lt"/>
              </a:rPr>
              <a:t>÷40</a:t>
            </a:r>
            <a:r>
              <a:rPr lang="zh-CN" altLang="en-US">
                <a:sym typeface="+mn-lt"/>
              </a:rPr>
              <a:t>年</a:t>
            </a:r>
            <a:r>
              <a:rPr lang="en-US" altLang="zh-CN">
                <a:sym typeface="+mn-lt"/>
              </a:rPr>
              <a:t>÷12</a:t>
            </a:r>
            <a:r>
              <a:rPr lang="zh-CN" altLang="en-US">
                <a:sym typeface="+mn-lt"/>
              </a:rPr>
              <a:t>月 ≈</a:t>
            </a:r>
            <a:r>
              <a:rPr lang="en-US" altLang="zh-CN">
                <a:sym typeface="+mn-lt"/>
              </a:rPr>
              <a:t>1.80</a:t>
            </a:r>
            <a:r>
              <a:rPr lang="zh-CN" altLang="en-US">
                <a:sym typeface="+mn-lt"/>
              </a:rPr>
              <a:t>万</a:t>
            </a:r>
            <a:endParaRPr lang="zh-CN" altLang="en-US">
              <a:sym typeface="+mn-lt"/>
            </a:endParaRPr>
          </a:p>
          <a:p>
            <a:pPr eaLnBrk="1" hangingPunct="1"/>
            <a:r>
              <a:rPr lang="zh-CN" altLang="en-US">
                <a:sym typeface="+mn-lt"/>
              </a:rPr>
              <a:t>即我们一个月赚够</a:t>
            </a:r>
            <a:r>
              <a:rPr lang="en-US" altLang="zh-CN">
                <a:sym typeface="+mn-lt"/>
              </a:rPr>
              <a:t>1.80</a:t>
            </a:r>
            <a:r>
              <a:rPr lang="zh-CN" altLang="en-US">
                <a:sym typeface="+mn-lt"/>
              </a:rPr>
              <a:t>万元，就够一辈子花用了。</a:t>
            </a:r>
            <a:endParaRPr lang="zh-CN" altLang="en-US">
              <a:sym typeface="+mn-lt"/>
            </a:endParaRPr>
          </a:p>
        </p:txBody>
      </p:sp>
      <p:sp>
        <p:nvSpPr>
          <p:cNvPr id="649220" name="WordArt 4"/>
          <p:cNvSpPr>
            <a:spLocks noChangeArrowheads="1" noChangeShapeType="1" noTextEdit="1"/>
          </p:cNvSpPr>
          <p:nvPr/>
        </p:nvSpPr>
        <p:spPr bwMode="auto">
          <a:xfrm>
            <a:off x="2734733" y="3141663"/>
            <a:ext cx="6604000" cy="224790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17979/</a:t>
            </a: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  <a:endParaRPr kumimoji="0" lang="zh-CN" altLang="en-US" sz="3600" b="0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625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>
                <a:sym typeface="+mn-lt"/>
              </a:rPr>
              <a:t>工资哪来干啥？</a:t>
            </a:r>
            <a:endParaRPr lang="zh-CN" altLang="en-US">
              <a:sym typeface="+mn-lt"/>
            </a:endParaRPr>
          </a:p>
        </p:txBody>
      </p:sp>
      <p:pic>
        <p:nvPicPr>
          <p:cNvPr id="9625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90638"/>
            <a:ext cx="10471150" cy="5046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>
                <a:sym typeface="+mn-lt"/>
              </a:rPr>
              <a:t>有工资就够了？</a:t>
            </a:r>
            <a:endParaRPr lang="zh-CN" altLang="en-US">
              <a:sym typeface="+mn-lt"/>
            </a:endParaRP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ph idx="1"/>
          </p:nvPr>
        </p:nvGraphicFramePr>
        <p:xfrm>
          <a:off x="1300163" y="1970088"/>
          <a:ext cx="95916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2786300" imgH="7239000" progId="Equation.3">
                  <p:embed/>
                </p:oleObj>
              </mc:Choice>
              <mc:Fallback>
                <p:oleObj name="" r:id="rId1" imgW="42786300" imgH="72390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1300163" y="1970088"/>
                        <a:ext cx="9591675" cy="12176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>
                <a:solidFill>
                  <a:srgbClr val="C00000"/>
                </a:solidFill>
                <a:sym typeface="+mn-lt"/>
              </a:rPr>
              <a:t>工！资！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0550" y="1524000"/>
            <a:ext cx="10972800" cy="4525963"/>
          </a:xfrm>
        </p:spPr>
        <p:txBody>
          <a:bodyPr vert="horz" wrap="square" lIns="91440" tIns="45720" rIns="91440" bIns="45720" anchor="t" anchorCtr="0"/>
          <a:p>
            <a:pPr>
              <a:lnSpc>
                <a:spcPct val="200000"/>
              </a:lnSpc>
            </a:pPr>
            <a:r>
              <a:rPr lang="zh-CN" altLang="en-US" sz="3600"/>
              <a:t>你拿到的手的工资究竟意味着什么？</a:t>
            </a:r>
            <a:endParaRPr lang="en-US" altLang="zh-CN" sz="3600"/>
          </a:p>
          <a:p>
            <a:pPr>
              <a:lnSpc>
                <a:spcPct val="200000"/>
              </a:lnSpc>
            </a:pPr>
            <a:r>
              <a:rPr lang="en-US" altLang="zh-CN" sz="3600">
                <a:hlinkClick r:id="rId1"/>
              </a:rPr>
              <a:t>http://finance.sina.com.cn/calc/bx_all.html</a:t>
            </a:r>
            <a:endParaRPr lang="en-US" altLang="zh-CN" sz="3600"/>
          </a:p>
          <a:p>
            <a:pPr>
              <a:lnSpc>
                <a:spcPct val="200000"/>
              </a:lnSpc>
            </a:pPr>
            <a:endParaRPr lang="zh-CN" alt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矩形 296"/>
          <p:cNvSpPr/>
          <p:nvPr>
            <p:custDataLst>
              <p:tags r:id="rId1"/>
            </p:custDataLst>
          </p:nvPr>
        </p:nvSpPr>
        <p:spPr>
          <a:xfrm>
            <a:off x="4657725" y="1830388"/>
            <a:ext cx="4606925" cy="3470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>
              <a:solidFill>
                <a:srgbClr val="EBFBC4"/>
              </a:solidFill>
              <a:latin typeface="Arial" panose="020B0604020202020204" pitchFamily="34" charset="0"/>
              <a:ea typeface="黑体" panose="02010609060101010101" pitchFamily="6" charset="-122"/>
            </a:endParaRPr>
          </a:p>
        </p:txBody>
      </p:sp>
      <p:sp>
        <p:nvSpPr>
          <p:cNvPr id="295" name="矩形 294"/>
          <p:cNvSpPr/>
          <p:nvPr>
            <p:custDataLst>
              <p:tags r:id="rId2"/>
            </p:custDataLst>
          </p:nvPr>
        </p:nvSpPr>
        <p:spPr bwMode="auto">
          <a:xfrm rot="20369574">
            <a:off x="2201863" y="1247775"/>
            <a:ext cx="2938463" cy="32877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" dist="63500" dir="2400000" algn="tl" rotWithShape="0">
              <a:prstClr val="black">
                <a:alpha val="30000"/>
              </a:prstClr>
            </a:outerShdw>
          </a:effectLst>
        </p:spPr>
        <p:txBody>
          <a:bodyPr rtlCol="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buFontTx/>
              <a:buNone/>
            </a:pPr>
            <a:endParaRPr lang="zh-CN" altLang="en-US" sz="1800" strike="noStrike" noProof="1">
              <a:solidFill>
                <a:srgbClr val="FFFFFF"/>
              </a:solidFill>
            </a:endParaRPr>
          </a:p>
        </p:txBody>
      </p:sp>
      <p:sp>
        <p:nvSpPr>
          <p:cNvPr id="296" name="矩形 295"/>
          <p:cNvSpPr/>
          <p:nvPr>
            <p:custDataLst>
              <p:tags r:id="rId3"/>
            </p:custDataLst>
          </p:nvPr>
        </p:nvSpPr>
        <p:spPr bwMode="auto">
          <a:xfrm rot="20369574">
            <a:off x="2293727" y="1280871"/>
            <a:ext cx="2552349" cy="285639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19" t="-1877" r="-40195" b="-3202"/>
            </a:stretch>
          </a:blipFill>
          <a:ln>
            <a:noFill/>
          </a:ln>
          <a:effectLst/>
        </p:spPr>
        <p:txBody>
          <a:bodyPr rtlCol="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buFontTx/>
              <a:buNone/>
            </a:pPr>
            <a:endParaRPr lang="zh-CN" altLang="en-US" sz="1800" strike="noStrike" noProof="1">
              <a:solidFill>
                <a:srgbClr val="FFFFFF"/>
              </a:solidFill>
            </a:endParaRPr>
          </a:p>
        </p:txBody>
      </p:sp>
      <p:sp>
        <p:nvSpPr>
          <p:cNvPr id="61444" name="文本框 10"/>
          <p:cNvSpPr txBox="1"/>
          <p:nvPr>
            <p:custDataLst>
              <p:tags r:id="rId5"/>
            </p:custDataLst>
          </p:nvPr>
        </p:nvSpPr>
        <p:spPr>
          <a:xfrm>
            <a:off x="5864860" y="2136775"/>
            <a:ext cx="449262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lIns="180000" tIns="72000" rIns="36000" anchor="ctr" anchorCtr="0"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zh-CN" altLang="en-US" sz="4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6" charset="-122"/>
              </a:rPr>
              <a:t>为什么要理财 ？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2336" y="1661596"/>
            <a:ext cx="1230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PART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85086" y="153191"/>
            <a:ext cx="124079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600">
                <a:solidFill>
                  <a:schemeClr val="accent4"/>
                </a:solidFill>
                <a:latin typeface="Impact" panose="020B0806030902050204" pitchFamily="34" charset="0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</a:t>
            </a:r>
            <a:endParaRPr lang="en-US" altLang="zh-CN" sz="16600">
              <a:solidFill>
                <a:schemeClr val="accent4"/>
              </a:solidFill>
              <a:latin typeface="Impact" panose="020B0806030902050204" pitchFamily="34" charset="0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736217" y="4257730"/>
            <a:ext cx="1035551" cy="10355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44" tIns="34272" rIns="68544" bIns="34272" numCol="1" rtlCol="0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4"/>
          <a:stretch>
            <a:fillRect/>
          </a:stretch>
        </p:blipFill>
        <p:spPr>
          <a:xfrm>
            <a:off x="8982219" y="4267516"/>
            <a:ext cx="1035550" cy="1033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25791"/>
          <a:stretch>
            <a:fillRect/>
          </a:stretch>
        </p:blipFill>
        <p:spPr>
          <a:xfrm>
            <a:off x="7871599" y="4267516"/>
            <a:ext cx="1035550" cy="1033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9854" y="210871"/>
            <a:ext cx="5112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 b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微软雅黑 Light" panose="020B0502040204020203" pitchFamily="34" charset="-122"/>
              </a:rPr>
              <a:t> 1&gt;</a:t>
            </a:r>
            <a:r>
              <a:rPr lang="zh-CN" altLang="en-US" b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微软雅黑 Light" panose="020B0502040204020203" pitchFamily="34" charset="-122"/>
              </a:rPr>
              <a:t>人生可能遭遇的困境</a:t>
            </a:r>
            <a:endParaRPr lang="zh-CN" altLang="en-US" b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93510" y="287079"/>
            <a:ext cx="66425" cy="375684"/>
          </a:xfrm>
          <a:prstGeom prst="rect">
            <a:avLst/>
          </a:prstGeom>
          <a:gradFill>
            <a:gsLst>
              <a:gs pos="48000">
                <a:srgbClr val="ED0101"/>
              </a:gs>
              <a:gs pos="0">
                <a:srgbClr val="FE1E1E"/>
              </a:gs>
              <a:gs pos="100000">
                <a:srgbClr val="E10101"/>
              </a:gs>
            </a:gsLst>
            <a:lin ang="5400000" scaled="1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6406039" y="1968500"/>
            <a:ext cx="2401888" cy="2406650"/>
          </a:xfrm>
          <a:prstGeom prst="ellipse">
            <a:avLst/>
          </a:prstGeom>
          <a:gradFill>
            <a:gsLst>
              <a:gs pos="48000">
                <a:srgbClr val="ED0101"/>
              </a:gs>
              <a:gs pos="0">
                <a:srgbClr val="FE1E1E"/>
              </a:gs>
              <a:gs pos="100000">
                <a:srgbClr val="E10101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87830" y="1383030"/>
            <a:ext cx="2141855" cy="3984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人生风雨无常，遇到困境时，财富大部分时候起着决定性作用，会帮助你渡过难关。</a:t>
            </a:r>
            <a:endParaRPr lang="zh-CN" altLang="en-US" sz="2400" b="1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3" name="Freeform 28"/>
          <p:cNvSpPr>
            <a:spLocks noEditPoints="1"/>
          </p:cNvSpPr>
          <p:nvPr/>
        </p:nvSpPr>
        <p:spPr bwMode="auto">
          <a:xfrm>
            <a:off x="7106127" y="2139950"/>
            <a:ext cx="965200" cy="947738"/>
          </a:xfrm>
          <a:custGeom>
            <a:avLst/>
            <a:gdLst>
              <a:gd name="T0" fmla="*/ 556147 w 1168"/>
              <a:gd name="T1" fmla="*/ 72903 h 1144"/>
              <a:gd name="T2" fmla="*/ 410706 w 1168"/>
              <a:gd name="T3" fmla="*/ 72903 h 1144"/>
              <a:gd name="T4" fmla="*/ 336333 w 1168"/>
              <a:gd name="T5" fmla="*/ 776250 h 1144"/>
              <a:gd name="T6" fmla="*/ 190065 w 1168"/>
              <a:gd name="T7" fmla="*/ 756367 h 1144"/>
              <a:gd name="T8" fmla="*/ 153705 w 1168"/>
              <a:gd name="T9" fmla="*/ 751396 h 1144"/>
              <a:gd name="T10" fmla="*/ 7437 w 1168"/>
              <a:gd name="T11" fmla="*/ 808559 h 1144"/>
              <a:gd name="T12" fmla="*/ 168579 w 1168"/>
              <a:gd name="T13" fmla="*/ 858265 h 1144"/>
              <a:gd name="T14" fmla="*/ 190065 w 1168"/>
              <a:gd name="T15" fmla="*/ 830927 h 1144"/>
              <a:gd name="T16" fmla="*/ 336333 w 1168"/>
              <a:gd name="T17" fmla="*/ 776250 h 1144"/>
              <a:gd name="T18" fmla="*/ 810669 w 1168"/>
              <a:gd name="T19" fmla="*/ 751396 h 1144"/>
              <a:gd name="T20" fmla="*/ 775135 w 1168"/>
              <a:gd name="T21" fmla="*/ 756367 h 1144"/>
              <a:gd name="T22" fmla="*/ 628867 w 1168"/>
              <a:gd name="T23" fmla="*/ 776250 h 1144"/>
              <a:gd name="T24" fmla="*/ 775135 w 1168"/>
              <a:gd name="T25" fmla="*/ 830927 h 1144"/>
              <a:gd name="T26" fmla="*/ 796621 w 1168"/>
              <a:gd name="T27" fmla="*/ 858265 h 1144"/>
              <a:gd name="T28" fmla="*/ 956936 w 1168"/>
              <a:gd name="T29" fmla="*/ 808559 h 1144"/>
              <a:gd name="T30" fmla="*/ 628867 w 1168"/>
              <a:gd name="T31" fmla="*/ 885604 h 1144"/>
              <a:gd name="T32" fmla="*/ 566063 w 1168"/>
              <a:gd name="T33" fmla="*/ 838383 h 1144"/>
              <a:gd name="T34" fmla="*/ 399137 w 1168"/>
              <a:gd name="T35" fmla="*/ 885604 h 1144"/>
              <a:gd name="T36" fmla="*/ 321458 w 1168"/>
              <a:gd name="T37" fmla="*/ 897202 h 1144"/>
              <a:gd name="T38" fmla="*/ 482600 w 1168"/>
              <a:gd name="T39" fmla="*/ 947737 h 1144"/>
              <a:gd name="T40" fmla="*/ 643742 w 1168"/>
              <a:gd name="T41" fmla="*/ 897202 h 1144"/>
              <a:gd name="T42" fmla="*/ 637131 w 1168"/>
              <a:gd name="T43" fmla="*/ 260959 h 1144"/>
              <a:gd name="T44" fmla="*/ 544578 w 1168"/>
              <a:gd name="T45" fmla="*/ 159889 h 1144"/>
              <a:gd name="T46" fmla="*/ 542925 w 1168"/>
              <a:gd name="T47" fmla="*/ 159061 h 1144"/>
              <a:gd name="T48" fmla="*/ 500780 w 1168"/>
              <a:gd name="T49" fmla="*/ 159889 h 1144"/>
              <a:gd name="T50" fmla="*/ 503259 w 1168"/>
              <a:gd name="T51" fmla="*/ 287469 h 1144"/>
              <a:gd name="T52" fmla="*/ 464420 w 1168"/>
              <a:gd name="T53" fmla="*/ 287469 h 1144"/>
              <a:gd name="T54" fmla="*/ 464420 w 1168"/>
              <a:gd name="T55" fmla="*/ 159889 h 1144"/>
              <a:gd name="T56" fmla="*/ 421449 w 1168"/>
              <a:gd name="T57" fmla="*/ 159061 h 1144"/>
              <a:gd name="T58" fmla="*/ 419796 w 1168"/>
              <a:gd name="T59" fmla="*/ 159889 h 1144"/>
              <a:gd name="T60" fmla="*/ 328069 w 1168"/>
              <a:gd name="T61" fmla="*/ 260959 h 1144"/>
              <a:gd name="T62" fmla="*/ 327242 w 1168"/>
              <a:gd name="T63" fmla="*/ 463927 h 1144"/>
              <a:gd name="T64" fmla="*/ 386741 w 1168"/>
              <a:gd name="T65" fmla="*/ 463927 h 1144"/>
              <a:gd name="T66" fmla="*/ 396658 w 1168"/>
              <a:gd name="T67" fmla="*/ 272557 h 1144"/>
              <a:gd name="T68" fmla="*/ 396658 w 1168"/>
              <a:gd name="T69" fmla="*/ 463099 h 1144"/>
              <a:gd name="T70" fmla="*/ 434671 w 1168"/>
              <a:gd name="T71" fmla="*/ 793647 h 1144"/>
              <a:gd name="T72" fmla="*/ 436323 w 1168"/>
              <a:gd name="T73" fmla="*/ 793647 h 1144"/>
              <a:gd name="T74" fmla="*/ 475163 w 1168"/>
              <a:gd name="T75" fmla="*/ 502036 h 1144"/>
              <a:gd name="T76" fmla="*/ 490037 w 1168"/>
              <a:gd name="T77" fmla="*/ 754710 h 1144"/>
              <a:gd name="T78" fmla="*/ 528877 w 1168"/>
              <a:gd name="T79" fmla="*/ 793647 h 1144"/>
              <a:gd name="T80" fmla="*/ 568542 w 1168"/>
              <a:gd name="T81" fmla="*/ 754710 h 1144"/>
              <a:gd name="T82" fmla="*/ 568542 w 1168"/>
              <a:gd name="T83" fmla="*/ 463099 h 1144"/>
              <a:gd name="T84" fmla="*/ 578459 w 1168"/>
              <a:gd name="T85" fmla="*/ 272557 h 1144"/>
              <a:gd name="T86" fmla="*/ 607382 w 1168"/>
              <a:gd name="T87" fmla="*/ 492923 h 1144"/>
              <a:gd name="T88" fmla="*/ 637131 w 1168"/>
              <a:gd name="T89" fmla="*/ 265101 h 11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68" h="1144">
                <a:moveTo>
                  <a:pt x="585" y="176"/>
                </a:moveTo>
                <a:cubicBezTo>
                  <a:pt x="634" y="176"/>
                  <a:pt x="673" y="136"/>
                  <a:pt x="673" y="88"/>
                </a:cubicBezTo>
                <a:cubicBezTo>
                  <a:pt x="673" y="39"/>
                  <a:pt x="634" y="0"/>
                  <a:pt x="585" y="0"/>
                </a:cubicBezTo>
                <a:cubicBezTo>
                  <a:pt x="536" y="0"/>
                  <a:pt x="497" y="39"/>
                  <a:pt x="497" y="88"/>
                </a:cubicBezTo>
                <a:cubicBezTo>
                  <a:pt x="497" y="136"/>
                  <a:pt x="536" y="176"/>
                  <a:pt x="585" y="176"/>
                </a:cubicBezTo>
                <a:close/>
                <a:moveTo>
                  <a:pt x="407" y="937"/>
                </a:moveTo>
                <a:lnTo>
                  <a:pt x="230" y="937"/>
                </a:lnTo>
                <a:lnTo>
                  <a:pt x="230" y="913"/>
                </a:lnTo>
                <a:cubicBezTo>
                  <a:pt x="230" y="908"/>
                  <a:pt x="217" y="905"/>
                  <a:pt x="204" y="905"/>
                </a:cubicBezTo>
                <a:cubicBezTo>
                  <a:pt x="198" y="905"/>
                  <a:pt x="191" y="905"/>
                  <a:pt x="186" y="907"/>
                </a:cubicBezTo>
                <a:lnTo>
                  <a:pt x="9" y="965"/>
                </a:lnTo>
                <a:cubicBezTo>
                  <a:pt x="0" y="968"/>
                  <a:pt x="0" y="973"/>
                  <a:pt x="9" y="976"/>
                </a:cubicBezTo>
                <a:lnTo>
                  <a:pt x="186" y="1034"/>
                </a:lnTo>
                <a:cubicBezTo>
                  <a:pt x="191" y="1036"/>
                  <a:pt x="198" y="1036"/>
                  <a:pt x="204" y="1036"/>
                </a:cubicBezTo>
                <a:cubicBezTo>
                  <a:pt x="217" y="1036"/>
                  <a:pt x="230" y="1033"/>
                  <a:pt x="230" y="1028"/>
                </a:cubicBezTo>
                <a:lnTo>
                  <a:pt x="230" y="1003"/>
                </a:lnTo>
                <a:lnTo>
                  <a:pt x="407" y="1003"/>
                </a:lnTo>
                <a:lnTo>
                  <a:pt x="407" y="937"/>
                </a:lnTo>
                <a:close/>
                <a:moveTo>
                  <a:pt x="1158" y="965"/>
                </a:moveTo>
                <a:lnTo>
                  <a:pt x="981" y="907"/>
                </a:lnTo>
                <a:cubicBezTo>
                  <a:pt x="976" y="905"/>
                  <a:pt x="970" y="905"/>
                  <a:pt x="964" y="905"/>
                </a:cubicBezTo>
                <a:cubicBezTo>
                  <a:pt x="951" y="905"/>
                  <a:pt x="938" y="908"/>
                  <a:pt x="938" y="913"/>
                </a:cubicBezTo>
                <a:lnTo>
                  <a:pt x="938" y="937"/>
                </a:lnTo>
                <a:lnTo>
                  <a:pt x="761" y="937"/>
                </a:lnTo>
                <a:lnTo>
                  <a:pt x="761" y="1003"/>
                </a:lnTo>
                <a:lnTo>
                  <a:pt x="938" y="1003"/>
                </a:lnTo>
                <a:lnTo>
                  <a:pt x="938" y="1028"/>
                </a:lnTo>
                <a:cubicBezTo>
                  <a:pt x="938" y="1033"/>
                  <a:pt x="951" y="1036"/>
                  <a:pt x="964" y="1036"/>
                </a:cubicBezTo>
                <a:cubicBezTo>
                  <a:pt x="970" y="1036"/>
                  <a:pt x="976" y="1036"/>
                  <a:pt x="981" y="1034"/>
                </a:cubicBezTo>
                <a:lnTo>
                  <a:pt x="1158" y="976"/>
                </a:lnTo>
                <a:cubicBezTo>
                  <a:pt x="1168" y="973"/>
                  <a:pt x="1168" y="968"/>
                  <a:pt x="1158" y="965"/>
                </a:cubicBezTo>
                <a:close/>
                <a:moveTo>
                  <a:pt x="761" y="1069"/>
                </a:moveTo>
                <a:lnTo>
                  <a:pt x="685" y="1069"/>
                </a:lnTo>
                <a:lnTo>
                  <a:pt x="685" y="1012"/>
                </a:lnTo>
                <a:lnTo>
                  <a:pt x="483" y="1012"/>
                </a:lnTo>
                <a:lnTo>
                  <a:pt x="483" y="1069"/>
                </a:lnTo>
                <a:lnTo>
                  <a:pt x="407" y="1069"/>
                </a:lnTo>
                <a:cubicBezTo>
                  <a:pt x="385" y="1069"/>
                  <a:pt x="373" y="1079"/>
                  <a:pt x="389" y="1083"/>
                </a:cubicBezTo>
                <a:lnTo>
                  <a:pt x="566" y="1141"/>
                </a:lnTo>
                <a:cubicBezTo>
                  <a:pt x="571" y="1143"/>
                  <a:pt x="577" y="1144"/>
                  <a:pt x="584" y="1144"/>
                </a:cubicBezTo>
                <a:cubicBezTo>
                  <a:pt x="590" y="1144"/>
                  <a:pt x="597" y="1143"/>
                  <a:pt x="602" y="1141"/>
                </a:cubicBezTo>
                <a:lnTo>
                  <a:pt x="779" y="1083"/>
                </a:lnTo>
                <a:cubicBezTo>
                  <a:pt x="794" y="1079"/>
                  <a:pt x="783" y="1069"/>
                  <a:pt x="761" y="1069"/>
                </a:cubicBezTo>
                <a:close/>
                <a:moveTo>
                  <a:pt x="771" y="315"/>
                </a:moveTo>
                <a:lnTo>
                  <a:pt x="771" y="306"/>
                </a:lnTo>
                <a:cubicBezTo>
                  <a:pt x="771" y="244"/>
                  <a:pt x="721" y="193"/>
                  <a:pt x="659" y="193"/>
                </a:cubicBezTo>
                <a:lnTo>
                  <a:pt x="659" y="192"/>
                </a:lnTo>
                <a:lnTo>
                  <a:pt x="657" y="192"/>
                </a:lnTo>
                <a:lnTo>
                  <a:pt x="642" y="192"/>
                </a:lnTo>
                <a:lnTo>
                  <a:pt x="606" y="193"/>
                </a:lnTo>
                <a:cubicBezTo>
                  <a:pt x="604" y="216"/>
                  <a:pt x="599" y="222"/>
                  <a:pt x="596" y="223"/>
                </a:cubicBezTo>
                <a:cubicBezTo>
                  <a:pt x="596" y="223"/>
                  <a:pt x="615" y="316"/>
                  <a:pt x="609" y="347"/>
                </a:cubicBezTo>
                <a:cubicBezTo>
                  <a:pt x="607" y="359"/>
                  <a:pt x="598" y="391"/>
                  <a:pt x="586" y="391"/>
                </a:cubicBezTo>
                <a:cubicBezTo>
                  <a:pt x="575" y="391"/>
                  <a:pt x="565" y="359"/>
                  <a:pt x="562" y="347"/>
                </a:cubicBezTo>
                <a:cubicBezTo>
                  <a:pt x="555" y="316"/>
                  <a:pt x="571" y="223"/>
                  <a:pt x="571" y="223"/>
                </a:cubicBezTo>
                <a:cubicBezTo>
                  <a:pt x="561" y="215"/>
                  <a:pt x="562" y="196"/>
                  <a:pt x="562" y="193"/>
                </a:cubicBezTo>
                <a:lnTo>
                  <a:pt x="526" y="192"/>
                </a:lnTo>
                <a:lnTo>
                  <a:pt x="510" y="192"/>
                </a:lnTo>
                <a:lnTo>
                  <a:pt x="508" y="192"/>
                </a:lnTo>
                <a:lnTo>
                  <a:pt x="508" y="193"/>
                </a:lnTo>
                <a:cubicBezTo>
                  <a:pt x="447" y="193"/>
                  <a:pt x="397" y="244"/>
                  <a:pt x="397" y="306"/>
                </a:cubicBezTo>
                <a:lnTo>
                  <a:pt x="397" y="315"/>
                </a:lnTo>
                <a:cubicBezTo>
                  <a:pt x="396" y="316"/>
                  <a:pt x="396" y="318"/>
                  <a:pt x="396" y="320"/>
                </a:cubicBezTo>
                <a:lnTo>
                  <a:pt x="396" y="560"/>
                </a:lnTo>
                <a:cubicBezTo>
                  <a:pt x="396" y="579"/>
                  <a:pt x="412" y="595"/>
                  <a:pt x="432" y="595"/>
                </a:cubicBezTo>
                <a:cubicBezTo>
                  <a:pt x="452" y="595"/>
                  <a:pt x="468" y="579"/>
                  <a:pt x="468" y="560"/>
                </a:cubicBezTo>
                <a:lnTo>
                  <a:pt x="468" y="329"/>
                </a:lnTo>
                <a:lnTo>
                  <a:pt x="480" y="329"/>
                </a:lnTo>
                <a:lnTo>
                  <a:pt x="480" y="559"/>
                </a:lnTo>
                <a:lnTo>
                  <a:pt x="480" y="911"/>
                </a:lnTo>
                <a:cubicBezTo>
                  <a:pt x="480" y="937"/>
                  <a:pt x="501" y="958"/>
                  <a:pt x="526" y="958"/>
                </a:cubicBezTo>
                <a:cubicBezTo>
                  <a:pt x="527" y="958"/>
                  <a:pt x="527" y="958"/>
                  <a:pt x="527" y="958"/>
                </a:cubicBezTo>
                <a:cubicBezTo>
                  <a:pt x="527" y="958"/>
                  <a:pt x="527" y="958"/>
                  <a:pt x="528" y="958"/>
                </a:cubicBezTo>
                <a:cubicBezTo>
                  <a:pt x="554" y="958"/>
                  <a:pt x="575" y="937"/>
                  <a:pt x="575" y="911"/>
                </a:cubicBezTo>
                <a:lnTo>
                  <a:pt x="575" y="606"/>
                </a:lnTo>
                <a:lnTo>
                  <a:pt x="593" y="606"/>
                </a:lnTo>
                <a:lnTo>
                  <a:pt x="593" y="911"/>
                </a:lnTo>
                <a:cubicBezTo>
                  <a:pt x="593" y="937"/>
                  <a:pt x="614" y="958"/>
                  <a:pt x="640" y="958"/>
                </a:cubicBezTo>
                <a:cubicBezTo>
                  <a:pt x="640" y="958"/>
                  <a:pt x="640" y="958"/>
                  <a:pt x="640" y="958"/>
                </a:cubicBezTo>
                <a:cubicBezTo>
                  <a:pt x="641" y="958"/>
                  <a:pt x="641" y="958"/>
                  <a:pt x="641" y="958"/>
                </a:cubicBezTo>
                <a:cubicBezTo>
                  <a:pt x="667" y="958"/>
                  <a:pt x="687" y="936"/>
                  <a:pt x="688" y="911"/>
                </a:cubicBezTo>
                <a:lnTo>
                  <a:pt x="688" y="538"/>
                </a:lnTo>
                <a:lnTo>
                  <a:pt x="688" y="559"/>
                </a:lnTo>
                <a:lnTo>
                  <a:pt x="688" y="329"/>
                </a:lnTo>
                <a:lnTo>
                  <a:pt x="700" y="329"/>
                </a:lnTo>
                <a:lnTo>
                  <a:pt x="700" y="560"/>
                </a:lnTo>
                <a:cubicBezTo>
                  <a:pt x="700" y="579"/>
                  <a:pt x="715" y="595"/>
                  <a:pt x="735" y="595"/>
                </a:cubicBezTo>
                <a:cubicBezTo>
                  <a:pt x="755" y="595"/>
                  <a:pt x="771" y="579"/>
                  <a:pt x="771" y="560"/>
                </a:cubicBezTo>
                <a:lnTo>
                  <a:pt x="771" y="320"/>
                </a:lnTo>
                <a:cubicBezTo>
                  <a:pt x="771" y="318"/>
                  <a:pt x="771" y="316"/>
                  <a:pt x="771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5255102" y="815975"/>
            <a:ext cx="4703762" cy="4711700"/>
          </a:xfrm>
          <a:prstGeom prst="ellipse">
            <a:avLst/>
          </a:prstGeom>
          <a:noFill/>
          <a:ln w="12700">
            <a:solidFill>
              <a:srgbClr val="24211D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7118828" y="327026"/>
            <a:ext cx="974725" cy="974725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6" name="Oval 31"/>
          <p:cNvSpPr>
            <a:spLocks noChangeArrowheads="1"/>
          </p:cNvSpPr>
          <p:nvPr/>
        </p:nvSpPr>
        <p:spPr bwMode="auto">
          <a:xfrm>
            <a:off x="8501540" y="777876"/>
            <a:ext cx="974725" cy="974725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9357203" y="1955801"/>
            <a:ext cx="973137" cy="974725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9357203" y="3411538"/>
            <a:ext cx="973137" cy="976312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9" name="Oval 34"/>
          <p:cNvSpPr>
            <a:spLocks noChangeArrowheads="1"/>
          </p:cNvSpPr>
          <p:nvPr/>
        </p:nvSpPr>
        <p:spPr bwMode="auto">
          <a:xfrm>
            <a:off x="8501540" y="4589463"/>
            <a:ext cx="974725" cy="976312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7118828" y="5040314"/>
            <a:ext cx="974725" cy="974725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1" name="Oval 36"/>
          <p:cNvSpPr>
            <a:spLocks noChangeArrowheads="1"/>
          </p:cNvSpPr>
          <p:nvPr/>
        </p:nvSpPr>
        <p:spPr bwMode="auto">
          <a:xfrm>
            <a:off x="5737703" y="4589463"/>
            <a:ext cx="973137" cy="976312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4882039" y="3411538"/>
            <a:ext cx="973138" cy="976312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4882039" y="1955801"/>
            <a:ext cx="973138" cy="974725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4" name="Oval 39"/>
          <p:cNvSpPr>
            <a:spLocks noChangeArrowheads="1"/>
          </p:cNvSpPr>
          <p:nvPr/>
        </p:nvSpPr>
        <p:spPr bwMode="auto">
          <a:xfrm>
            <a:off x="5737703" y="777876"/>
            <a:ext cx="973137" cy="974725"/>
          </a:xfrm>
          <a:prstGeom prst="ellipse">
            <a:avLst/>
          </a:prstGeom>
          <a:gradFill>
            <a:gsLst>
              <a:gs pos="0">
                <a:srgbClr val="585858"/>
              </a:gs>
              <a:gs pos="57000">
                <a:schemeClr val="tx1"/>
              </a:gs>
              <a:gs pos="100000">
                <a:srgbClr val="363636"/>
              </a:gs>
            </a:gsLst>
            <a:lin ang="5400000" scaled="1"/>
          </a:gra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H="1" flipV="1">
            <a:off x="6526690" y="1682750"/>
            <a:ext cx="314325" cy="433388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H="1" flipV="1">
            <a:off x="5858353" y="2601914"/>
            <a:ext cx="509587" cy="166687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H="1">
            <a:off x="5858353" y="3575050"/>
            <a:ext cx="509587" cy="165100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H="1">
            <a:off x="6526690" y="4227513"/>
            <a:ext cx="314325" cy="431800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>
            <a:off x="7606189" y="4475164"/>
            <a:ext cx="0" cy="536575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8372953" y="4227513"/>
            <a:ext cx="314325" cy="431800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8846027" y="3575050"/>
            <a:ext cx="508000" cy="165100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 flipV="1">
            <a:off x="8846027" y="2601914"/>
            <a:ext cx="508000" cy="166687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 flipV="1">
            <a:off x="8372953" y="1682750"/>
            <a:ext cx="314325" cy="433388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flipH="1" flipV="1">
            <a:off x="7606189" y="1331914"/>
            <a:ext cx="0" cy="534987"/>
          </a:xfrm>
          <a:prstGeom prst="line">
            <a:avLst/>
          </a:prstGeom>
          <a:noFill/>
          <a:ln w="12700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5" name="矩形 75"/>
          <p:cNvSpPr>
            <a:spLocks noChangeArrowheads="1"/>
          </p:cNvSpPr>
          <p:nvPr/>
        </p:nvSpPr>
        <p:spPr bwMode="auto">
          <a:xfrm>
            <a:off x="6526690" y="3097214"/>
            <a:ext cx="21494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人生可能遭遇的困境</a:t>
            </a:r>
            <a:endParaRPr lang="zh-CN" altLang="en-US" sz="2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6" name="TextBox 78"/>
          <p:cNvSpPr txBox="1"/>
          <p:nvPr/>
        </p:nvSpPr>
        <p:spPr>
          <a:xfrm>
            <a:off x="4980464" y="3546475"/>
            <a:ext cx="776288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高昂房价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7" name="TextBox 79"/>
          <p:cNvSpPr txBox="1"/>
          <p:nvPr/>
        </p:nvSpPr>
        <p:spPr>
          <a:xfrm>
            <a:off x="4980464" y="2098676"/>
            <a:ext cx="776288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通货膨胀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8" name="TextBox 80"/>
          <p:cNvSpPr txBox="1"/>
          <p:nvPr/>
        </p:nvSpPr>
        <p:spPr>
          <a:xfrm>
            <a:off x="5840889" y="925514"/>
            <a:ext cx="77470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婚姻解体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9" name="TextBox 81"/>
          <p:cNvSpPr txBox="1"/>
          <p:nvPr/>
        </p:nvSpPr>
        <p:spPr>
          <a:xfrm>
            <a:off x="7233127" y="474664"/>
            <a:ext cx="77470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事业变动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0" name="TextBox 82"/>
          <p:cNvSpPr txBox="1"/>
          <p:nvPr/>
        </p:nvSpPr>
        <p:spPr>
          <a:xfrm>
            <a:off x="8598377" y="925514"/>
            <a:ext cx="77470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遗产争执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1" name="TextBox 83"/>
          <p:cNvSpPr txBox="1"/>
          <p:nvPr/>
        </p:nvSpPr>
        <p:spPr>
          <a:xfrm>
            <a:off x="9471502" y="2112964"/>
            <a:ext cx="77470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退休养老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2" name="TextBox 84"/>
          <p:cNvSpPr txBox="1"/>
          <p:nvPr/>
        </p:nvSpPr>
        <p:spPr>
          <a:xfrm>
            <a:off x="9361965" y="3581401"/>
            <a:ext cx="963613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高额教育费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3" name="TextBox 85"/>
          <p:cNvSpPr txBox="1"/>
          <p:nvPr/>
        </p:nvSpPr>
        <p:spPr>
          <a:xfrm>
            <a:off x="8610689" y="4746626"/>
            <a:ext cx="775475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陷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阱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4" name="TextBox 86"/>
          <p:cNvSpPr txBox="1"/>
          <p:nvPr/>
        </p:nvSpPr>
        <p:spPr>
          <a:xfrm>
            <a:off x="7218839" y="5183189"/>
            <a:ext cx="77470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健康恶化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5" name="TextBox 87"/>
          <p:cNvSpPr txBox="1"/>
          <p:nvPr/>
        </p:nvSpPr>
        <p:spPr>
          <a:xfrm>
            <a:off x="5855177" y="4746626"/>
            <a:ext cx="77470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意外突降</a:t>
            </a:r>
            <a:endParaRPr lang="zh-CN" altLang="en-US" sz="20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11142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4866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6240463" y="1773238"/>
            <a:ext cx="4386262" cy="31178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3489" name="标题 2"/>
          <p:cNvSpPr>
            <a:spLocks noGrp="1"/>
          </p:cNvSpPr>
          <p:nvPr/>
        </p:nvSpPr>
        <p:spPr>
          <a:xfrm>
            <a:off x="2197100" y="268605"/>
            <a:ext cx="6113780" cy="441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黑体" panose="02010609060101010101" pitchFamily="6" charset="-122"/>
                <a:cs typeface="+mj-cs"/>
              </a:rPr>
              <a:t>       </a:t>
            </a:r>
            <a:r>
              <a:rPr kumimoji="0" lang="zh-CN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黑体" panose="02010609060101010101" pitchFamily="6" charset="-122"/>
                <a:cs typeface="+mj-cs"/>
              </a:rPr>
              <a:t>发生在你身边的通货膨胀？</a:t>
            </a:r>
            <a:endParaRPr kumimoji="0" lang="zh-CN" sz="3200" b="1" i="0" u="none" strike="noStrike" kern="1200" cap="none" spc="200" normalizeH="0" baseline="0" noProof="1" dirty="0">
              <a:solidFill>
                <a:schemeClr val="tx1"/>
              </a:solidFill>
              <a:uFillTx/>
              <a:latin typeface="黑体" panose="02010609060101010101" pitchFamily="6" charset="-122"/>
              <a:ea typeface="黑体" panose="02010609060101010101" pitchFamily="6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59610" y="210820"/>
            <a:ext cx="2536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b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微软雅黑 Light" panose="020B0502040204020203" pitchFamily="34" charset="-122"/>
              </a:rPr>
              <a:t>通货膨胀</a:t>
            </a:r>
            <a:endParaRPr lang="zh-CN" altLang="en-US" b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93510" y="287079"/>
            <a:ext cx="66425" cy="375684"/>
          </a:xfrm>
          <a:prstGeom prst="rect">
            <a:avLst/>
          </a:prstGeom>
          <a:gradFill>
            <a:gsLst>
              <a:gs pos="48000">
                <a:srgbClr val="ED0101"/>
              </a:gs>
              <a:gs pos="0">
                <a:srgbClr val="FE1E1E"/>
              </a:gs>
              <a:gs pos="100000">
                <a:srgbClr val="E10101"/>
              </a:gs>
            </a:gsLst>
            <a:lin ang="5400000" scaled="1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pic>
        <p:nvPicPr>
          <p:cNvPr id="102" name="图片 101">
            <a:hlinkClick r:id="rId2"/>
          </p:cNvPr>
          <p:cNvPicPr/>
          <p:nvPr/>
        </p:nvPicPr>
        <p:blipFill>
          <a:blip r:embed="rId3"/>
          <a:srcRect t="7483" b="43765"/>
          <a:stretch>
            <a:fillRect/>
          </a:stretch>
        </p:blipFill>
        <p:spPr>
          <a:xfrm>
            <a:off x="1812290" y="1600200"/>
            <a:ext cx="4072255" cy="32816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9854" y="210871"/>
            <a:ext cx="5112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zh-CN" altLang="en-US" b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微软雅黑 Light" panose="020B0502040204020203" pitchFamily="34" charset="-122"/>
              </a:rPr>
              <a:t>国内外家庭理财观念对比</a:t>
            </a:r>
            <a:endParaRPr lang="zh-CN" altLang="en-US" b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93510" y="287079"/>
            <a:ext cx="66425" cy="375684"/>
          </a:xfrm>
          <a:prstGeom prst="rect">
            <a:avLst/>
          </a:prstGeom>
          <a:gradFill>
            <a:gsLst>
              <a:gs pos="48000">
                <a:srgbClr val="ED0101"/>
              </a:gs>
              <a:gs pos="0">
                <a:srgbClr val="FE1E1E"/>
              </a:gs>
              <a:gs pos="100000">
                <a:srgbClr val="E10101"/>
              </a:gs>
            </a:gsLst>
            <a:lin ang="5400000" scaled="1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83820" y="837898"/>
            <a:ext cx="48244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一个值得我们关注的现象    </a:t>
            </a:r>
            <a:endParaRPr lang="zh-CN" altLang="en-US" sz="2800" b="1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205832" y="5356543"/>
            <a:ext cx="3244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一旦失业  生活困难   </a:t>
            </a:r>
            <a:endParaRPr lang="zh-CN" altLang="en-US" sz="24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7" name="图表 1"/>
          <p:cNvGraphicFramePr>
            <a:graphicFrameLocks noChangeAspect="1"/>
          </p:cNvGraphicFramePr>
          <p:nvPr/>
        </p:nvGraphicFramePr>
        <p:xfrm>
          <a:off x="1602105" y="2082800"/>
          <a:ext cx="484378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5986145" imgH="3761105" progId="Excel.Chart.8">
                  <p:embed/>
                </p:oleObj>
              </mc:Choice>
              <mc:Fallback>
                <p:oleObj name="" r:id="rId1" imgW="5986145" imgH="3761105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2105" y="2082800"/>
                        <a:ext cx="4843780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图表 36"/>
          <p:cNvGraphicFramePr>
            <a:graphicFrameLocks noChangeAspect="1"/>
          </p:cNvGraphicFramePr>
          <p:nvPr/>
        </p:nvGraphicFramePr>
        <p:xfrm>
          <a:off x="6198235" y="2082800"/>
          <a:ext cx="4926330" cy="310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5980430" imgH="3761105" progId="Excel.Chart.8">
                  <p:embed/>
                </p:oleObj>
              </mc:Choice>
              <mc:Fallback>
                <p:oleObj name="" r:id="rId3" imgW="5980430" imgH="3761105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98235" y="2082800"/>
                        <a:ext cx="4926330" cy="3100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851492" y="5367973"/>
            <a:ext cx="381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多重收入来源  生活有保障</a:t>
            </a:r>
            <a:endParaRPr lang="zh-CN" altLang="en-US" sz="24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3120549" y="1771016"/>
            <a:ext cx="140462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中国家庭</a:t>
            </a:r>
            <a:endParaRPr lang="zh-CN" altLang="en-US" sz="2400" b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1" name="TextBox 38"/>
          <p:cNvSpPr txBox="1"/>
          <p:nvPr/>
        </p:nvSpPr>
        <p:spPr>
          <a:xfrm>
            <a:off x="7733824" y="1493521"/>
            <a:ext cx="158623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  美国家庭</a:t>
            </a:r>
            <a:endParaRPr lang="zh-CN" altLang="en-US" sz="2400" b="1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 advTm="11142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814388" y="476250"/>
            <a:ext cx="103632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sz="5400">
                <a:solidFill>
                  <a:srgbClr val="C00000"/>
                </a:solidFill>
                <a:sym typeface="+mn-lt"/>
              </a:rPr>
              <a:t>个人理财</a:t>
            </a:r>
            <a:endParaRPr lang="zh-CN" altLang="en-US" sz="5400">
              <a:solidFill>
                <a:srgbClr val="C00000"/>
              </a:solidFill>
              <a:sym typeface="+mn-lt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>
          <a:xfrm>
            <a:off x="527050" y="1916113"/>
            <a:ext cx="10945813" cy="4752975"/>
          </a:xfrm>
        </p:spPr>
        <p:txBody>
          <a:bodyPr vert="horz" wrap="square" lIns="91440" tIns="45720" rIns="91440" bIns="45720" anchor="t" anchorCtr="0"/>
          <a:p>
            <a:r>
              <a:rPr lang="zh-CN" altLang="en-US" sz="4000">
                <a:sym typeface="+mn-lt"/>
              </a:rPr>
              <a:t>在保障充足，满足正常生活所需的前提下，进行</a:t>
            </a:r>
            <a:r>
              <a:rPr lang="zh-CN" altLang="en-US" sz="4000">
                <a:solidFill>
                  <a:srgbClr val="0000FF"/>
                </a:solidFill>
                <a:sym typeface="+mn-lt"/>
              </a:rPr>
              <a:t>正确</a:t>
            </a:r>
            <a:r>
              <a:rPr lang="zh-CN" altLang="en-US" sz="4000">
                <a:sym typeface="+mn-lt"/>
              </a:rPr>
              <a:t>财务规划和金融投资，购买</a:t>
            </a:r>
            <a:r>
              <a:rPr lang="zh-CN" altLang="en-US" sz="4000">
                <a:solidFill>
                  <a:srgbClr val="0000FF"/>
                </a:solidFill>
                <a:sym typeface="+mn-lt"/>
              </a:rPr>
              <a:t>适合</a:t>
            </a:r>
            <a:r>
              <a:rPr lang="zh-CN" altLang="en-US" sz="4000">
                <a:sym typeface="+mn-lt"/>
              </a:rPr>
              <a:t>家庭的各种理财产品，最大限度地实现家庭资产的保值和增值。</a:t>
            </a:r>
            <a:endParaRPr lang="en-US" altLang="zh-CN" sz="4000"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2708275" y="1247775"/>
            <a:ext cx="6775450" cy="706438"/>
          </a:xfrm>
        </p:spPr>
        <p:txBody>
          <a:bodyPr wrap="square" lIns="91440" tIns="45720" rIns="91440" bIns="45720" anchor="ctr">
            <a:normAutofit fontScale="90000"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0" normalizeH="0" baseline="0" noProof="1" dirty="0">
                <a:solidFill>
                  <a:srgbClr val="333333"/>
                </a:solidFill>
                <a:latin typeface="+mj-ea"/>
                <a:ea typeface="+mj-ea"/>
                <a:cs typeface="+mj-cs"/>
              </a:rPr>
              <a:t>有工资就够了？</a:t>
            </a:r>
            <a:endParaRPr kumimoji="0" lang="zh-CN" altLang="en-US" sz="4400" b="1" i="0" u="none" strike="noStrike" kern="1200" cap="none" spc="0" normalizeH="0" baseline="0" noProof="1" dirty="0">
              <a:solidFill>
                <a:srgbClr val="333333"/>
              </a:solidFill>
              <a:latin typeface="+mj-ea"/>
              <a:ea typeface="+mj-ea"/>
              <a:cs typeface="+mj-cs"/>
            </a:endParaRP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406650" y="3082925"/>
          <a:ext cx="71945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2786300" imgH="7239000" progId="Equation.3">
                  <p:embed/>
                </p:oleObj>
              </mc:Choice>
              <mc:Fallback>
                <p:oleObj name="" r:id="rId1" imgW="42786300" imgH="72390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06650" y="3082925"/>
                        <a:ext cx="7194550" cy="12160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CC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5" descr="https://timgsa.baidu.com/timg?image&amp;quality=80&amp;size=b9999_10000&amp;sec=1487650299971&amp;di=d68fc319d27f21a3f1f5f22c580e99d7&amp;imgtype=0&amp;src=http%3A%2F%2Fres.bjxxw.com%2Fattachment%2F1507%2Fthread%2F371_762547_5b86a02dd9478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>
            <a:fillRect/>
          </a:stretch>
        </p:blipFill>
        <p:spPr bwMode="auto">
          <a:xfrm>
            <a:off x="8141969" y="4443094"/>
            <a:ext cx="1758316" cy="19869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0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3088" y="1404938"/>
            <a:ext cx="8501062" cy="1947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6498" name="Rectangle 2"/>
          <p:cNvSpPr>
            <a:spLocks noGrp="1"/>
          </p:cNvSpPr>
          <p:nvPr>
            <p:ph idx="1"/>
          </p:nvPr>
        </p:nvSpPr>
        <p:spPr>
          <a:xfrm>
            <a:off x="1295400" y="476250"/>
            <a:ext cx="10363200" cy="180022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>
                <a:sym typeface="+mn-lt"/>
              </a:rPr>
              <a:t>人口环境：“未富先老”的社会压力</a:t>
            </a:r>
            <a:endParaRPr lang="zh-CN" altLang="en-US">
              <a:sym typeface="+mn-lt"/>
            </a:endParaRPr>
          </a:p>
          <a:p>
            <a:pPr eaLnBrk="1" hangingPunct="1"/>
            <a:r>
              <a:rPr lang="zh-CN" altLang="en-US">
                <a:sym typeface="+mn-lt"/>
              </a:rPr>
              <a:t>西方发达国家在进入老龄化社会时，人均</a:t>
            </a:r>
            <a:r>
              <a:rPr lang="en-US" altLang="zh-CN">
                <a:sym typeface="+mn-lt"/>
              </a:rPr>
              <a:t>GDP</a:t>
            </a:r>
            <a:r>
              <a:rPr lang="zh-CN" altLang="en-US">
                <a:sym typeface="+mn-lt"/>
              </a:rPr>
              <a:t>达到</a:t>
            </a:r>
            <a:r>
              <a:rPr lang="en-US" altLang="zh-CN">
                <a:sym typeface="+mn-lt"/>
              </a:rPr>
              <a:t>5000——10000</a:t>
            </a:r>
            <a:r>
              <a:rPr lang="zh-CN" altLang="en-US">
                <a:sym typeface="+mn-lt"/>
              </a:rPr>
              <a:t>美元。 </a:t>
            </a:r>
            <a:endParaRPr lang="zh-CN" altLang="en-US">
              <a:sym typeface="+mn-lt"/>
            </a:endParaRPr>
          </a:p>
        </p:txBody>
      </p:sp>
      <p:pic>
        <p:nvPicPr>
          <p:cNvPr id="148480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963" y="2276475"/>
            <a:ext cx="11857037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5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en-US" altLang="zh-CN"/>
              <a:t>2024</a:t>
            </a:r>
            <a:r>
              <a:rPr lang="zh-CN" altLang="en-US"/>
              <a:t>年老年人口的比重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417955"/>
            <a:ext cx="10972800" cy="4525963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</a:pPr>
            <a:r>
              <a:rPr b="0"/>
              <a:t>全国60岁及以上老年人口</a:t>
            </a:r>
            <a:r>
              <a:rPr lang="en-US" altLang="zh-CN" b="0"/>
              <a:t>60</a:t>
            </a:r>
            <a:r>
              <a:rPr lang="zh-CN" altLang="en-US" b="0"/>
              <a:t>岁及以上人口</a:t>
            </a:r>
            <a:r>
              <a:rPr lang="en-US" altLang="zh-CN" b="0"/>
              <a:t>31031</a:t>
            </a:r>
            <a:r>
              <a:rPr lang="zh-CN" altLang="en-US" b="0"/>
              <a:t>万人，占全国人口的</a:t>
            </a:r>
            <a:r>
              <a:rPr lang="en-US" altLang="zh-CN" b="0"/>
              <a:t>22.0%</a:t>
            </a:r>
            <a:r>
              <a:rPr lang="zh-CN" altLang="en-US" b="0"/>
              <a:t>，其中</a:t>
            </a:r>
            <a:r>
              <a:rPr lang="en-US" altLang="zh-CN" b="0"/>
              <a:t>65</a:t>
            </a:r>
            <a:r>
              <a:rPr lang="zh-CN" altLang="en-US" b="0"/>
              <a:t>岁及以上人口</a:t>
            </a:r>
            <a:r>
              <a:rPr lang="en-US" altLang="zh-CN" b="0"/>
              <a:t>22023</a:t>
            </a:r>
            <a:r>
              <a:rPr lang="zh-CN" altLang="en-US" b="0"/>
              <a:t>万人，占全国人口的</a:t>
            </a:r>
            <a:r>
              <a:rPr lang="en-US" altLang="zh-CN" b="0"/>
              <a:t>15.6%</a:t>
            </a:r>
            <a:r>
              <a:rPr b="0"/>
              <a:t>。</a:t>
            </a:r>
            <a:endParaRPr b="0"/>
          </a:p>
          <a:p>
            <a:pPr>
              <a:lnSpc>
                <a:spcPct val="150000"/>
              </a:lnSpc>
            </a:pPr>
            <a:r>
              <a:rPr b="0"/>
              <a:t>2035年左右，60岁及以上老年人口将突破4亿，在总人口中的占比将超过30%，进入重度老龄化阶段。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3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>
                <a:latin typeface="黑体" panose="02010609060101010101" pitchFamily="6" charset="-122"/>
                <a:ea typeface="宋体" panose="02010600030101010101" pitchFamily="2" charset="-122"/>
              </a:rPr>
              <a:t>养老问题</a:t>
            </a:r>
            <a:endParaRPr lang="zh-CN" altLang="en-US">
              <a:latin typeface="黑体" panose="02010609060101010101" pitchFamily="6" charset="-122"/>
              <a:ea typeface="宋体" panose="02010600030101010101" pitchFamily="2" charset="-122"/>
            </a:endParaRPr>
          </a:p>
        </p:txBody>
      </p:sp>
      <p:sp>
        <p:nvSpPr>
          <p:cNvPr id="110594" name="内容占位符 2"/>
          <p:cNvSpPr>
            <a:spLocks noGrp="1"/>
          </p:cNvSpPr>
          <p:nvPr>
            <p:ph idx="1"/>
          </p:nvPr>
        </p:nvSpPr>
        <p:spPr>
          <a:xfrm>
            <a:off x="609600" y="1700530"/>
            <a:ext cx="10666730" cy="4608195"/>
          </a:xfrm>
        </p:spPr>
        <p:txBody>
          <a:bodyPr vert="horz" wrap="square" lIns="91440" tIns="45720" rIns="91440" bIns="45720" anchor="t" anchorCtr="0"/>
          <a:p>
            <a:r>
              <a:rPr lang="zh-CN" altLang="en-US" sz="3600">
                <a:latin typeface="楷体_GB2312" panose="02010609030101010101" pitchFamily="49" charset="-122"/>
                <a:ea typeface="宋体" panose="02010600030101010101" pitchFamily="2" charset="-122"/>
              </a:rPr>
              <a:t>根据测算，</a:t>
            </a:r>
            <a:r>
              <a:rPr lang="en-US" altLang="zh-CN" sz="3600">
                <a:latin typeface="楷体_GB2312" panose="02010609030101010101" pitchFamily="49" charset="-122"/>
                <a:ea typeface="宋体" panose="02010600030101010101" pitchFamily="2" charset="-122"/>
              </a:rPr>
              <a:t>2050</a:t>
            </a:r>
            <a:r>
              <a:rPr lang="zh-CN" altLang="en-US" sz="3600">
                <a:latin typeface="楷体_GB2312" panose="02010609030101010101" pitchFamily="49" charset="-122"/>
                <a:ea typeface="宋体" panose="02010600030101010101" pitchFamily="2" charset="-122"/>
              </a:rPr>
              <a:t>年，中国职工的抚养比将从现在的</a:t>
            </a:r>
            <a:r>
              <a:rPr lang="en-US" altLang="zh-CN" sz="3600">
                <a:latin typeface="楷体_GB2312" panose="02010609030101010101" pitchFamily="49" charset="-122"/>
                <a:ea typeface="宋体" panose="02010600030101010101" pitchFamily="2" charset="-122"/>
              </a:rPr>
              <a:t>3</a:t>
            </a:r>
            <a:r>
              <a:rPr lang="zh-CN" altLang="en-US" sz="3600">
                <a:latin typeface="楷体_GB2312" panose="02010609030101010101" pitchFamily="49" charset="-122"/>
                <a:ea typeface="宋体" panose="02010600030101010101" pitchFamily="2" charset="-122"/>
              </a:rPr>
              <a:t>个职工养一个退休人员，变成</a:t>
            </a:r>
            <a:r>
              <a:rPr lang="en-US" altLang="zh-CN" sz="3600">
                <a:latin typeface="楷体_GB2312" panose="02010609030101010101" pitchFamily="49" charset="-122"/>
                <a:ea typeface="宋体" panose="02010600030101010101" pitchFamily="2" charset="-122"/>
              </a:rPr>
              <a:t>1.5</a:t>
            </a:r>
            <a:r>
              <a:rPr lang="zh-CN" altLang="en-US" sz="3600">
                <a:latin typeface="楷体_GB2312" panose="02010609030101010101" pitchFamily="49" charset="-122"/>
                <a:ea typeface="宋体" panose="02010600030101010101" pitchFamily="2" charset="-122"/>
              </a:rPr>
              <a:t>个职工养一个退休人员。</a:t>
            </a:r>
            <a:endParaRPr lang="zh-CN" altLang="en-US" sz="3600">
              <a:latin typeface="楷体_GB2312" panose="0201060903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61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638" y="1400175"/>
            <a:ext cx="8281987" cy="195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325120" y="124968"/>
          <a:ext cx="4724400" cy="6019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1680"/>
                <a:gridCol w="2712720"/>
              </a:tblGrid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/>
                        <a:t>年份</a:t>
                      </a:r>
                      <a:endParaRPr lang="zh-CN" altLang="en-US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/>
                        <a:t>上证指数涨幅（</a:t>
                      </a:r>
                      <a:r>
                        <a:rPr lang="en-US" altLang="zh-CN" sz="1800"/>
                        <a:t>%</a:t>
                      </a:r>
                      <a:r>
                        <a:rPr lang="zh-CN" altLang="en-US" sz="1800"/>
                        <a:t>）</a:t>
                      </a:r>
                      <a:endParaRPr lang="zh-CN" altLang="en-US" sz="1800"/>
                    </a:p>
                  </a:txBody>
                  <a:tcPr marL="127317" marR="127317" marT="63817" marB="63817" anchor="t" anchorCtr="0"/>
                </a:tc>
              </a:tr>
              <a:tr h="26162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51.73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2001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-20.62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2002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-17.52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2003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10.27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2004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-15.40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2005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-8.33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26162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2006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130.43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2007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96.66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2008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-65.39</a:t>
                      </a:r>
                      <a:endParaRPr lang="zh-CN" altLang="en-US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2009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79.98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2010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-14.31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2011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-21.68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2012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3.17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5775960" y="379603"/>
          <a:ext cx="4229735" cy="5217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6685"/>
                <a:gridCol w="2813050"/>
              </a:tblGrid>
              <a:tr h="166370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zh-CN" altLang="en-US" sz="1800"/>
                        <a:t>年份</a:t>
                      </a:r>
                      <a:endParaRPr lang="zh-CN" altLang="en-US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/>
                        <a:t>上证指数涨幅（</a:t>
                      </a:r>
                      <a:r>
                        <a:rPr lang="en-US" altLang="zh-CN" sz="1800"/>
                        <a:t>%</a:t>
                      </a:r>
                      <a:r>
                        <a:rPr lang="zh-CN" altLang="en-US" sz="1800"/>
                        <a:t>）</a:t>
                      </a:r>
                      <a:endParaRPr lang="zh-CN" altLang="en-US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2013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-6.75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2014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-7.28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2015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9.41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2016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/>
                        <a:t>-12.31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2017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6.56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2018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-24.59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2019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22.30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2020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13.87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2021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4.80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2022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-15.13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6370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2023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-3.70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  <a:tr h="167005"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2024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  <a:tc>
                  <a:txBody>
                    <a:bodyPr/>
                    <a:p>
                      <a:pPr marL="0" algn="ctr" fontAlgn="t">
                        <a:buClrTx/>
                        <a:buSzTx/>
                        <a:buFontTx/>
                      </a:pPr>
                      <a:r>
                        <a:rPr lang="en-US" altLang="zh-CN" sz="1800"/>
                        <a:t>12.70</a:t>
                      </a:r>
                      <a:endParaRPr lang="en-US" altLang="zh-CN" sz="1800"/>
                    </a:p>
                  </a:txBody>
                  <a:tcPr marL="127317" marR="127317" marT="63817" marB="63817" anchor="t" anchorCtr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3666" name="Rectangle 2"/>
          <p:cNvSpPr>
            <a:spLocks noGrp="1"/>
          </p:cNvSpPr>
          <p:nvPr>
            <p:ph idx="1"/>
          </p:nvPr>
        </p:nvSpPr>
        <p:spPr>
          <a:xfrm>
            <a:off x="527050" y="2565400"/>
            <a:ext cx="10972800" cy="3886200"/>
          </a:xfrm>
        </p:spPr>
        <p:txBody>
          <a:bodyPr vert="horz" wrap="square" lIns="91440" tIns="45720" rIns="91440" bIns="45720" anchor="t" anchorCtr="0"/>
          <a:p>
            <a:pPr>
              <a:lnSpc>
                <a:spcPct val="140000"/>
              </a:lnSpc>
              <a:buFontTx/>
              <a:buNone/>
            </a:pPr>
            <a:r>
              <a:rPr lang="zh-CN" altLang="en-US" sz="4000">
                <a:sym typeface="+mn-lt"/>
              </a:rPr>
              <a:t>         人人都能成为百万富翁，成为百万富翁不是命运，也不是运气或机遇，而是</a:t>
            </a:r>
            <a:r>
              <a:rPr lang="zh-CN" altLang="en-US" sz="4400">
                <a:sym typeface="+mn-lt"/>
              </a:rPr>
              <a:t>选择</a:t>
            </a:r>
            <a:r>
              <a:rPr lang="zh-CN" altLang="en-US" sz="4000">
                <a:sym typeface="+mn-lt"/>
              </a:rPr>
              <a:t>，一种生活方式的选择，一种价值观的选择。</a:t>
            </a:r>
            <a:endParaRPr lang="zh-CN" altLang="en-US" sz="4000">
              <a:sym typeface="+mn-lt"/>
            </a:endParaRPr>
          </a:p>
        </p:txBody>
      </p:sp>
      <p:sp>
        <p:nvSpPr>
          <p:cNvPr id="113667" name="WordArt 3"/>
          <p:cNvSpPr>
            <a:spLocks noTextEdit="1"/>
          </p:cNvSpPr>
          <p:nvPr/>
        </p:nvSpPr>
        <p:spPr>
          <a:xfrm>
            <a:off x="527050" y="765175"/>
            <a:ext cx="10945813" cy="1655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+mn-ea"/>
                <a:ea typeface="+mn-ea"/>
              </a:rPr>
              <a:t>理财是一种生活方式的选择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+mn-ea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1"/>
            </p:custDataLst>
          </p:nvPr>
        </p:nvSpPr>
        <p:spPr>
          <a:xfrm>
            <a:off x="6570573" y="1483194"/>
            <a:ext cx="4707868" cy="4540378"/>
          </a:xfrm>
          <a:custGeom>
            <a:avLst/>
            <a:gdLst>
              <a:gd name="connsiteX0" fmla="*/ 2544449 w 5332839"/>
              <a:gd name="connsiteY0" fmla="*/ 195 h 5143115"/>
              <a:gd name="connsiteX1" fmla="*/ 3989326 w 5332839"/>
              <a:gd name="connsiteY1" fmla="*/ 696990 h 5143115"/>
              <a:gd name="connsiteX2" fmla="*/ 4615480 w 5332839"/>
              <a:gd name="connsiteY2" fmla="*/ 1580526 h 5143115"/>
              <a:gd name="connsiteX3" fmla="*/ 5138211 w 5332839"/>
              <a:gd name="connsiteY3" fmla="*/ 2501358 h 5143115"/>
              <a:gd name="connsiteX4" fmla="*/ 3900513 w 5332839"/>
              <a:gd name="connsiteY4" fmla="*/ 5017341 h 5143115"/>
              <a:gd name="connsiteX5" fmla="*/ 2840740 w 5332839"/>
              <a:gd name="connsiteY5" fmla="*/ 5133507 h 5143115"/>
              <a:gd name="connsiteX6" fmla="*/ 1575642 w 5332839"/>
              <a:gd name="connsiteY6" fmla="*/ 5101174 h 5143115"/>
              <a:gd name="connsiteX7" fmla="*/ 88253 w 5332839"/>
              <a:gd name="connsiteY7" fmla="*/ 2851265 h 5143115"/>
              <a:gd name="connsiteX8" fmla="*/ 561662 w 5332839"/>
              <a:gd name="connsiteY8" fmla="*/ 1718356 h 5143115"/>
              <a:gd name="connsiteX9" fmla="*/ 1142458 w 5332839"/>
              <a:gd name="connsiteY9" fmla="*/ 749720 h 5143115"/>
              <a:gd name="connsiteX10" fmla="*/ 2544449 w 5332839"/>
              <a:gd name="connsiteY10" fmla="*/ 195 h 5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2839" h="5143115">
                <a:moveTo>
                  <a:pt x="2544449" y="195"/>
                </a:moveTo>
                <a:cubicBezTo>
                  <a:pt x="3077965" y="-7704"/>
                  <a:pt x="3618629" y="225451"/>
                  <a:pt x="3989326" y="696990"/>
                </a:cubicBezTo>
                <a:cubicBezTo>
                  <a:pt x="4214069" y="982865"/>
                  <a:pt x="4422783" y="1277380"/>
                  <a:pt x="4615480" y="1580526"/>
                </a:cubicBezTo>
                <a:cubicBezTo>
                  <a:pt x="4805268" y="1879089"/>
                  <a:pt x="4979511" y="2186030"/>
                  <a:pt x="5138211" y="2501358"/>
                </a:cubicBezTo>
                <a:cubicBezTo>
                  <a:pt x="5669663" y="3557292"/>
                  <a:pt x="5065400" y="4816182"/>
                  <a:pt x="3900513" y="5017341"/>
                </a:cubicBezTo>
                <a:cubicBezTo>
                  <a:pt x="3549135" y="5078015"/>
                  <a:pt x="3195875" y="5116737"/>
                  <a:pt x="2840740" y="5133507"/>
                </a:cubicBezTo>
                <a:cubicBezTo>
                  <a:pt x="2421672" y="5153296"/>
                  <a:pt x="1999973" y="5142518"/>
                  <a:pt x="1575642" y="5101174"/>
                </a:cubicBezTo>
                <a:cubicBezTo>
                  <a:pt x="467924" y="4993235"/>
                  <a:pt x="-261479" y="3907856"/>
                  <a:pt x="88253" y="2851265"/>
                </a:cubicBezTo>
                <a:cubicBezTo>
                  <a:pt x="217127" y="2461910"/>
                  <a:pt x="374930" y="2084278"/>
                  <a:pt x="561662" y="1718356"/>
                </a:cubicBezTo>
                <a:cubicBezTo>
                  <a:pt x="731361" y="1385798"/>
                  <a:pt x="924955" y="1062919"/>
                  <a:pt x="1142458" y="749720"/>
                </a:cubicBezTo>
                <a:cubicBezTo>
                  <a:pt x="1484564" y="257047"/>
                  <a:pt x="2010933" y="8094"/>
                  <a:pt x="2544449" y="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 descr="女人坐在桌子前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7487" t="2168" r="15432"/>
          <a:stretch>
            <a:fillRect/>
          </a:stretch>
        </p:blipFill>
        <p:spPr>
          <a:xfrm>
            <a:off x="6915630" y="1586921"/>
            <a:ext cx="4580370" cy="4679992"/>
          </a:xfrm>
          <a:custGeom>
            <a:avLst/>
            <a:gdLst>
              <a:gd name="connsiteX0" fmla="*/ 1773704 w 4580370"/>
              <a:gd name="connsiteY0" fmla="*/ 848 h 4679992"/>
              <a:gd name="connsiteX1" fmla="*/ 2552728 w 4580370"/>
              <a:gd name="connsiteY1" fmla="*/ 233594 h 4679992"/>
              <a:gd name="connsiteX2" fmla="*/ 3346074 w 4580370"/>
              <a:gd name="connsiteY2" fmla="*/ 767022 h 4679992"/>
              <a:gd name="connsiteX3" fmla="*/ 4065717 w 4580370"/>
              <a:gd name="connsiteY3" fmla="*/ 1363599 h 4679992"/>
              <a:gd name="connsiteX4" fmla="*/ 3831264 w 4580370"/>
              <a:gd name="connsiteY4" fmla="*/ 3827806 h 4679992"/>
              <a:gd name="connsiteX5" fmla="*/ 2992777 w 4580370"/>
              <a:gd name="connsiteY5" fmla="*/ 4255307 h 4679992"/>
              <a:gd name="connsiteX6" fmla="*/ 1938329 w 4580370"/>
              <a:gd name="connsiteY6" fmla="*/ 4624470 h 4679992"/>
              <a:gd name="connsiteX7" fmla="*/ 6496 w 4580370"/>
              <a:gd name="connsiteY7" fmla="*/ 3232593 h 4679992"/>
              <a:gd name="connsiteX8" fmla="*/ 42801 w 4580370"/>
              <a:gd name="connsiteY8" fmla="*/ 2149252 h 4679992"/>
              <a:gd name="connsiteX9" fmla="*/ 219155 w 4580370"/>
              <a:gd name="connsiteY9" fmla="*/ 1167917 h 4679992"/>
              <a:gd name="connsiteX10" fmla="*/ 1141961 w 4580370"/>
              <a:gd name="connsiteY10" fmla="*/ 110501 h 4679992"/>
              <a:gd name="connsiteX11" fmla="*/ 1661202 w 4580370"/>
              <a:gd name="connsiteY11" fmla="*/ 1170 h 4679992"/>
              <a:gd name="connsiteX12" fmla="*/ 1773704 w 4580370"/>
              <a:gd name="connsiteY12" fmla="*/ 848 h 467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0370" h="4679992">
                <a:moveTo>
                  <a:pt x="1773704" y="848"/>
                </a:moveTo>
                <a:cubicBezTo>
                  <a:pt x="2036998" y="9474"/>
                  <a:pt x="2304690" y="84155"/>
                  <a:pt x="2552728" y="233594"/>
                </a:cubicBezTo>
                <a:cubicBezTo>
                  <a:pt x="2827702" y="399259"/>
                  <a:pt x="3092149" y="577073"/>
                  <a:pt x="3346074" y="767022"/>
                </a:cubicBezTo>
                <a:cubicBezTo>
                  <a:pt x="3596165" y="954098"/>
                  <a:pt x="3836044" y="1152955"/>
                  <a:pt x="4065717" y="1363599"/>
                </a:cubicBezTo>
                <a:cubicBezTo>
                  <a:pt x="4834832" y="2068972"/>
                  <a:pt x="4729928" y="3297254"/>
                  <a:pt x="3831264" y="3827806"/>
                </a:cubicBezTo>
                <a:cubicBezTo>
                  <a:pt x="3560188" y="3987840"/>
                  <a:pt x="3280691" y="4130341"/>
                  <a:pt x="2992777" y="4255307"/>
                </a:cubicBezTo>
                <a:cubicBezTo>
                  <a:pt x="2653031" y="4402770"/>
                  <a:pt x="2301548" y="4525824"/>
                  <a:pt x="1938329" y="4624470"/>
                </a:cubicBezTo>
                <a:cubicBezTo>
                  <a:pt x="990142" y="4881975"/>
                  <a:pt x="48405" y="4214234"/>
                  <a:pt x="6496" y="3232593"/>
                </a:cubicBezTo>
                <a:cubicBezTo>
                  <a:pt x="-8950" y="2870857"/>
                  <a:pt x="3154" y="2509747"/>
                  <a:pt x="42801" y="2149252"/>
                </a:cubicBezTo>
                <a:cubicBezTo>
                  <a:pt x="78829" y="1821628"/>
                  <a:pt x="137609" y="1494517"/>
                  <a:pt x="219155" y="1167917"/>
                </a:cubicBezTo>
                <a:cubicBezTo>
                  <a:pt x="347402" y="654172"/>
                  <a:pt x="704019" y="283960"/>
                  <a:pt x="1141961" y="110501"/>
                </a:cubicBezTo>
                <a:cubicBezTo>
                  <a:pt x="1306190" y="45453"/>
                  <a:pt x="1481854" y="8074"/>
                  <a:pt x="1661202" y="1170"/>
                </a:cubicBezTo>
                <a:cubicBezTo>
                  <a:pt x="1698566" y="-269"/>
                  <a:pt x="1736090" y="-384"/>
                  <a:pt x="1773704" y="848"/>
                </a:cubicBez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609600" y="229806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73050" indent="-273050" eaLnBrk="1" hangingPunct="1">
              <a:lnSpc>
                <a:spcPct val="150000"/>
              </a:lnSpc>
              <a:buNone/>
            </a:pPr>
            <a:r>
              <a:rPr lang="zh-CN" altLang="en-US" sz="4800" b="1">
                <a:sym typeface="+mn-lt"/>
              </a:rPr>
              <a:t>当个家，要花多少钱？</a:t>
            </a:r>
            <a:endParaRPr lang="zh-CN" altLang="en-US" sz="4800" b="1">
              <a:sym typeface="+mn-lt"/>
            </a:endParaRPr>
          </a:p>
        </p:txBody>
      </p:sp>
      <p:sp>
        <p:nvSpPr>
          <p:cNvPr id="81922" name="AutoShape 4"/>
          <p:cNvSpPr/>
          <p:nvPr/>
        </p:nvSpPr>
        <p:spPr>
          <a:xfrm>
            <a:off x="285750" y="500063"/>
            <a:ext cx="11582400" cy="758825"/>
          </a:xfrm>
          <a:prstGeom prst="roundRect">
            <a:avLst>
              <a:gd name="adj" fmla="val 16667"/>
            </a:avLst>
          </a:prstGeom>
          <a:solidFill>
            <a:srgbClr val="84160E"/>
          </a:solidFill>
          <a:ln w="952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3600">
                <a:solidFill>
                  <a:srgbClr val="FFFFFF"/>
                </a:solidFill>
                <a:sym typeface="+mn-lt"/>
              </a:rPr>
              <a:t>你的金融理财需求</a:t>
            </a:r>
            <a:endParaRPr lang="zh-CN" altLang="en-US" sz="3600">
              <a:solidFill>
                <a:srgbClr val="FFFFFF"/>
              </a:solidFill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1"/>
            </p:custDataLst>
          </p:nvPr>
        </p:nvSpPr>
        <p:spPr>
          <a:xfrm>
            <a:off x="6570573" y="1483194"/>
            <a:ext cx="4707868" cy="4540378"/>
          </a:xfrm>
          <a:custGeom>
            <a:avLst/>
            <a:gdLst>
              <a:gd name="connsiteX0" fmla="*/ 2544449 w 5332839"/>
              <a:gd name="connsiteY0" fmla="*/ 195 h 5143115"/>
              <a:gd name="connsiteX1" fmla="*/ 3989326 w 5332839"/>
              <a:gd name="connsiteY1" fmla="*/ 696990 h 5143115"/>
              <a:gd name="connsiteX2" fmla="*/ 4615480 w 5332839"/>
              <a:gd name="connsiteY2" fmla="*/ 1580526 h 5143115"/>
              <a:gd name="connsiteX3" fmla="*/ 5138211 w 5332839"/>
              <a:gd name="connsiteY3" fmla="*/ 2501358 h 5143115"/>
              <a:gd name="connsiteX4" fmla="*/ 3900513 w 5332839"/>
              <a:gd name="connsiteY4" fmla="*/ 5017341 h 5143115"/>
              <a:gd name="connsiteX5" fmla="*/ 2840740 w 5332839"/>
              <a:gd name="connsiteY5" fmla="*/ 5133507 h 5143115"/>
              <a:gd name="connsiteX6" fmla="*/ 1575642 w 5332839"/>
              <a:gd name="connsiteY6" fmla="*/ 5101174 h 5143115"/>
              <a:gd name="connsiteX7" fmla="*/ 88253 w 5332839"/>
              <a:gd name="connsiteY7" fmla="*/ 2851265 h 5143115"/>
              <a:gd name="connsiteX8" fmla="*/ 561662 w 5332839"/>
              <a:gd name="connsiteY8" fmla="*/ 1718356 h 5143115"/>
              <a:gd name="connsiteX9" fmla="*/ 1142458 w 5332839"/>
              <a:gd name="connsiteY9" fmla="*/ 749720 h 5143115"/>
              <a:gd name="connsiteX10" fmla="*/ 2544449 w 5332839"/>
              <a:gd name="connsiteY10" fmla="*/ 195 h 5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2839" h="5143115">
                <a:moveTo>
                  <a:pt x="2544449" y="195"/>
                </a:moveTo>
                <a:cubicBezTo>
                  <a:pt x="3077965" y="-7704"/>
                  <a:pt x="3618629" y="225451"/>
                  <a:pt x="3989326" y="696990"/>
                </a:cubicBezTo>
                <a:cubicBezTo>
                  <a:pt x="4214069" y="982865"/>
                  <a:pt x="4422783" y="1277380"/>
                  <a:pt x="4615480" y="1580526"/>
                </a:cubicBezTo>
                <a:cubicBezTo>
                  <a:pt x="4805268" y="1879089"/>
                  <a:pt x="4979511" y="2186030"/>
                  <a:pt x="5138211" y="2501358"/>
                </a:cubicBezTo>
                <a:cubicBezTo>
                  <a:pt x="5669663" y="3557292"/>
                  <a:pt x="5065400" y="4816182"/>
                  <a:pt x="3900513" y="5017341"/>
                </a:cubicBezTo>
                <a:cubicBezTo>
                  <a:pt x="3549135" y="5078015"/>
                  <a:pt x="3195875" y="5116737"/>
                  <a:pt x="2840740" y="5133507"/>
                </a:cubicBezTo>
                <a:cubicBezTo>
                  <a:pt x="2421672" y="5153296"/>
                  <a:pt x="1999973" y="5142518"/>
                  <a:pt x="1575642" y="5101174"/>
                </a:cubicBezTo>
                <a:cubicBezTo>
                  <a:pt x="467924" y="4993235"/>
                  <a:pt x="-261479" y="3907856"/>
                  <a:pt x="88253" y="2851265"/>
                </a:cubicBezTo>
                <a:cubicBezTo>
                  <a:pt x="217127" y="2461910"/>
                  <a:pt x="374930" y="2084278"/>
                  <a:pt x="561662" y="1718356"/>
                </a:cubicBezTo>
                <a:cubicBezTo>
                  <a:pt x="731361" y="1385798"/>
                  <a:pt x="924955" y="1062919"/>
                  <a:pt x="1142458" y="749720"/>
                </a:cubicBezTo>
                <a:cubicBezTo>
                  <a:pt x="1484564" y="257047"/>
                  <a:pt x="2010933" y="8094"/>
                  <a:pt x="2544449" y="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 descr="女人坐在桌子前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7487" t="2168" r="15432"/>
          <a:stretch>
            <a:fillRect/>
          </a:stretch>
        </p:blipFill>
        <p:spPr>
          <a:xfrm>
            <a:off x="6915630" y="1586921"/>
            <a:ext cx="4580370" cy="4679992"/>
          </a:xfrm>
          <a:custGeom>
            <a:avLst/>
            <a:gdLst>
              <a:gd name="connsiteX0" fmla="*/ 1773704 w 4580370"/>
              <a:gd name="connsiteY0" fmla="*/ 848 h 4679992"/>
              <a:gd name="connsiteX1" fmla="*/ 2552728 w 4580370"/>
              <a:gd name="connsiteY1" fmla="*/ 233594 h 4679992"/>
              <a:gd name="connsiteX2" fmla="*/ 3346074 w 4580370"/>
              <a:gd name="connsiteY2" fmla="*/ 767022 h 4679992"/>
              <a:gd name="connsiteX3" fmla="*/ 4065717 w 4580370"/>
              <a:gd name="connsiteY3" fmla="*/ 1363599 h 4679992"/>
              <a:gd name="connsiteX4" fmla="*/ 3831264 w 4580370"/>
              <a:gd name="connsiteY4" fmla="*/ 3827806 h 4679992"/>
              <a:gd name="connsiteX5" fmla="*/ 2992777 w 4580370"/>
              <a:gd name="connsiteY5" fmla="*/ 4255307 h 4679992"/>
              <a:gd name="connsiteX6" fmla="*/ 1938329 w 4580370"/>
              <a:gd name="connsiteY6" fmla="*/ 4624470 h 4679992"/>
              <a:gd name="connsiteX7" fmla="*/ 6496 w 4580370"/>
              <a:gd name="connsiteY7" fmla="*/ 3232593 h 4679992"/>
              <a:gd name="connsiteX8" fmla="*/ 42801 w 4580370"/>
              <a:gd name="connsiteY8" fmla="*/ 2149252 h 4679992"/>
              <a:gd name="connsiteX9" fmla="*/ 219155 w 4580370"/>
              <a:gd name="connsiteY9" fmla="*/ 1167917 h 4679992"/>
              <a:gd name="connsiteX10" fmla="*/ 1141961 w 4580370"/>
              <a:gd name="connsiteY10" fmla="*/ 110501 h 4679992"/>
              <a:gd name="connsiteX11" fmla="*/ 1661202 w 4580370"/>
              <a:gd name="connsiteY11" fmla="*/ 1170 h 4679992"/>
              <a:gd name="connsiteX12" fmla="*/ 1773704 w 4580370"/>
              <a:gd name="connsiteY12" fmla="*/ 848 h 467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0370" h="4679992">
                <a:moveTo>
                  <a:pt x="1773704" y="848"/>
                </a:moveTo>
                <a:cubicBezTo>
                  <a:pt x="2036998" y="9474"/>
                  <a:pt x="2304690" y="84155"/>
                  <a:pt x="2552728" y="233594"/>
                </a:cubicBezTo>
                <a:cubicBezTo>
                  <a:pt x="2827702" y="399259"/>
                  <a:pt x="3092149" y="577073"/>
                  <a:pt x="3346074" y="767022"/>
                </a:cubicBezTo>
                <a:cubicBezTo>
                  <a:pt x="3596165" y="954098"/>
                  <a:pt x="3836044" y="1152955"/>
                  <a:pt x="4065717" y="1363599"/>
                </a:cubicBezTo>
                <a:cubicBezTo>
                  <a:pt x="4834832" y="2068972"/>
                  <a:pt x="4729928" y="3297254"/>
                  <a:pt x="3831264" y="3827806"/>
                </a:cubicBezTo>
                <a:cubicBezTo>
                  <a:pt x="3560188" y="3987840"/>
                  <a:pt x="3280691" y="4130341"/>
                  <a:pt x="2992777" y="4255307"/>
                </a:cubicBezTo>
                <a:cubicBezTo>
                  <a:pt x="2653031" y="4402770"/>
                  <a:pt x="2301548" y="4525824"/>
                  <a:pt x="1938329" y="4624470"/>
                </a:cubicBezTo>
                <a:cubicBezTo>
                  <a:pt x="990142" y="4881975"/>
                  <a:pt x="48405" y="4214234"/>
                  <a:pt x="6496" y="3232593"/>
                </a:cubicBezTo>
                <a:cubicBezTo>
                  <a:pt x="-8950" y="2870857"/>
                  <a:pt x="3154" y="2509747"/>
                  <a:pt x="42801" y="2149252"/>
                </a:cubicBezTo>
                <a:cubicBezTo>
                  <a:pt x="78829" y="1821628"/>
                  <a:pt x="137609" y="1494517"/>
                  <a:pt x="219155" y="1167917"/>
                </a:cubicBezTo>
                <a:cubicBezTo>
                  <a:pt x="347402" y="654172"/>
                  <a:pt x="704019" y="283960"/>
                  <a:pt x="1141961" y="110501"/>
                </a:cubicBezTo>
                <a:cubicBezTo>
                  <a:pt x="1306190" y="45453"/>
                  <a:pt x="1481854" y="8074"/>
                  <a:pt x="1661202" y="1170"/>
                </a:cubicBezTo>
                <a:cubicBezTo>
                  <a:pt x="1698566" y="-269"/>
                  <a:pt x="1736090" y="-384"/>
                  <a:pt x="1773704" y="848"/>
                </a:cubicBez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609600" y="229806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73050" indent="-273050" eaLnBrk="1" hangingPunct="1">
              <a:lnSpc>
                <a:spcPct val="150000"/>
              </a:lnSpc>
              <a:buNone/>
            </a:pPr>
            <a:r>
              <a:rPr lang="zh-CN" altLang="en-US" sz="4800" b="1">
                <a:sym typeface="+mn-lt"/>
              </a:rPr>
              <a:t>房、车、吃、住</a:t>
            </a:r>
            <a:endParaRPr lang="zh-CN" altLang="en-US" sz="4800" b="1">
              <a:sym typeface="+mn-lt"/>
            </a:endParaRPr>
          </a:p>
          <a:p>
            <a:pPr marL="273050" indent="-273050" eaLnBrk="1" hangingPunct="1">
              <a:lnSpc>
                <a:spcPct val="150000"/>
              </a:lnSpc>
              <a:buNone/>
            </a:pPr>
            <a:r>
              <a:rPr lang="zh-CN" altLang="en-US" sz="4800" b="1">
                <a:sym typeface="+mn-lt"/>
              </a:rPr>
              <a:t>哗啦哗啦。。。</a:t>
            </a:r>
            <a:endParaRPr lang="zh-CN" altLang="en-US" sz="4800" b="1">
              <a:sym typeface="+mn-lt"/>
            </a:endParaRPr>
          </a:p>
        </p:txBody>
      </p:sp>
      <p:sp>
        <p:nvSpPr>
          <p:cNvPr id="81922" name="AutoShape 4"/>
          <p:cNvSpPr/>
          <p:nvPr/>
        </p:nvSpPr>
        <p:spPr>
          <a:xfrm>
            <a:off x="285750" y="500063"/>
            <a:ext cx="11582400" cy="758825"/>
          </a:xfrm>
          <a:prstGeom prst="roundRect">
            <a:avLst>
              <a:gd name="adj" fmla="val 16667"/>
            </a:avLst>
          </a:prstGeom>
          <a:solidFill>
            <a:srgbClr val="84160E"/>
          </a:solidFill>
          <a:ln w="952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Font typeface="Wingdings" panose="05000000000000000000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微软雅黑" panose="020B0503020204020204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3600">
                <a:solidFill>
                  <a:srgbClr val="FFFFFF"/>
                </a:solidFill>
                <a:sym typeface="+mn-lt"/>
              </a:rPr>
              <a:t>你的金融理财需求</a:t>
            </a:r>
            <a:endParaRPr lang="zh-CN" altLang="en-US" sz="3600">
              <a:solidFill>
                <a:srgbClr val="FFFFFF"/>
              </a:solidFill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当个家需要多少钱？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17203" b="22192"/>
          <a:stretch>
            <a:fillRect/>
          </a:stretch>
        </p:blipFill>
        <p:spPr>
          <a:xfrm>
            <a:off x="695326" y="4048183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5764"/>
          <a:stretch>
            <a:fillRect/>
          </a:stretch>
        </p:blipFill>
        <p:spPr>
          <a:xfrm>
            <a:off x="695326" y="1587151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330" y="1586865"/>
            <a:ext cx="6231255" cy="4044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当个家需要多少钱？</a:t>
            </a:r>
            <a:r>
              <a:rPr lang="en-US" altLang="zh-CN" dirty="0"/>
              <a:t>50+36=96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17203" b="22192"/>
          <a:stretch>
            <a:fillRect/>
          </a:stretch>
        </p:blipFill>
        <p:spPr>
          <a:xfrm>
            <a:off x="695326" y="4048183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5764"/>
          <a:stretch>
            <a:fillRect/>
          </a:stretch>
        </p:blipFill>
        <p:spPr>
          <a:xfrm>
            <a:off x="695326" y="1587151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825" y="1586865"/>
            <a:ext cx="5427980" cy="38563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当个家需要多少钱？</a:t>
            </a:r>
            <a:r>
              <a:rPr lang="en-US" altLang="zh-CN" dirty="0"/>
              <a:t>80+72=152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17203" b="22192"/>
          <a:stretch>
            <a:fillRect/>
          </a:stretch>
        </p:blipFill>
        <p:spPr>
          <a:xfrm>
            <a:off x="695326" y="4048183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5764"/>
          <a:stretch>
            <a:fillRect/>
          </a:stretch>
        </p:blipFill>
        <p:spPr>
          <a:xfrm>
            <a:off x="695326" y="1587151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100" y="1658620"/>
            <a:ext cx="5283200" cy="42862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当个家需要多少钱？</a:t>
            </a:r>
            <a:r>
              <a:rPr lang="en-US" altLang="zh-CN" dirty="0"/>
              <a:t>60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17203" b="22192"/>
          <a:stretch>
            <a:fillRect/>
          </a:stretch>
        </p:blipFill>
        <p:spPr>
          <a:xfrm>
            <a:off x="695326" y="4048183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5764"/>
          <a:stretch>
            <a:fillRect/>
          </a:stretch>
        </p:blipFill>
        <p:spPr>
          <a:xfrm>
            <a:off x="695326" y="1587151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360" y="1725295"/>
            <a:ext cx="6299835" cy="40055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当个家需要多少钱？</a:t>
            </a:r>
            <a:r>
              <a:rPr lang="en-US" altLang="zh-CN" dirty="0"/>
              <a:t>144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17203" b="22192"/>
          <a:stretch>
            <a:fillRect/>
          </a:stretch>
        </p:blipFill>
        <p:spPr>
          <a:xfrm>
            <a:off x="695326" y="4048183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25764"/>
          <a:stretch>
            <a:fillRect/>
          </a:stretch>
        </p:blipFill>
        <p:spPr>
          <a:xfrm>
            <a:off x="695326" y="1587151"/>
            <a:ext cx="4258967" cy="1965412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190" y="1586865"/>
            <a:ext cx="5857875" cy="39147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i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  <p:tag name="KSO_WM_TEMPLATE_INDEX" val="20233234"/>
  <p:tag name="KSO_WM_TEMPLATE_SUBCATEGORY" val="0"/>
  <p:tag name="KSO_WM_SLIDE_INDEX" val="1"/>
  <p:tag name="KSO_WM_TAG_VERSION" val="3.0"/>
  <p:tag name="KSO_WM_SLIDE_ID" val="custom20233234_1"/>
  <p:tag name="KSO_WM_SLIDE_ITEM_CNT" val="2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4"/>
  <p:tag name="KSO_WM_UNIT_ID" val="custom20233234_1*a*1"/>
  <p:tag name="KSO_WM_UNIT_PRESET_TEXT" val="单击此处添加标题内容"/>
</p:tagLst>
</file>

<file path=ppt/tags/tag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2_1"/>
  <p:tag name="KSO_WM_UNIT_INDEX" val="1_2_1"/>
  <p:tag name="KSO_WM_DIAGRAM_GROUP_CODE" val="l1-1"/>
</p:tagLst>
</file>

<file path=ppt/tags/tag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1_1"/>
  <p:tag name="KSO_WM_UNIT_INDEX" val="1_1_1"/>
  <p:tag name="KSO_WM_DIAGRAM_GROUP_CODE" val="l1-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  <p:tag name="KSO_WM_TEMPLATE_INDEX" val="20233234"/>
  <p:tag name="KSO_WM_TEMPLATE_SUBCATEGORY" val="0"/>
  <p:tag name="KSO_WM_SLIDE_INDEX" val="1"/>
  <p:tag name="KSO_WM_TAG_VERSION" val="3.0"/>
  <p:tag name="KSO_WM_SLIDE_ID" val="custom20233234_1"/>
  <p:tag name="KSO_WM_SLIDE_ITEM_CNT" val="2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4"/>
  <p:tag name="KSO_WM_UNIT_ID" val="custom20233234_1*a*1"/>
  <p:tag name="KSO_WM_UNIT_PRESET_TEXT" val="单击此处添加标题内容"/>
</p:tagLst>
</file>

<file path=ppt/tags/tag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2_1"/>
  <p:tag name="KSO_WM_UNIT_INDEX" val="1_2_1"/>
  <p:tag name="KSO_WM_DIAGRAM_GROUP_CODE" val="l1-1"/>
</p:tagLst>
</file>

<file path=ppt/tags/tag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1_1"/>
  <p:tag name="KSO_WM_UNIT_INDEX" val="1_1_1"/>
  <p:tag name="KSO_WM_DIAGRAM_GROUP_CODE" val="l1-1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  <p:tag name="KSO_WM_TEMPLATE_INDEX" val="20233234"/>
  <p:tag name="KSO_WM_TEMPLATE_SUBCATEGORY" val="0"/>
  <p:tag name="KSO_WM_SLIDE_INDEX" val="1"/>
  <p:tag name="KSO_WM_TAG_VERSION" val="3.0"/>
  <p:tag name="KSO_WM_SLIDE_ID" val="custom20233234_1"/>
  <p:tag name="KSO_WM_SLIDE_ITEM_CNT" val="2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4"/>
  <p:tag name="KSO_WM_UNIT_ID" val="custom20233234_1*a*1"/>
  <p:tag name="KSO_WM_UNIT_PRESET_TEXT" val="单击此处添加标题内容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d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VALUE" val="1299*1271"/>
  <p:tag name="KSO_WM_UNIT_TYPE" val="d"/>
  <p:tag name="KSO_WM_UNIT_INDEX" val="1"/>
  <p:tag name="KSO_WM_UNIT_LINE_FORE_SCHEMECOLOR_INDEX" val="5"/>
  <p:tag name="KSO_WM_UNIT_LINE_FILL_TYPE" val="2"/>
  <p:tag name="KSO_WM_UNIT_USESOURCEFORMAT_APPLY" val="1"/>
</p:tagLst>
</file>

<file path=ppt/tags/tag2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2_1"/>
  <p:tag name="KSO_WM_UNIT_INDEX" val="1_2_1"/>
  <p:tag name="KSO_WM_DIAGRAM_GROUP_CODE" val="l1-1"/>
</p:tagLst>
</file>

<file path=ppt/tags/tag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1_1"/>
  <p:tag name="KSO_WM_UNIT_INDEX" val="1_1_1"/>
  <p:tag name="KSO_WM_DIAGRAM_GROUP_CODE" val="l1-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  <p:tag name="KSO_WM_TEMPLATE_INDEX" val="20233234"/>
  <p:tag name="KSO_WM_TEMPLATE_SUBCATEGORY" val="0"/>
  <p:tag name="KSO_WM_SLIDE_INDEX" val="1"/>
  <p:tag name="KSO_WM_TAG_VERSION" val="3.0"/>
  <p:tag name="KSO_WM_SLIDE_ID" val="custom20233234_1"/>
  <p:tag name="KSO_WM_SLIDE_ITEM_CNT" val="2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4"/>
  <p:tag name="KSO_WM_UNIT_ID" val="custom20233234_1*a*1"/>
  <p:tag name="KSO_WM_UNIT_PRESET_TEXT" val="单击此处添加标题内容"/>
</p:tagLst>
</file>

<file path=ppt/tags/tag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2_1"/>
  <p:tag name="KSO_WM_UNIT_INDEX" val="1_2_1"/>
  <p:tag name="KSO_WM_DIAGRAM_GROUP_CODE" val="l1-1"/>
</p:tagLst>
</file>

<file path=ppt/tags/tag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1_1"/>
  <p:tag name="KSO_WM_UNIT_INDEX" val="1_1_1"/>
  <p:tag name="KSO_WM_DIAGRAM_GROUP_CODE" val="l1-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  <p:tag name="KSO_WM_TEMPLATE_INDEX" val="20233234"/>
  <p:tag name="KSO_WM_TEMPLATE_SUBCATEGORY" val="0"/>
  <p:tag name="KSO_WM_SLIDE_INDEX" val="1"/>
  <p:tag name="KSO_WM_TAG_VERSION" val="3.0"/>
  <p:tag name="KSO_WM_SLIDE_ID" val="custom20233234_1"/>
  <p:tag name="KSO_WM_SLIDE_ITEM_CNT" val="2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4"/>
  <p:tag name="KSO_WM_UNIT_ID" val="custom20233234_1*a*1"/>
  <p:tag name="KSO_WM_UNIT_PRESET_TEXT" val="单击此处添加标题内容"/>
</p:tagLst>
</file>

<file path=ppt/tags/tag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2_1"/>
  <p:tag name="KSO_WM_UNIT_INDEX" val="1_2_1"/>
  <p:tag name="KSO_WM_DIAGRAM_GROUP_CODE" val="l1-1"/>
</p:tagLst>
</file>

<file path=ppt/tags/tag2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1_1"/>
  <p:tag name="KSO_WM_UNIT_INDEX" val="1_1_1"/>
  <p:tag name="KSO_WM_DIAGRAM_GROUP_CODE" val="l1-1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33156"/>
  <p:tag name="KSO_WM_SLIDE_ID" val="custom20233156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407.062*332.299"/>
  <p:tag name="KSO_WM_SLIDE_POSITION" val="39.9202*139.202"/>
  <p:tag name="KSO_WM_DIAGRAM_GROUP_CODE" val="l1-1"/>
  <p:tag name="KSO_WM_SLIDE_DIAGTYPE" val="l"/>
  <p:tag name="KSO_WM_TAG_VERSION" val="3.0"/>
  <p:tag name="KSO_WM_SLIDE_LAYOUT" val="a_d_l"/>
  <p:tag name="KSO_WM_SLIDE_LAYOUT_CNT" val="1_1_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  <p:tag name="KSO_WM_TEMPLATE_INDEX" val="20233234"/>
  <p:tag name="KSO_WM_TEMPLATE_SUBCATEGORY" val="0"/>
  <p:tag name="KSO_WM_SLIDE_INDEX" val="1"/>
  <p:tag name="KSO_WM_TAG_VERSION" val="3.0"/>
  <p:tag name="KSO_WM_SLIDE_ID" val="custom20233234_1"/>
  <p:tag name="KSO_WM_SLIDE_ITEM_CNT" val="2"/>
</p:tagLst>
</file>

<file path=ppt/tags/tag31.xml><?xml version="1.0" encoding="utf-8"?>
<p:tagLst xmlns:p="http://schemas.openxmlformats.org/presentationml/2006/main">
  <p:tag name="TABLE_ENDDRAG_ORIGIN_RECT" val="357*338"/>
  <p:tag name="TABLE_ENDDRAG_RECT" val="66*118*357*338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1_20*i*0"/>
  <p:tag name="KSO_WM_TEMPLATE_CATEGORY" val="custom"/>
  <p:tag name="KSO_WM_TEMPLATE_INDEX" val="12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1_20*i*3"/>
  <p:tag name="KSO_WM_TEMPLATE_CATEGORY" val="custom"/>
  <p:tag name="KSO_WM_TEMPLATE_INDEX" val="12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1"/>
  <p:tag name="KSO_WM_UNIT_TYPE" val="d"/>
  <p:tag name="KSO_WM_UNIT_INDEX" val="2"/>
  <p:tag name="KSO_WM_UNIT_ID" val="custom121_20*d*2"/>
  <p:tag name="KSO_WM_UNIT_CLEAR" val="0"/>
  <p:tag name="KSO_WM_UNIT_LAYERLEVEL" val="1"/>
  <p:tag name="KSO_WM_UNIT_VALUE" val="793*708"/>
  <p:tag name="KSO_WM_UNIT_HIGHLIGHT" val="0"/>
  <p:tag name="KSO_WM_UNIT_COMPATIBLE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1"/>
  <p:tag name="KSO_WM_UNIT_TYPE" val="f"/>
  <p:tag name="KSO_WM_UNIT_INDEX" val="1"/>
  <p:tag name="KSO_WM_UNIT_ID" val="custom121_20*f*1"/>
  <p:tag name="KSO_WM_UNIT_CLEAR" val="1"/>
  <p:tag name="KSO_WM_UNIT_LAYERLEVEL" val="1"/>
  <p:tag name="KSO_WM_UNIT_VALUE" val="66"/>
  <p:tag name="KSO_WM_UNIT_HIGHLIGHT" val="0"/>
  <p:tag name="KSO_WM_UNIT_COMPATIBLE" val="0"/>
  <p:tag name="KSO_WM_UNIT_PRESET_TEXT_INDEX" val="4"/>
  <p:tag name="KSO_WM_UNIT_PRESET_TEXT_LEN" val="57"/>
</p:tagLst>
</file>

<file path=ppt/tags/tag36.xml><?xml version="1.0" encoding="utf-8"?>
<p:tagLst xmlns:p="http://schemas.openxmlformats.org/presentationml/2006/main">
  <p:tag name="KSO_WM_TEMPLATE_CATEGORY" val="custom"/>
  <p:tag name="KSO_WM_TEMPLATE_INDEX" val="121"/>
  <p:tag name="KSO_WM_TAG_VERSION" val="1.0"/>
  <p:tag name="KSO_WM_SLIDE_ID" val="custom121_20"/>
  <p:tag name="KSO_WM_SLIDE_INDEX" val="20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93*64"/>
  <p:tag name="KSO_WM_SLIDE_SIZE" val="529*400"/>
  <p:tag name="KSO_WM_SPECIAL_SOURCE" val="bdnull"/>
</p:tagLst>
</file>

<file path=ppt/tags/tag37.xml><?xml version="1.0" encoding="utf-8"?>
<p:tagLst xmlns:p="http://schemas.openxmlformats.org/presentationml/2006/main">
  <p:tag name="KSO_WM_SPECIAL_SOURCE" val="bdnull"/>
</p:tagLst>
</file>

<file path=ppt/tags/tag38.xml><?xml version="1.0" encoding="utf-8"?>
<p:tagLst xmlns:p="http://schemas.openxmlformats.org/presentationml/2006/main">
  <p:tag name="KSO_WM_SPECIAL_SOURCE" val="bdnull"/>
</p:tagLst>
</file>

<file path=ppt/tags/tag39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i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d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VALUE" val="1299*1271"/>
  <p:tag name="KSO_WM_UNIT_TYPE" val="d"/>
  <p:tag name="KSO_WM_UNIT_INDEX" val="1"/>
  <p:tag name="KSO_WM_UNIT_LINE_FORE_SCHEMECOLOR_INDEX" val="5"/>
  <p:tag name="KSO_WM_UNIT_LINE_FILL_TYPE" val="2"/>
  <p:tag name="KSO_WM_UNIT_USESOURCEFORMAT_APPLY" val="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33156"/>
  <p:tag name="KSO_WM_SLIDE_ID" val="custom20233156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407.062*332.299"/>
  <p:tag name="KSO_WM_SLIDE_POSITION" val="39.9202*139.202"/>
  <p:tag name="KSO_WM_DIAGRAM_GROUP_CODE" val="l1-1"/>
  <p:tag name="KSO_WM_SLIDE_DIAGTYPE" val="l"/>
  <p:tag name="KSO_WM_TAG_VERSION" val="3.0"/>
  <p:tag name="KSO_WM_SLIDE_LAYOUT" val="a_d_l"/>
  <p:tag name="KSO_WM_SLIDE_LAYOUT_CNT" val="1_1_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4"/>
  <p:tag name="KSO_WM_UNIT_ID" val="custom20233234_1*a*1"/>
  <p:tag name="KSO_WM_UNIT_PRESET_TEXT" val="单击此处添加标题内容"/>
</p:tagLst>
</file>

<file path=ppt/tags/tag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2_1"/>
  <p:tag name="KSO_WM_UNIT_INDEX" val="1_2_1"/>
  <p:tag name="KSO_WM_DIAGRAM_GROUP_CODE" val="l1-1"/>
</p:tagLst>
</file>

<file path=ppt/tags/tag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UNIT_LINE_FORE_SCHEMECOLOR_INDEX" val="13"/>
  <p:tag name="KSO_WM_DIAGRAM_MAX_ITEMCNT" val="2"/>
  <p:tag name="KSO_WM_DIAGRAM_MIN_ITEMCNT" val="2"/>
  <p:tag name="KSO_WM_DIAGRAM_VIRTUALLY_FRAME" val="{&quot;height&quot;:348.5389099121094,&quot;left&quot;:54.750078740157484,&quot;top&quot;:124.97251354788231,&quot;width&quot;:850.393700787401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3233_1*l_h_d*1_1_1"/>
  <p:tag name="KSO_WM_UNIT_INDEX" val="1_1_1"/>
  <p:tag name="KSO_WM_DIAGRAM_GROUP_CODE" val="l1-1"/>
</p:tagLst>
</file>

<file path=ppt/theme/theme1.xml><?xml version="1.0" encoding="utf-8"?>
<a:theme xmlns:a="http://schemas.openxmlformats.org/drawingml/2006/main" name="2_浙金">
  <a:themeElements>
    <a:clrScheme name="2_浙金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3333FF"/>
      </a:folHlink>
    </a:clrScheme>
    <a:fontScheme name="rwgvhct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浙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4020"/>
      </a:accent1>
      <a:accent2>
        <a:srgbClr val="FBAA11"/>
      </a:accent2>
      <a:accent3>
        <a:srgbClr val="F34020"/>
      </a:accent3>
      <a:accent4>
        <a:srgbClr val="FBAA11"/>
      </a:accent4>
      <a:accent5>
        <a:srgbClr val="F34020"/>
      </a:accent5>
      <a:accent6>
        <a:srgbClr val="FBAA11"/>
      </a:accent6>
      <a:hlink>
        <a:srgbClr val="0563C1"/>
      </a:hlink>
      <a:folHlink>
        <a:srgbClr val="954F72"/>
      </a:folHlink>
    </a:clrScheme>
    <a:fontScheme name="rwgvhct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WPS 演示</Application>
  <PresentationFormat>宽屏</PresentationFormat>
  <Paragraphs>253</Paragraphs>
  <Slides>27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5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MiSans Normal</vt:lpstr>
      <vt:lpstr>汉仪书宋二简</vt:lpstr>
      <vt:lpstr>汉仪力量黑简</vt:lpstr>
      <vt:lpstr>黑体</vt:lpstr>
      <vt:lpstr>微软雅黑 Light</vt:lpstr>
      <vt:lpstr>Impact</vt:lpstr>
      <vt:lpstr>楷体_GB2312</vt:lpstr>
      <vt:lpstr>楷体</vt:lpstr>
      <vt:lpstr>GulimChe</vt:lpstr>
      <vt:lpstr>Gulim</vt:lpstr>
      <vt:lpstr>Malgun Gothic</vt:lpstr>
      <vt:lpstr>隶书</vt:lpstr>
      <vt:lpstr>等线</vt:lpstr>
      <vt:lpstr>2_浙金</vt:lpstr>
      <vt:lpstr>第一PPT，www.1ppt.com</vt:lpstr>
      <vt:lpstr>Excel.Chart.8</vt:lpstr>
      <vt:lpstr>Excel.Chart.8</vt:lpstr>
      <vt:lpstr>Equation.3</vt:lpstr>
      <vt:lpstr>Equation.3</vt:lpstr>
      <vt:lpstr>PowerPoint 演示文稿</vt:lpstr>
      <vt:lpstr>个人理财</vt:lpstr>
      <vt:lpstr>PowerPoint 演示文稿</vt:lpstr>
      <vt:lpstr>PowerPoint 演示文稿</vt:lpstr>
      <vt:lpstr>当个家需要多少钱？ </vt:lpstr>
      <vt:lpstr>当个家需要多少钱？50+36=96</vt:lpstr>
      <vt:lpstr>当个家需要多少钱？80+72=152</vt:lpstr>
      <vt:lpstr>当个家需要多少钱？60</vt:lpstr>
      <vt:lpstr>当个家需要多少钱？144</vt:lpstr>
      <vt:lpstr>当个家需要多少钱？ 96</vt:lpstr>
      <vt:lpstr>算一算需要多少钱？</vt:lpstr>
      <vt:lpstr>每个月要赚多少？</vt:lpstr>
      <vt:lpstr>工资哪来干啥？</vt:lpstr>
      <vt:lpstr>有工资就够了？</vt:lpstr>
      <vt:lpstr>工！资！</vt:lpstr>
      <vt:lpstr>PowerPoint 演示文稿</vt:lpstr>
      <vt:lpstr>PowerPoint 演示文稿</vt:lpstr>
      <vt:lpstr>PowerPoint 演示文稿</vt:lpstr>
      <vt:lpstr>PowerPoint 演示文稿</vt:lpstr>
      <vt:lpstr>有工资就够了？</vt:lpstr>
      <vt:lpstr>PowerPoint 演示文稿</vt:lpstr>
      <vt:lpstr>PowerPoint 演示文稿</vt:lpstr>
      <vt:lpstr>2024年老年人口的比重</vt:lpstr>
      <vt:lpstr>养老问题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Grace</cp:lastModifiedBy>
  <cp:revision>155</cp:revision>
  <dcterms:created xsi:type="dcterms:W3CDTF">2019-06-19T02:08:00Z</dcterms:created>
  <dcterms:modified xsi:type="dcterms:W3CDTF">2025-03-24T01:13:44Z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E6353D97D3014C91B9B8BED9FE0F90C7_11</vt:lpwstr>
  </property>
</Properties>
</file>